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68935-D3EB-4456-8AA3-9B36FB9E5E36}" type="datetimeFigureOut">
              <a:rPr lang="fr-FR" smtClean="0"/>
              <a:t>20/01/2012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023D6B-E1A9-4D0D-91E4-5330DB9B7670}" type="slidenum">
              <a:rPr lang="fr-FR" smtClean="0"/>
              <a:t>‹N°›</a:t>
            </a:fld>
            <a:endParaRPr lang="fr-FR" dirty="0"/>
          </a:p>
        </p:txBody>
      </p:sp>
    </p:spTree>
    <p:extLst>
      <p:ext uri="{BB962C8B-B14F-4D97-AF65-F5344CB8AC3E}">
        <p14:creationId xmlns:p14="http://schemas.microsoft.com/office/powerpoint/2010/main" val="10885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5023D6B-E1A9-4D0D-91E4-5330DB9B7670}" type="slidenum">
              <a:rPr lang="fr-FR" smtClean="0"/>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023D6B-E1A9-4D0D-91E4-5330DB9B7670}" type="slidenum">
              <a:rPr lang="fr-FR" smtClean="0"/>
              <a:t>6</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5" name="Espace réservé du pied de page 4"/>
          <p:cNvSpPr>
            <a:spLocks noGrp="1"/>
          </p:cNvSpPr>
          <p:nvPr>
            <p:ph type="ftr" sz="quarter" idx="11"/>
          </p:nvPr>
        </p:nvSpPr>
        <p:spPr/>
        <p:txBody>
          <a:bodyPr/>
          <a:lstStyle/>
          <a:p>
            <a:endParaRPr kumimoji="0" lang="en-US" dirty="0"/>
          </a:p>
        </p:txBody>
      </p:sp>
      <p:sp>
        <p:nvSpPr>
          <p:cNvPr id="6" name="Espace réservé du numéro de diapositive 5"/>
          <p:cNvSpPr>
            <a:spLocks noGrp="1"/>
          </p:cNvSpPr>
          <p:nvPr>
            <p:ph type="sldNum" sz="quarter" idx="12"/>
          </p:nvPr>
        </p:nvSpPr>
        <p:spPr/>
        <p:txBody>
          <a:bodyPr/>
          <a:lstStyle/>
          <a:p>
            <a:fld id="{6F42FDE4-A7DD-41A7-A0A6-9B649FB43336}" type="slidenum">
              <a:rPr kumimoji="0" lang="en-US" smtClean="0"/>
              <a:pPr/>
              <a:t>‹N°›</a:t>
            </a:fld>
            <a:endParaRPr kumimoji="0" lang="en-US" sz="1400"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5" name="Espace réservé du pied de page 4"/>
          <p:cNvSpPr>
            <a:spLocks noGrp="1"/>
          </p:cNvSpPr>
          <p:nvPr>
            <p:ph type="ftr" sz="quarter" idx="11"/>
          </p:nvPr>
        </p:nvSpPr>
        <p:spPr/>
        <p:txBody>
          <a:bodyPr/>
          <a:lstStyle/>
          <a:p>
            <a:endParaRPr kumimoji="0" lang="en-US" dirty="0"/>
          </a:p>
        </p:txBody>
      </p:sp>
      <p:sp>
        <p:nvSpPr>
          <p:cNvPr id="6" name="Espace réservé du numéro de diapositive 5"/>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5" name="Espace réservé du pied de page 4"/>
          <p:cNvSpPr>
            <a:spLocks noGrp="1"/>
          </p:cNvSpPr>
          <p:nvPr>
            <p:ph type="ftr" sz="quarter" idx="11"/>
          </p:nvPr>
        </p:nvSpPr>
        <p:spPr/>
        <p:txBody>
          <a:bodyPr/>
          <a:lstStyle/>
          <a:p>
            <a:endParaRPr kumimoji="0" lang="en-US" dirty="0"/>
          </a:p>
        </p:txBody>
      </p:sp>
      <p:sp>
        <p:nvSpPr>
          <p:cNvPr id="6" name="Espace réservé du numéro de diapositive 5"/>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5" name="Espace réservé du pied de page 4"/>
          <p:cNvSpPr>
            <a:spLocks noGrp="1"/>
          </p:cNvSpPr>
          <p:nvPr>
            <p:ph type="ftr" sz="quarter" idx="11"/>
          </p:nvPr>
        </p:nvSpPr>
        <p:spPr/>
        <p:txBody>
          <a:bodyPr/>
          <a:lstStyle/>
          <a:p>
            <a:endParaRPr kumimoji="0" lang="en-US" dirty="0"/>
          </a:p>
        </p:txBody>
      </p:sp>
      <p:sp>
        <p:nvSpPr>
          <p:cNvPr id="6" name="Espace réservé du numéro de diapositive 5"/>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5" name="Espace réservé du pied de page 4"/>
          <p:cNvSpPr>
            <a:spLocks noGrp="1"/>
          </p:cNvSpPr>
          <p:nvPr>
            <p:ph type="ftr" sz="quarter" idx="11"/>
          </p:nvPr>
        </p:nvSpPr>
        <p:spPr/>
        <p:txBody>
          <a:bodyPr/>
          <a:lstStyle/>
          <a:p>
            <a:endParaRPr kumimoji="0" lang="en-US" dirty="0"/>
          </a:p>
        </p:txBody>
      </p:sp>
      <p:sp>
        <p:nvSpPr>
          <p:cNvPr id="6" name="Espace réservé du numéro de diapositive 5"/>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6" name="Espace réservé du pied de page 5"/>
          <p:cNvSpPr>
            <a:spLocks noGrp="1"/>
          </p:cNvSpPr>
          <p:nvPr>
            <p:ph type="ftr" sz="quarter" idx="11"/>
          </p:nvPr>
        </p:nvSpPr>
        <p:spPr/>
        <p:txBody>
          <a:bodyPr/>
          <a:lstStyle/>
          <a:p>
            <a:endParaRPr kumimoji="0" lang="en-US" dirty="0"/>
          </a:p>
        </p:txBody>
      </p:sp>
      <p:sp>
        <p:nvSpPr>
          <p:cNvPr id="7" name="Espace réservé du numéro de diapositive 6"/>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8" name="Espace réservé du pied de page 7"/>
          <p:cNvSpPr>
            <a:spLocks noGrp="1"/>
          </p:cNvSpPr>
          <p:nvPr>
            <p:ph type="ftr" sz="quarter" idx="11"/>
          </p:nvPr>
        </p:nvSpPr>
        <p:spPr/>
        <p:txBody>
          <a:bodyPr/>
          <a:lstStyle/>
          <a:p>
            <a:endParaRPr kumimoji="0" lang="en-US" dirty="0"/>
          </a:p>
        </p:txBody>
      </p:sp>
      <p:sp>
        <p:nvSpPr>
          <p:cNvPr id="9" name="Espace réservé du numéro de diapositive 8"/>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4" name="Espace réservé du pied de page 3"/>
          <p:cNvSpPr>
            <a:spLocks noGrp="1"/>
          </p:cNvSpPr>
          <p:nvPr>
            <p:ph type="ftr" sz="quarter" idx="11"/>
          </p:nvPr>
        </p:nvSpPr>
        <p:spPr/>
        <p:txBody>
          <a:bodyPr/>
          <a:lstStyle/>
          <a:p>
            <a:endParaRPr kumimoji="0" lang="en-US" dirty="0"/>
          </a:p>
        </p:txBody>
      </p:sp>
      <p:sp>
        <p:nvSpPr>
          <p:cNvPr id="5" name="Espace réservé du numéro de diapositive 4"/>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3" name="Espace réservé du pied de page 2"/>
          <p:cNvSpPr>
            <a:spLocks noGrp="1"/>
          </p:cNvSpPr>
          <p:nvPr>
            <p:ph type="ftr" sz="quarter" idx="11"/>
          </p:nvPr>
        </p:nvSpPr>
        <p:spPr/>
        <p:txBody>
          <a:bodyPr/>
          <a:lstStyle/>
          <a:p>
            <a:endParaRPr kumimoji="0" lang="en-US" dirty="0"/>
          </a:p>
        </p:txBody>
      </p:sp>
      <p:sp>
        <p:nvSpPr>
          <p:cNvPr id="4" name="Espace réservé du numéro de diapositive 3"/>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6" name="Espace réservé du pied de page 5"/>
          <p:cNvSpPr>
            <a:spLocks noGrp="1"/>
          </p:cNvSpPr>
          <p:nvPr>
            <p:ph type="ftr" sz="quarter" idx="11"/>
          </p:nvPr>
        </p:nvSpPr>
        <p:spPr/>
        <p:txBody>
          <a:bodyPr/>
          <a:lstStyle/>
          <a:p>
            <a:endParaRPr kumimoji="0" lang="en-US" dirty="0"/>
          </a:p>
        </p:txBody>
      </p:sp>
      <p:sp>
        <p:nvSpPr>
          <p:cNvPr id="7" name="Espace réservé du numéro de diapositive 6"/>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4CF2E0-CCC4-4E1E-9902-C3C36AB3FDA4}" type="datetimeFigureOut">
              <a:rPr lang="en-US" smtClean="0"/>
              <a:pPr/>
              <a:t>1/20/2012</a:t>
            </a:fld>
            <a:endParaRPr lang="en-US" dirty="0"/>
          </a:p>
        </p:txBody>
      </p:sp>
      <p:sp>
        <p:nvSpPr>
          <p:cNvPr id="6" name="Espace réservé du pied de page 5"/>
          <p:cNvSpPr>
            <a:spLocks noGrp="1"/>
          </p:cNvSpPr>
          <p:nvPr>
            <p:ph type="ftr" sz="quarter" idx="11"/>
          </p:nvPr>
        </p:nvSpPr>
        <p:spPr/>
        <p:txBody>
          <a:bodyPr/>
          <a:lstStyle/>
          <a:p>
            <a:endParaRPr kumimoji="0" lang="en-US" dirty="0"/>
          </a:p>
        </p:txBody>
      </p:sp>
      <p:sp>
        <p:nvSpPr>
          <p:cNvPr id="7" name="Espace réservé du numéro de diapositive 6"/>
          <p:cNvSpPr>
            <a:spLocks noGrp="1"/>
          </p:cNvSpPr>
          <p:nvPr>
            <p:ph type="sldNum" sz="quarter" idx="12"/>
          </p:nvPr>
        </p:nvSpPr>
        <p:spPr/>
        <p:txBody>
          <a:bodyPr/>
          <a:lstStyle/>
          <a:p>
            <a:fld id="{6F42FDE4-A7DD-41A7-A0A6-9B649FB43336}" type="slidenum">
              <a:rPr kumimoji="0" lang="en-US" smtClean="0"/>
              <a:pPr/>
              <a:t>‹N°›</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564CF2E0-CCC4-4E1E-9902-C3C36AB3FDA4}" type="datetimeFigureOut">
              <a:rPr lang="en-US" smtClean="0"/>
              <a:pPr algn="r" eaLnBrk="1" latinLnBrk="0" hangingPunct="1"/>
              <a:t>1/20/2012</a:t>
            </a:fld>
            <a:endParaRPr lang="en-US" sz="1400" dirty="0">
              <a:solidFill>
                <a:schemeClr val="tx2"/>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sz="1400" dirty="0">
              <a:solidFill>
                <a:schemeClr val="tx2"/>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6F42FDE4-A7DD-41A7-A0A6-9B649FB43336}" type="slidenum">
              <a:rPr kumimoji="0" lang="en-US" smtClean="0"/>
              <a:pPr algn="ctr" eaLnBrk="1" latinLnBrk="0" hangingPunct="1"/>
              <a:t>‹N°›</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La revue de projet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buNone/>
            </a:pPr>
            <a:r>
              <a:rPr lang="fr-FR" b="1" dirty="0" smtClean="0">
                <a:solidFill>
                  <a:srgbClr val="00B050"/>
                </a:solidFill>
              </a:rPr>
              <a:t>Revues de direction</a:t>
            </a:r>
          </a:p>
          <a:p>
            <a:pPr>
              <a:buNone/>
            </a:pPr>
            <a:r>
              <a:rPr lang="fr-FR" dirty="0" smtClean="0">
                <a:solidFill>
                  <a:srgbClr val="00B050"/>
                </a:solidFill>
              </a:rPr>
              <a:t>   </a:t>
            </a:r>
            <a:r>
              <a:rPr lang="fr-FR" dirty="0" smtClean="0"/>
              <a:t>Evaluation formalisée, effectuée par la direction au plus haut niveau, de l'état et de l'adéquation du système qualité par rapport à la politique qualité et à ses objectifs</a:t>
            </a:r>
          </a:p>
          <a:p>
            <a:pPr>
              <a:buNone/>
            </a:pPr>
            <a:endParaRPr lang="fr-FR" sz="2400" i="1" u="sng" dirty="0" smtClean="0">
              <a:solidFill>
                <a:srgbClr val="00B050"/>
              </a:solidFill>
            </a:endParaRPr>
          </a:p>
          <a:p>
            <a:pPr>
              <a:buNone/>
            </a:pPr>
            <a:r>
              <a:rPr lang="fr-FR" sz="2400" i="1" u="sng" dirty="0" smtClean="0">
                <a:solidFill>
                  <a:srgbClr val="C00000"/>
                </a:solidFill>
              </a:rPr>
              <a:t>Remarque</a:t>
            </a:r>
            <a:r>
              <a:rPr lang="fr-FR" sz="2400" i="1" dirty="0" smtClean="0">
                <a:solidFill>
                  <a:srgbClr val="C00000"/>
                </a:solidFill>
              </a:rPr>
              <a:t> : </a:t>
            </a:r>
            <a:r>
              <a:rPr lang="fr-FR" sz="2400" i="1" dirty="0" smtClean="0"/>
              <a:t>La revue peut être effectuée par un ou des représentants de la direction </a:t>
            </a:r>
            <a:r>
              <a:rPr lang="fr-FR" sz="2400" dirty="0" smtClean="0"/>
              <a:t>identifiés explicitement au niveau du manuel qualité.</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b="1" dirty="0" smtClean="0"/>
              <a:t> </a:t>
            </a:r>
          </a:p>
          <a:p>
            <a:pPr>
              <a:buNone/>
            </a:pPr>
            <a:r>
              <a:rPr lang="fr-FR" b="1" dirty="0" smtClean="0">
                <a:solidFill>
                  <a:srgbClr val="00B050"/>
                </a:solidFill>
              </a:rPr>
              <a:t> revue de conception:</a:t>
            </a:r>
          </a:p>
          <a:p>
            <a:pPr algn="just">
              <a:buNone/>
            </a:pPr>
            <a:r>
              <a:rPr lang="fr-FR" dirty="0" smtClean="0"/>
              <a:t>    </a:t>
            </a:r>
            <a:r>
              <a:rPr lang="fr-FR" sz="2800" dirty="0" smtClean="0"/>
              <a:t>Evaluer la faisabilité d'un projet et s’assurer que la conception respecte les spécifications du client à chacun des stades de développement. Cette inspection systématique vise à déceler le plus tôt possible les erreurs ou les problèmes reliés à la conception. On s’assure ainsi que le cycle de vie du produit est conforme aux objectifs et aux besoins de tous les clients</a:t>
            </a:r>
          </a:p>
          <a:p>
            <a:pPr>
              <a:buNone/>
            </a:pPr>
            <a:r>
              <a:rPr lang="fr-FR" smtClean="0"/>
              <a:t>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00B050"/>
                </a:solidFill>
              </a:rPr>
              <a:t>Autre revue </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endParaRPr lang="fr-FR" dirty="0" smtClean="0"/>
          </a:p>
          <a:p>
            <a:r>
              <a:rPr lang="fr-FR" dirty="0" smtClean="0"/>
              <a:t> Revue des spécifications.</a:t>
            </a:r>
          </a:p>
          <a:p>
            <a:r>
              <a:rPr lang="fr-FR" dirty="0" smtClean="0"/>
              <a:t> Revue préliminaire de conception.</a:t>
            </a:r>
          </a:p>
          <a:p>
            <a:r>
              <a:rPr lang="fr-FR" dirty="0" smtClean="0"/>
              <a:t> Revue de conception.</a:t>
            </a:r>
          </a:p>
          <a:p>
            <a:r>
              <a:rPr lang="fr-FR" dirty="0" smtClean="0"/>
              <a:t> Revue du plan de vérification et de validation.</a:t>
            </a:r>
          </a:p>
          <a:p>
            <a:r>
              <a:rPr lang="fr-FR" dirty="0" smtClean="0"/>
              <a:t> Revue de plan de configuration.</a:t>
            </a:r>
          </a:p>
          <a:p>
            <a:r>
              <a:rPr lang="fr-FR" dirty="0" smtClean="0"/>
              <a:t> Revue d’implantation.</a:t>
            </a:r>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 </a:t>
            </a:r>
            <a:r>
              <a:rPr lang="fr-FR" b="1" dirty="0" smtClean="0"/>
              <a:t>L’illustration  suivante  concrétise encore le  rôle  des    revues.   </a:t>
            </a:r>
          </a:p>
          <a:p>
            <a:pPr>
              <a:buNone/>
            </a:pPr>
            <a:r>
              <a:rPr lang="fr-FR" b="1" dirty="0" smtClean="0"/>
              <a:t>   En l’absence de revue, le résultat obtenu ne correspond pas nécessairement au résultat attendu. </a:t>
            </a:r>
          </a:p>
          <a:p>
            <a:pPr>
              <a:buNone/>
            </a:pPr>
            <a:r>
              <a:rPr lang="fr-FR" b="1" dirty="0" smtClean="0"/>
              <a:t>   La comparaison entre ce qui doit être </a:t>
            </a:r>
          </a:p>
          <a:p>
            <a:pPr>
              <a:buNone/>
            </a:pPr>
            <a:r>
              <a:rPr lang="fr-FR" b="1" dirty="0" smtClean="0"/>
              <a:t>   et ce qui est n’a pas lieu. </a:t>
            </a:r>
          </a:p>
          <a:p>
            <a:pPr>
              <a:buNone/>
            </a:pPr>
            <a:r>
              <a:rPr lang="fr-FR" b="1" dirty="0" smtClean="0"/>
              <a:t>   Il en est tout autrement si l’on utilise des revues qui permettent de corriger régulièrement les résultats intermédiaires. </a:t>
            </a:r>
          </a:p>
          <a:p>
            <a:pPr>
              <a:buNone/>
            </a:pPr>
            <a:r>
              <a:rPr lang="fr-FR" b="1" dirty="0" smtClean="0"/>
              <a:t>   Ces revues peuvent être menées à intervalles variables. </a:t>
            </a:r>
          </a:p>
          <a:p>
            <a:pPr>
              <a:buNone/>
            </a:pPr>
            <a:r>
              <a:rPr lang="fr-FR" b="1" dirty="0" smtClean="0"/>
              <a:t>   En effectuant   des   corrections   à   intervalles   rapprochés   au   départ, on    limite   toutefois    au   plus   vite   les  erreurs    de   développement potentielles. Même si les revues occasionnent une charge supplémentaire en apparence, elles contribuent aussi sans aucun doute à </a:t>
            </a:r>
          </a:p>
          <a:p>
            <a:pPr>
              <a:buNone/>
            </a:pPr>
            <a:r>
              <a:rPr lang="fr-FR" b="1" dirty="0" smtClean="0"/>
              <a:t>   limiter les coûts.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Picture 3"/>
          <p:cNvPicPr>
            <a:picLocks noGrp="1" noChangeAspect="1" noChangeArrowheads="1"/>
          </p:cNvPicPr>
          <p:nvPr>
            <p:ph idx="1"/>
          </p:nvPr>
        </p:nvPicPr>
        <p:blipFill>
          <a:blip r:embed="rId2" cstate="print"/>
          <a:stretch>
            <a:fillRect/>
          </a:stretch>
        </p:blipFill>
        <p:spPr bwMode="auto">
          <a:xfrm>
            <a:off x="1345039" y="1600200"/>
            <a:ext cx="6453922"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dirty="0">
              <a:solidFill>
                <a:srgbClr val="00B050"/>
              </a:solidFill>
            </a:endParaRPr>
          </a:p>
        </p:txBody>
      </p:sp>
      <p:sp>
        <p:nvSpPr>
          <p:cNvPr id="3" name="Espace réservé du contenu 2"/>
          <p:cNvSpPr>
            <a:spLocks noGrp="1"/>
          </p:cNvSpPr>
          <p:nvPr>
            <p:ph idx="1"/>
          </p:nvPr>
        </p:nvSpPr>
        <p:spPr/>
        <p:txBody>
          <a:bodyPr>
            <a:normAutofit fontScale="85000" lnSpcReduction="20000"/>
          </a:bodyPr>
          <a:lstStyle/>
          <a:p>
            <a:r>
              <a:rPr lang="fr-FR" b="1" i="1" dirty="0" smtClean="0"/>
              <a:t>Introduction</a:t>
            </a:r>
          </a:p>
          <a:p>
            <a:r>
              <a:rPr lang="fr-FR" b="1" i="1" dirty="0" smtClean="0"/>
              <a:t>Définition d’une revue </a:t>
            </a:r>
          </a:p>
          <a:p>
            <a:pPr lvl="1">
              <a:buFont typeface="Wingdings" pitchFamily="2" charset="2"/>
              <a:buChar char="Ø"/>
            </a:pPr>
            <a:r>
              <a:rPr lang="fr-FR" dirty="0" smtClean="0">
                <a:solidFill>
                  <a:srgbClr val="00B050"/>
                </a:solidFill>
              </a:rPr>
              <a:t> C’est quoi  une revue de projet ?</a:t>
            </a:r>
          </a:p>
          <a:p>
            <a:pPr lvl="1">
              <a:buFont typeface="Wingdings" pitchFamily="2" charset="2"/>
              <a:buChar char="Ø"/>
            </a:pPr>
            <a:r>
              <a:rPr lang="fr-FR" dirty="0" smtClean="0">
                <a:solidFill>
                  <a:srgbClr val="00B050"/>
                </a:solidFill>
              </a:rPr>
              <a:t>Pour quoi une revue ?</a:t>
            </a:r>
          </a:p>
          <a:p>
            <a:r>
              <a:rPr lang="fr-FR" b="1" i="1" dirty="0" smtClean="0"/>
              <a:t>type de revue </a:t>
            </a:r>
          </a:p>
          <a:p>
            <a:pPr lvl="1">
              <a:buFont typeface="Wingdings" pitchFamily="2" charset="2"/>
              <a:buChar char="Ø"/>
            </a:pPr>
            <a:r>
              <a:rPr lang="fr-FR" dirty="0" smtClean="0">
                <a:solidFill>
                  <a:srgbClr val="00B050"/>
                </a:solidFill>
              </a:rPr>
              <a:t>Revue du processus de développement</a:t>
            </a:r>
            <a:r>
              <a:rPr lang="fr-FR" dirty="0" smtClean="0"/>
              <a:t>   </a:t>
            </a:r>
          </a:p>
          <a:p>
            <a:pPr lvl="1">
              <a:buFont typeface="Wingdings" pitchFamily="2" charset="2"/>
              <a:buChar char="Ø"/>
            </a:pPr>
            <a:r>
              <a:rPr lang="fr-FR" dirty="0" smtClean="0">
                <a:solidFill>
                  <a:srgbClr val="00B050"/>
                </a:solidFill>
              </a:rPr>
              <a:t>revue de contrat:</a:t>
            </a:r>
          </a:p>
          <a:p>
            <a:pPr lvl="1">
              <a:buFont typeface="Wingdings" pitchFamily="2" charset="2"/>
              <a:buChar char="Ø"/>
            </a:pPr>
            <a:r>
              <a:rPr lang="fr-FR" dirty="0" smtClean="0">
                <a:solidFill>
                  <a:srgbClr val="00B050"/>
                </a:solidFill>
              </a:rPr>
              <a:t>Revues de direction</a:t>
            </a:r>
          </a:p>
          <a:p>
            <a:pPr lvl="1">
              <a:buFont typeface="Wingdings" pitchFamily="2" charset="2"/>
              <a:buChar char="Ø"/>
            </a:pPr>
            <a:r>
              <a:rPr lang="fr-FR" dirty="0" smtClean="0">
                <a:solidFill>
                  <a:srgbClr val="00B050"/>
                </a:solidFill>
              </a:rPr>
              <a:t> </a:t>
            </a:r>
            <a:r>
              <a:rPr lang="fr-FR" b="1" dirty="0" smtClean="0">
                <a:solidFill>
                  <a:srgbClr val="00B050"/>
                </a:solidFill>
              </a:rPr>
              <a:t>revue conception</a:t>
            </a:r>
          </a:p>
          <a:p>
            <a:pPr>
              <a:buFont typeface="Arial" pitchFamily="34" charset="0"/>
              <a:buChar char="•"/>
            </a:pPr>
            <a:r>
              <a:rPr lang="fr-FR" b="1" i="1" dirty="0" smtClean="0"/>
              <a:t>Les Autre revues  </a:t>
            </a:r>
          </a:p>
          <a:p>
            <a:pPr>
              <a:buFont typeface="Arial" pitchFamily="34" charset="0"/>
              <a:buChar char="•"/>
            </a:pPr>
            <a:r>
              <a:rPr lang="fr-FR" b="1" i="1" dirty="0" smtClean="0"/>
              <a:t> conclusion</a:t>
            </a:r>
          </a:p>
          <a:p>
            <a:pPr>
              <a:buNone/>
            </a:pPr>
            <a:endParaRPr lang="fr-FR" dirty="0" smtClean="0">
              <a:solidFill>
                <a:srgbClr val="00B050"/>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sz="2800" dirty="0" smtClean="0">
                <a:solidFill>
                  <a:srgbClr val="00B050"/>
                </a:solidFill>
              </a:rPr>
              <a:t>C’est quoi  une revue de projet ?</a:t>
            </a:r>
          </a:p>
          <a:p>
            <a:pPr>
              <a:buBlip>
                <a:blip r:embed="rId2"/>
              </a:buBlip>
            </a:pPr>
            <a:r>
              <a:rPr lang="fr-FR" sz="2800" dirty="0" smtClean="0"/>
              <a:t>les revues comptent parmi les méthodes essentielles mais aussi les plus simples à appliquer</a:t>
            </a:r>
          </a:p>
          <a:p>
            <a:pPr>
              <a:buBlip>
                <a:blip r:embed="rId2"/>
              </a:buBlip>
            </a:pPr>
            <a:r>
              <a:rPr lang="fr-FR" sz="2800" dirty="0" smtClean="0"/>
              <a:t>Examen critique exhaustif, méthodique et systématique d'un dossier, d'un produit, d’un dispositif généralement planifié à l'avance afin de vérifier la qualité des résultats atteints. </a:t>
            </a:r>
          </a:p>
          <a:p>
            <a:pPr>
              <a:buNone/>
            </a:pPr>
            <a:r>
              <a:rPr lang="fr-FR" sz="2800" dirty="0" smtClean="0">
                <a:solidFill>
                  <a:srgbClr val="00B050"/>
                </a:solidFill>
              </a:rPr>
              <a:t>Pour quoi une revue ?</a:t>
            </a:r>
          </a:p>
          <a:p>
            <a:pPr>
              <a:buBlip>
                <a:blip r:embed="rId2"/>
              </a:buBlip>
            </a:pPr>
            <a:r>
              <a:rPr lang="fr-FR" sz="2800" dirty="0" smtClean="0"/>
              <a:t>Leur objectif est de vérifier une nouvelle fois pour éviter les erreurs . </a:t>
            </a:r>
          </a:p>
          <a:p>
            <a:pPr>
              <a:buNone/>
            </a:pPr>
            <a:r>
              <a:rPr lang="fr-FR" sz="2800" dirty="0" smtClean="0"/>
              <a:t>   c’est-à-dire de revoir l’exactitude  d’un résultat quant à son </a:t>
            </a:r>
          </a:p>
          <a:p>
            <a:pPr>
              <a:buNone/>
            </a:pPr>
            <a:r>
              <a:rPr lang="fr-FR" sz="2800" dirty="0" smtClean="0"/>
              <a:t>   contenu et/ou sa forme.</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revue-projet.jpg"/>
          <p:cNvPicPr>
            <a:picLocks noGrp="1" noChangeAspect="1"/>
          </p:cNvPicPr>
          <p:nvPr>
            <p:ph idx="1"/>
          </p:nvPr>
        </p:nvPicPr>
        <p:blipFill>
          <a:blip r:embed="rId2" cstate="print"/>
          <a:stretch>
            <a:fillRect/>
          </a:stretch>
        </p:blipFill>
        <p:spPr>
          <a:xfrm>
            <a:off x="1266825" y="2977356"/>
            <a:ext cx="6610350" cy="1771650"/>
          </a:xfrm>
        </p:spPr>
      </p:pic>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00B050"/>
                </a:solidFill>
              </a:rPr>
              <a:t>Type de revue </a:t>
            </a:r>
            <a:endParaRPr lang="fr-FR" dirty="0">
              <a:solidFill>
                <a:srgbClr val="00B050"/>
              </a:solidFill>
            </a:endParaRPr>
          </a:p>
        </p:txBody>
      </p:sp>
      <p:sp>
        <p:nvSpPr>
          <p:cNvPr id="3" name="Espace réservé du contenu 2"/>
          <p:cNvSpPr>
            <a:spLocks noGrp="1"/>
          </p:cNvSpPr>
          <p:nvPr>
            <p:ph idx="1"/>
          </p:nvPr>
        </p:nvSpPr>
        <p:spPr/>
        <p:txBody>
          <a:bodyPr>
            <a:normAutofit fontScale="85000" lnSpcReduction="20000"/>
          </a:bodyPr>
          <a:lstStyle/>
          <a:p>
            <a:pPr>
              <a:buNone/>
            </a:pPr>
            <a:r>
              <a:rPr lang="fr-FR" i="1" u="sng" dirty="0" smtClean="0">
                <a:solidFill>
                  <a:srgbClr val="00B050"/>
                </a:solidFill>
              </a:rPr>
              <a:t>Revue du processus de développement</a:t>
            </a:r>
            <a:r>
              <a:rPr lang="fr-FR" dirty="0" smtClean="0">
                <a:solidFill>
                  <a:srgbClr val="00B050"/>
                </a:solidFill>
              </a:rPr>
              <a:t>   </a:t>
            </a:r>
          </a:p>
          <a:p>
            <a:pPr>
              <a:buNone/>
            </a:pPr>
            <a:r>
              <a:rPr lang="fr-FR" dirty="0" smtClean="0"/>
              <a:t>  L’une des préoccupations principales de l’assurance qualité est la revue du</a:t>
            </a:r>
          </a:p>
          <a:p>
            <a:pPr>
              <a:buNone/>
            </a:pPr>
            <a:r>
              <a:rPr lang="fr-FR" dirty="0" smtClean="0"/>
              <a:t>   processus de développement. La revue est centrée sur la concordance avec les normes et</a:t>
            </a:r>
          </a:p>
          <a:p>
            <a:pPr>
              <a:buNone/>
            </a:pPr>
            <a:r>
              <a:rPr lang="fr-FR" dirty="0" smtClean="0"/>
              <a:t>   les procédures de l’entreprise et les divers documents élaborés lors de l’élaboration du</a:t>
            </a:r>
          </a:p>
          <a:p>
            <a:pPr>
              <a:buNone/>
            </a:pPr>
            <a:r>
              <a:rPr lang="fr-FR" dirty="0" smtClean="0"/>
              <a:t>   logiciel. En effet, si l’assurance qualité a été impliquée dès le début du projet le respect des procédures internes de l’entreprise sera bien présent. La revue du processus de développement comprend les six</a:t>
            </a:r>
          </a:p>
          <a:p>
            <a:pPr>
              <a:buNone/>
            </a:pPr>
            <a:r>
              <a:rPr lang="fr-FR" dirty="0" smtClean="0"/>
              <a:t>points suivants :</a:t>
            </a:r>
          </a:p>
          <a:p>
            <a:endParaRPr lang="fr-FR"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1- Revoir techniquement le logiciel en cours de          développement.</a:t>
            </a:r>
          </a:p>
          <a:p>
            <a:pPr>
              <a:buNone/>
            </a:pPr>
            <a:r>
              <a:rPr lang="fr-FR" dirty="0" smtClean="0"/>
              <a:t>2- Déterminer si le processus de développement permet de répondre efficacement aux besoins du client, et aux objectifs de l’entreprise;</a:t>
            </a:r>
          </a:p>
          <a:p>
            <a:pPr>
              <a:buNone/>
            </a:pPr>
            <a:r>
              <a:rPr lang="fr-FR" dirty="0" smtClean="0"/>
              <a:t>3- Vérifier si le processus de développement suit correctement les procédures, les instructions et le plan du projet</a:t>
            </a:r>
          </a:p>
          <a:p>
            <a:pPr>
              <a:buNone/>
            </a:pPr>
            <a:r>
              <a:rPr lang="fr-FR" dirty="0" smtClean="0"/>
              <a:t>4- Vérifier si le processus de développement permet une gestion efficace des ressources fournies;</a:t>
            </a:r>
          </a:p>
          <a:p>
            <a:pPr>
              <a:buNone/>
            </a:pPr>
            <a:r>
              <a:rPr lang="fr-FR" dirty="0" smtClean="0"/>
              <a:t>5- Revoir les procédures et les instructions utilisées au niveau du service de développement;</a:t>
            </a:r>
          </a:p>
          <a:p>
            <a:pPr>
              <a:buNone/>
            </a:pPr>
            <a:r>
              <a:rPr lang="fr-FR" dirty="0" smtClean="0"/>
              <a:t>6- Déterminer s’il est possible d’utiliser un nouveau moyen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b="1" i="1" u="sng" dirty="0" smtClean="0">
                <a:solidFill>
                  <a:srgbClr val="00B050"/>
                </a:solidFill>
              </a:rPr>
              <a:t>revue de contrat:</a:t>
            </a:r>
            <a:endParaRPr lang="fr-FR" dirty="0" smtClean="0">
              <a:solidFill>
                <a:srgbClr val="00B050"/>
              </a:solidFill>
            </a:endParaRPr>
          </a:p>
          <a:p>
            <a:pPr>
              <a:buNone/>
            </a:pPr>
            <a:r>
              <a:rPr lang="fr-FR" dirty="0" smtClean="0"/>
              <a:t>      Actions systématiques effectuées par le fournisseur avant la signature du contrat pour s'assurer que les exigences pour la qualité sont définies de façon adéquate, sans ambiguïté, exprimées par des documents et réalisables  par le fournisseur.</a:t>
            </a:r>
          </a:p>
          <a:p>
            <a:pPr>
              <a:buNone/>
            </a:pPr>
            <a:r>
              <a:rPr lang="fr-FR" dirty="0" smtClean="0"/>
              <a:t> La revue de contrat analyse les exigences du client et vérifie l'aptitude de la société à satisfaire ces exigences avant de s'engager à fournir un produit-service ou à mettre en œuvre un programme ou une activité.</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lstStyle/>
          <a:p>
            <a:r>
              <a:rPr lang="fr-FR" dirty="0" smtClean="0"/>
              <a:t>La revue de contrat est l'un des processus nécessaires au bon déroulement d'un programme. Cette revue peut se positionner à différentes étapes du projet en fonction de l'état de définition des exigences du client et de la complexité du projet.</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dirty="0" smtClean="0">
                <a:solidFill>
                  <a:srgbClr val="00B050"/>
                </a:solidFill>
              </a:rPr>
              <a:t> Les intervenants à la revue de contrat sont :</a:t>
            </a:r>
          </a:p>
          <a:p>
            <a:pPr>
              <a:buNone/>
            </a:pPr>
            <a:r>
              <a:rPr lang="fr-FR" dirty="0" smtClean="0"/>
              <a:t>1-le client qui est le maître d'ouvrage du programme . </a:t>
            </a:r>
          </a:p>
          <a:p>
            <a:pPr>
              <a:buNone/>
            </a:pPr>
            <a:r>
              <a:rPr lang="fr-FR" dirty="0" smtClean="0"/>
              <a:t>2-le responsable de programme, les responsables techniques.</a:t>
            </a:r>
          </a:p>
          <a:p>
            <a:pPr>
              <a:buNone/>
            </a:pPr>
            <a:r>
              <a:rPr lang="fr-FR" dirty="0" smtClean="0"/>
              <a:t>3-le contrôle projet .</a:t>
            </a:r>
          </a:p>
          <a:p>
            <a:pPr>
              <a:buNone/>
            </a:pPr>
            <a:r>
              <a:rPr lang="fr-FR" dirty="0" smtClean="0"/>
              <a:t>4-le service juridique et comptable . </a:t>
            </a:r>
          </a:p>
          <a:p>
            <a:pPr>
              <a:buNone/>
            </a:pPr>
            <a:r>
              <a:rPr lang="fr-FR" dirty="0" smtClean="0"/>
              <a:t>5-le responsable qualité .</a:t>
            </a:r>
          </a:p>
          <a:p>
            <a:pPr>
              <a:buNone/>
            </a:pPr>
            <a:r>
              <a:rPr lang="fr-FR" dirty="0" smtClean="0"/>
              <a:t>6-la hiérarchie des services impliqués.</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Words>770</Words>
  <Application>Microsoft Office PowerPoint</Application>
  <PresentationFormat>Affichage à l'écran (4:3)</PresentationFormat>
  <Paragraphs>71</Paragraphs>
  <Slides>14</Slides>
  <Notes>2</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La revue de projet</vt:lpstr>
      <vt:lpstr>Présentation PowerPoint</vt:lpstr>
      <vt:lpstr>Présentation PowerPoint</vt:lpstr>
      <vt:lpstr>Présentation PowerPoint</vt:lpstr>
      <vt:lpstr>Type de revue </vt:lpstr>
      <vt:lpstr>Présentation PowerPoint</vt:lpstr>
      <vt:lpstr>Présentation PowerPoint</vt:lpstr>
      <vt:lpstr> </vt:lpstr>
      <vt:lpstr>Présentation PowerPoint</vt:lpstr>
      <vt:lpstr>Présentation PowerPoint</vt:lpstr>
      <vt:lpstr>Présentation PowerPoint</vt:lpstr>
      <vt:lpstr>Autre revue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revue de projet</dc:title>
  <dc:creator>azou</dc:creator>
  <cp:lastModifiedBy>P</cp:lastModifiedBy>
  <cp:revision>6</cp:revision>
  <dcterms:created xsi:type="dcterms:W3CDTF">2010-12-05T03:18:26Z</dcterms:created>
  <dcterms:modified xsi:type="dcterms:W3CDTF">2012-01-20T17:19:53Z</dcterms:modified>
</cp:coreProperties>
</file>