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73" r:id="rId4"/>
    <p:sldId id="257" r:id="rId5"/>
    <p:sldId id="258" r:id="rId6"/>
    <p:sldId id="272" r:id="rId7"/>
    <p:sldId id="261" r:id="rId8"/>
    <p:sldId id="264" r:id="rId9"/>
    <p:sldId id="262" r:id="rId10"/>
    <p:sldId id="263" r:id="rId11"/>
    <p:sldId id="265" r:id="rId12"/>
    <p:sldId id="266" r:id="rId13"/>
    <p:sldId id="267" r:id="rId14"/>
    <p:sldId id="269" r:id="rId15"/>
    <p:sldId id="274" r:id="rId16"/>
    <p:sldId id="268" r:id="rId17"/>
    <p:sldId id="270" r:id="rId18"/>
    <p:sldId id="271" r:id="rId19"/>
    <p:sldId id="275" r:id="rId20"/>
    <p:sldId id="276"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67F171A-86CE-4007-BA9B-C4F613149A06}" type="datetimeFigureOut">
              <a:rPr lang="fr-FR" smtClean="0"/>
              <a:pPr/>
              <a:t>20/01/2012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8D67359-6AF6-4009-9288-2B90348DCF5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7F171A-86CE-4007-BA9B-C4F613149A06}" type="datetimeFigureOut">
              <a:rPr lang="fr-FR" smtClean="0"/>
              <a:pPr/>
              <a:t>20/01/2012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8D67359-6AF6-4009-9288-2B90348DCF5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7F171A-86CE-4007-BA9B-C4F613149A06}" type="datetimeFigureOut">
              <a:rPr lang="fr-FR" smtClean="0"/>
              <a:pPr/>
              <a:t>20/01/2012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8D67359-6AF6-4009-9288-2B90348DCF5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7F171A-86CE-4007-BA9B-C4F613149A06}" type="datetimeFigureOut">
              <a:rPr lang="fr-FR" smtClean="0"/>
              <a:pPr/>
              <a:t>20/01/2012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8D67359-6AF6-4009-9288-2B90348DCF5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67F171A-86CE-4007-BA9B-C4F613149A06}" type="datetimeFigureOut">
              <a:rPr lang="fr-FR" smtClean="0"/>
              <a:pPr/>
              <a:t>20/01/2012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8D67359-6AF6-4009-9288-2B90348DCF5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67F171A-86CE-4007-BA9B-C4F613149A06}" type="datetimeFigureOut">
              <a:rPr lang="fr-FR" smtClean="0"/>
              <a:pPr/>
              <a:t>20/01/2012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8D67359-6AF6-4009-9288-2B90348DCF5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67F171A-86CE-4007-BA9B-C4F613149A06}" type="datetimeFigureOut">
              <a:rPr lang="fr-FR" smtClean="0"/>
              <a:pPr/>
              <a:t>20/01/2012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8D67359-6AF6-4009-9288-2B90348DCF5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67F171A-86CE-4007-BA9B-C4F613149A06}" type="datetimeFigureOut">
              <a:rPr lang="fr-FR" smtClean="0"/>
              <a:pPr/>
              <a:t>20/01/2012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8D67359-6AF6-4009-9288-2B90348DCF5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67F171A-86CE-4007-BA9B-C4F613149A06}" type="datetimeFigureOut">
              <a:rPr lang="fr-FR" smtClean="0"/>
              <a:pPr/>
              <a:t>20/01/2012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8D67359-6AF6-4009-9288-2B90348DCF5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67F171A-86CE-4007-BA9B-C4F613149A06}" type="datetimeFigureOut">
              <a:rPr lang="fr-FR" smtClean="0"/>
              <a:pPr/>
              <a:t>20/01/2012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8D67359-6AF6-4009-9288-2B90348DCF5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67F171A-86CE-4007-BA9B-C4F613149A06}" type="datetimeFigureOut">
              <a:rPr lang="fr-FR" smtClean="0"/>
              <a:pPr/>
              <a:t>20/01/2012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8D67359-6AF6-4009-9288-2B90348DCF5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7F171A-86CE-4007-BA9B-C4F613149A06}" type="datetimeFigureOut">
              <a:rPr lang="fr-FR" smtClean="0"/>
              <a:pPr/>
              <a:t>20/01/2012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D67359-6AF6-4009-9288-2B90348DCF5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LES PROJETS AGILES</a:t>
            </a:r>
            <a:endParaRPr lang="fr-FR" dirty="0"/>
          </a:p>
        </p:txBody>
      </p:sp>
      <p:sp>
        <p:nvSpPr>
          <p:cNvPr id="3" name="Sous-titre 2"/>
          <p:cNvSpPr>
            <a:spLocks noGrp="1"/>
          </p:cNvSpPr>
          <p:nvPr>
            <p:ph type="subTitle" idx="1"/>
          </p:nvPr>
        </p:nvSpPr>
        <p:spPr>
          <a:xfrm>
            <a:off x="2051720" y="4581128"/>
            <a:ext cx="6400800" cy="1752600"/>
          </a:xfrm>
        </p:spPr>
        <p:txBody>
          <a:bodyPr>
            <a:normAutofit fontScale="70000" lnSpcReduction="20000"/>
          </a:bodyPr>
          <a:lstStyle/>
          <a:p>
            <a:pPr algn="r"/>
            <a:endParaRPr lang="fr-FR" dirty="0"/>
          </a:p>
          <a:p>
            <a:pPr algn="l"/>
            <a:r>
              <a:rPr lang="fr-FR" dirty="0" smtClean="0"/>
              <a:t>EXPOSE REALISE PAR :</a:t>
            </a:r>
          </a:p>
          <a:p>
            <a:pPr algn="r">
              <a:buFont typeface="Arial" pitchFamily="34" charset="0"/>
              <a:buChar char="•"/>
            </a:pPr>
            <a:r>
              <a:rPr lang="fr-FR" dirty="0" smtClean="0"/>
              <a:t>……………………………..</a:t>
            </a:r>
            <a:endParaRPr lang="fr-FR" dirty="0" smtClean="0"/>
          </a:p>
          <a:p>
            <a:pPr algn="r">
              <a:buFont typeface="Arial" pitchFamily="34" charset="0"/>
              <a:buChar char="•"/>
            </a:pPr>
            <a:r>
              <a:rPr lang="fr-FR" dirty="0" smtClean="0"/>
              <a:t>……………………………..</a:t>
            </a:r>
            <a:endParaRPr lang="fr-FR" dirty="0" smtClean="0"/>
          </a:p>
          <a:p>
            <a:pPr algn="r">
              <a:buFont typeface="Arial" pitchFamily="34" charset="0"/>
              <a:buChar char="•"/>
            </a:pPr>
            <a:r>
              <a:rPr lang="fr-FR" smtClean="0"/>
              <a:t>……………………………</a:t>
            </a:r>
            <a:endParaRPr lang="fr-FR" dirty="0" smtClean="0"/>
          </a:p>
          <a:p>
            <a:pPr algn="r">
              <a:buFont typeface="Arial" pitchFamily="34" charset="0"/>
              <a:buChar char="•"/>
            </a:pPr>
            <a:endParaRPr lang="fr-FR" dirty="0"/>
          </a:p>
          <a:p>
            <a:pPr algn="r">
              <a:buFont typeface="Arial" pitchFamily="34" charset="0"/>
              <a:buChar char="•"/>
            </a:pPr>
            <a:endParaRPr lang="fr-FR" dirty="0" smtClean="0"/>
          </a:p>
          <a:p>
            <a:pPr algn="r">
              <a:buFont typeface="Arial" pitchFamily="34" charset="0"/>
              <a:buChar char="•"/>
            </a:pPr>
            <a:endParaRPr lang="fr-FR" dirty="0"/>
          </a:p>
          <a:p>
            <a:pPr algn="r">
              <a:buFont typeface="Arial" pitchFamily="34" charset="0"/>
              <a:buChar char="•"/>
            </a:pPr>
            <a:endParaRPr lang="fr-FR" dirty="0" smtClean="0"/>
          </a:p>
          <a:p>
            <a:pPr algn="r">
              <a:buFont typeface="Arial" pitchFamily="34" charset="0"/>
              <a:buChar char="•"/>
            </a:pPr>
            <a:endParaRPr lang="fr-FR" dirty="0"/>
          </a:p>
          <a:p>
            <a:pPr algn="r">
              <a:buFont typeface="Arial" pitchFamily="34" charset="0"/>
              <a:buChar char="•"/>
            </a:pPr>
            <a:endParaRPr lang="fr-FR" dirty="0" smtClean="0"/>
          </a:p>
          <a:p>
            <a:pPr algn="r">
              <a:buFont typeface="Arial" pitchFamily="34" charset="0"/>
              <a:buChar char="•"/>
            </a:pPr>
            <a:endParaRPr lang="fr-FR" dirty="0"/>
          </a:p>
          <a:p>
            <a:pPr algn="r">
              <a:buFont typeface="Arial" pitchFamily="34" charset="0"/>
              <a:buChar char="•"/>
            </a:pPr>
            <a:endParaRPr lang="fr-FR" dirty="0" smtClean="0"/>
          </a:p>
          <a:p>
            <a:pPr algn="r">
              <a:buFont typeface="Arial" pitchFamily="34" charset="0"/>
              <a:buChar char="•"/>
            </a:pPr>
            <a:endParaRPr lang="fr-FR" dirty="0"/>
          </a:p>
          <a:p>
            <a:pPr algn="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332656"/>
            <a:ext cx="8229600" cy="5544616"/>
          </a:xfrm>
        </p:spPr>
        <p:txBody>
          <a:bodyPr>
            <a:noAutofit/>
          </a:bodyPr>
          <a:lstStyle/>
          <a:p>
            <a:r>
              <a:rPr lang="fr-FR" sz="2000" dirty="0" smtClean="0"/>
              <a:t>L'équipe développe le produit dans l'ordre ainsi établi au fil d'itérations courtes.</a:t>
            </a:r>
          </a:p>
          <a:p>
            <a:endParaRPr lang="fr-FR" sz="2000" dirty="0" smtClean="0"/>
          </a:p>
          <a:p>
            <a:r>
              <a:rPr lang="fr-FR" sz="2000" b="1" dirty="0" smtClean="0"/>
              <a:t>A la fin de ces dernières, le produit partiel est montré au client.</a:t>
            </a:r>
          </a:p>
          <a:p>
            <a:endParaRPr lang="fr-FR" sz="2000" b="1" dirty="0" smtClean="0"/>
          </a:p>
          <a:p>
            <a:r>
              <a:rPr lang="fr-FR" sz="2000" b="1" dirty="0" smtClean="0"/>
              <a:t>Le client peut alors se rendre compte du travail réalisé, et vérifie l'alignement sur les besoins. Ainsi, Les risques sont levés très tôt.</a:t>
            </a:r>
            <a:endParaRPr lang="fr-FR" sz="2000" dirty="0" smtClean="0"/>
          </a:p>
          <a:p>
            <a:endParaRPr lang="fr-FR" sz="2000" b="1" dirty="0" smtClean="0"/>
          </a:p>
          <a:p>
            <a:endParaRPr lang="fr-FR" sz="2000" b="1" dirty="0" smtClean="0"/>
          </a:p>
          <a:p>
            <a:r>
              <a:rPr lang="fr-FR" sz="2000" dirty="0" smtClean="0"/>
              <a:t>Réduction éventuelle du </a:t>
            </a:r>
            <a:r>
              <a:rPr lang="fr-FR" sz="2000" b="1" dirty="0" smtClean="0"/>
              <a:t>"time to </a:t>
            </a:r>
            <a:r>
              <a:rPr lang="fr-FR" sz="2000" b="1" dirty="0" err="1" smtClean="0"/>
              <a:t>market</a:t>
            </a:r>
            <a:r>
              <a:rPr lang="fr-FR" sz="2000" b="1" dirty="0" smtClean="0"/>
              <a:t>"</a:t>
            </a:r>
            <a:r>
              <a:rPr lang="fr-FR" sz="2000" dirty="0" smtClean="0"/>
              <a:t> si le client  estime que le produit en l'état (partiel) peut aller en production, économisant ainsi son budget et récoltant un premier retour sur investissement. </a:t>
            </a:r>
            <a:br>
              <a:rPr lang="fr-FR" sz="2000" dirty="0" smtClean="0"/>
            </a:br>
            <a:endParaRPr lang="fr-FR" sz="2000" dirty="0" smtClean="0"/>
          </a:p>
          <a:p>
            <a:r>
              <a:rPr lang="fr-FR" sz="2000" dirty="0" smtClean="0"/>
              <a:t>Possibilité de changer en cours de route la priorité des fonctionnalités qui n'ont pas encore été développées ou ajouter d’ une nouvelle fonctionnalité en échange du retrait d'une autre (respectant ainsi son budget),...</a:t>
            </a:r>
          </a:p>
          <a:p>
            <a:pPr algn="ctr">
              <a:buNone/>
            </a:pPr>
            <a:r>
              <a:rPr lang="fr-FR" sz="2000" dirty="0" smtClean="0"/>
              <a:t/>
            </a:r>
            <a:br>
              <a:rPr lang="fr-FR" sz="2000" dirty="0" smtClean="0"/>
            </a:br>
            <a:endParaRPr lang="fr-FR" sz="2000" dirty="0" smtClean="0"/>
          </a:p>
          <a:p>
            <a:endParaRPr lang="fr-FR"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04664"/>
            <a:ext cx="8229600" cy="5721499"/>
          </a:xfrm>
        </p:spPr>
        <p:txBody>
          <a:bodyPr/>
          <a:lstStyle/>
          <a:p>
            <a:pPr algn="ctr">
              <a:buNone/>
            </a:pPr>
            <a:r>
              <a:rPr lang="fr-FR" b="1" dirty="0"/>
              <a:t>Les valeurs </a:t>
            </a:r>
            <a:r>
              <a:rPr lang="fr-FR" b="1" dirty="0" smtClean="0"/>
              <a:t>Agile</a:t>
            </a:r>
          </a:p>
          <a:p>
            <a:pPr algn="ctr">
              <a:buNone/>
            </a:pPr>
            <a:endParaRPr lang="fr-FR" sz="1200" b="1" dirty="0" smtClean="0"/>
          </a:p>
          <a:p>
            <a:r>
              <a:rPr lang="fr-FR" sz="2800" dirty="0" smtClean="0"/>
              <a:t>L'approche agile consiste donc à s'adapter au changement. Selon les quatre principes d'opposition suivants :</a:t>
            </a:r>
          </a:p>
          <a:p>
            <a:pPr>
              <a:buNone/>
            </a:pPr>
            <a:r>
              <a:rPr lang="fr-FR" i="1" dirty="0" smtClean="0"/>
              <a:t/>
            </a:r>
            <a:br>
              <a:rPr lang="fr-FR" i="1" dirty="0" smtClean="0"/>
            </a:br>
            <a:endParaRPr lang="fr-FR" dirty="0" smtClean="0"/>
          </a:p>
          <a:p>
            <a:endParaRPr lang="fr-FR" dirty="0"/>
          </a:p>
        </p:txBody>
      </p:sp>
      <p:pic>
        <p:nvPicPr>
          <p:cNvPr id="4" name="Image 3" descr="Manifeste2.jpg"/>
          <p:cNvPicPr>
            <a:picLocks noChangeAspect="1"/>
          </p:cNvPicPr>
          <p:nvPr/>
        </p:nvPicPr>
        <p:blipFill>
          <a:blip r:embed="rId2" cstate="print"/>
          <a:stretch>
            <a:fillRect/>
          </a:stretch>
        </p:blipFill>
        <p:spPr>
          <a:xfrm>
            <a:off x="1907704" y="2780928"/>
            <a:ext cx="5112568" cy="297551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fontScale="77500" lnSpcReduction="20000"/>
          </a:bodyPr>
          <a:lstStyle/>
          <a:p>
            <a:r>
              <a:rPr lang="fr-FR" b="1" dirty="0"/>
              <a:t>« Les personnes et interaction priment sur les processus et outils »</a:t>
            </a:r>
          </a:p>
          <a:p>
            <a:pPr>
              <a:buNone/>
            </a:pPr>
            <a:r>
              <a:rPr lang="fr-FR" dirty="0" smtClean="0"/>
              <a:t>	Dans l'optique agile, l'équipe est bien plus importante que les moyens matériels ou les procédures. Il est préférable d'avoir une équipe soudée qui communique. La communication est une notion fondamentale.</a:t>
            </a:r>
          </a:p>
          <a:p>
            <a:endParaRPr lang="fr-FR" b="1" dirty="0" smtClean="0"/>
          </a:p>
          <a:p>
            <a:r>
              <a:rPr lang="fr-FR" b="1" dirty="0" smtClean="0"/>
              <a:t>« </a:t>
            </a:r>
            <a:r>
              <a:rPr lang="fr-FR" b="1" dirty="0"/>
              <a:t>Une application qui fonctionne prime sur la documentation exhaustive »</a:t>
            </a:r>
          </a:p>
          <a:p>
            <a:pPr>
              <a:buNone/>
            </a:pPr>
            <a:r>
              <a:rPr lang="fr-FR" dirty="0" smtClean="0"/>
              <a:t>	Il est vital que l'application fonctionne. Le reste, et notamment la documentation, est secondaire. La documentation représente une charge de travail importante, mais peut pourtant être néfaste si elle n'est pas à jour. Attention, cela ne veut pas dire que l'on s'en passe. On doit simplement s'assurer que cette dernière reste synthétique, lisible et facile à maintenir, bref le "Juste ce qu'il faut". </a:t>
            </a:r>
          </a:p>
          <a:p>
            <a:endParaRPr lang="fr-FR" b="1" dirty="0" smtClean="0"/>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Autofit/>
          </a:bodyPr>
          <a:lstStyle/>
          <a:p>
            <a:r>
              <a:rPr lang="fr-FR" sz="2200" b="1" dirty="0" smtClean="0"/>
              <a:t>« La collaboration avec le client prime sur la négociation de contrat »</a:t>
            </a:r>
          </a:p>
          <a:p>
            <a:pPr>
              <a:buNone/>
            </a:pPr>
            <a:r>
              <a:rPr lang="fr-FR" sz="2200" dirty="0" smtClean="0"/>
              <a:t>         Le client doit être impliqué dans les travaux de réalisation. On ne peut se contenter de négocier un contrat au début du projet, puis de négliger les demandes imprévues du client qui ne manquerons pas de survenir en cours de route. En contrepartie, le client doit collaborer avec l'équipe et fournir un feed-back continu sur l'adaptation du logiciel à ses attentes, prendre des décisions importantes et faire des choix en temps voulu, aider l'équipe à lever les obstacles quand c'est de son ressort...</a:t>
            </a:r>
          </a:p>
          <a:p>
            <a:endParaRPr lang="fr-FR" sz="2200" b="1" dirty="0" smtClean="0"/>
          </a:p>
          <a:p>
            <a:r>
              <a:rPr lang="fr-FR" sz="2200" b="1" dirty="0" smtClean="0"/>
              <a:t>« L'ouverture au changement prime sur le suivi d'un plan »</a:t>
            </a:r>
          </a:p>
          <a:p>
            <a:pPr>
              <a:buNone/>
            </a:pPr>
            <a:r>
              <a:rPr lang="fr-FR" sz="2200" dirty="0" smtClean="0"/>
              <a:t>        La planification initiale et la structure du logiciel doivent être flexibles afin de s'adapter aux changements et aux imprévus tout au long du projet. Citation de Darwin : </a:t>
            </a:r>
            <a:r>
              <a:rPr lang="fr-FR" sz="2200" i="1" dirty="0" smtClean="0"/>
              <a:t>« Les espèces qui survivent ne sont pas les espèces les plus fortes, ni les plus intelligentes, mais celles qui s'adaptent le mieux aux changements. ».</a:t>
            </a:r>
            <a:endParaRPr lang="fr-FR" sz="2200" dirty="0" smtClean="0"/>
          </a:p>
          <a:p>
            <a:endParaRPr lang="fr-FR" sz="2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endParaRPr lang="fr-FR" b="1" dirty="0" smtClean="0"/>
          </a:p>
          <a:p>
            <a:pPr algn="ctr">
              <a:buNone/>
            </a:pPr>
            <a:endParaRPr lang="fr-FR" b="1" dirty="0"/>
          </a:p>
          <a:p>
            <a:pPr algn="ctr">
              <a:buNone/>
            </a:pPr>
            <a:r>
              <a:rPr lang="fr-FR" sz="5400" dirty="0" smtClean="0"/>
              <a:t>Les méthodes Agile et leur tronc commun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976664"/>
          </a:xfrm>
        </p:spPr>
        <p:txBody>
          <a:bodyPr>
            <a:normAutofit/>
          </a:bodyPr>
          <a:lstStyle/>
          <a:p>
            <a:pPr>
              <a:buNone/>
            </a:pPr>
            <a:endParaRPr lang="fr-FR" dirty="0"/>
          </a:p>
          <a:p>
            <a:pPr>
              <a:buNone/>
            </a:pPr>
            <a:r>
              <a:rPr lang="fr-FR" sz="2800" dirty="0" smtClean="0"/>
              <a:t>Différentes déclinaisons ont émergé : </a:t>
            </a:r>
          </a:p>
          <a:p>
            <a:endParaRPr lang="fr-FR" sz="2800" dirty="0" smtClean="0"/>
          </a:p>
          <a:p>
            <a:r>
              <a:rPr lang="fr-FR" sz="2800" dirty="0" smtClean="0"/>
              <a:t>RAD (</a:t>
            </a:r>
            <a:r>
              <a:rPr lang="fr-FR" sz="2800" dirty="0" err="1" smtClean="0"/>
              <a:t>Rapid</a:t>
            </a:r>
            <a:r>
              <a:rPr lang="fr-FR" sz="2800" dirty="0" smtClean="0"/>
              <a:t> Application </a:t>
            </a:r>
            <a:r>
              <a:rPr lang="fr-FR" sz="2800" dirty="0" err="1" smtClean="0"/>
              <a:t>Development</a:t>
            </a:r>
            <a:r>
              <a:rPr lang="fr-FR" sz="2800" dirty="0" smtClean="0"/>
              <a:t>), </a:t>
            </a:r>
          </a:p>
          <a:p>
            <a:r>
              <a:rPr lang="fr-FR" sz="2800" dirty="0" smtClean="0"/>
              <a:t>DSDM (</a:t>
            </a:r>
            <a:r>
              <a:rPr lang="fr-FR" sz="2800" dirty="0" err="1" smtClean="0"/>
              <a:t>Dynamic</a:t>
            </a:r>
            <a:r>
              <a:rPr lang="fr-FR" sz="2800" dirty="0" smtClean="0"/>
              <a:t> System </a:t>
            </a:r>
            <a:r>
              <a:rPr lang="fr-FR" sz="2800" dirty="0" err="1" smtClean="0"/>
              <a:t>Development</a:t>
            </a:r>
            <a:r>
              <a:rPr lang="fr-FR" sz="2800" dirty="0" smtClean="0"/>
              <a:t> </a:t>
            </a:r>
            <a:r>
              <a:rPr lang="fr-FR" sz="2800" dirty="0" err="1" smtClean="0"/>
              <a:t>Method</a:t>
            </a:r>
            <a:r>
              <a:rPr lang="fr-FR" sz="2800" dirty="0" smtClean="0"/>
              <a:t>), </a:t>
            </a:r>
          </a:p>
          <a:p>
            <a:r>
              <a:rPr lang="fr-FR" sz="2800" dirty="0" smtClean="0"/>
              <a:t>XP (</a:t>
            </a:r>
            <a:r>
              <a:rPr lang="fr-FR" sz="2800" dirty="0" err="1" smtClean="0"/>
              <a:t>eXtrem</a:t>
            </a:r>
            <a:r>
              <a:rPr lang="fr-FR" sz="2800" dirty="0" smtClean="0"/>
              <a:t> </a:t>
            </a:r>
            <a:r>
              <a:rPr lang="fr-FR" sz="2800" dirty="0" err="1" smtClean="0"/>
              <a:t>Programming</a:t>
            </a:r>
            <a:r>
              <a:rPr lang="fr-FR" sz="2800" dirty="0" smtClean="0"/>
              <a:t>),</a:t>
            </a:r>
          </a:p>
          <a:p>
            <a:r>
              <a:rPr lang="fr-FR" sz="2800" dirty="0" smtClean="0"/>
              <a:t> SCRUM </a:t>
            </a:r>
          </a:p>
          <a:p>
            <a:pPr>
              <a:buNone/>
            </a:pPr>
            <a:endParaRPr lang="fr-FR" sz="2800" dirty="0" smtClean="0"/>
          </a:p>
          <a:p>
            <a:pPr>
              <a:buNone/>
            </a:pPr>
            <a:r>
              <a:rPr lang="fr-FR" sz="2800" dirty="0" smtClean="0"/>
              <a:t>Mais elles ont tous en commun un ensemble de principes fondamentaux : </a:t>
            </a:r>
            <a:br>
              <a:rPr lang="fr-FR" sz="2800" dirty="0" smtClean="0"/>
            </a:br>
            <a:endParaRPr lang="fr-FR"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264696"/>
          </a:xfrm>
        </p:spPr>
        <p:txBody>
          <a:bodyPr>
            <a:normAutofit/>
          </a:bodyPr>
          <a:lstStyle/>
          <a:p>
            <a:pPr>
              <a:buNone/>
            </a:pPr>
            <a:endParaRPr lang="fr-FR" sz="900" dirty="0" smtClean="0">
              <a:effectLst>
                <a:outerShdw blurRad="38100" dist="38100" dir="2700000" algn="tl">
                  <a:srgbClr val="000000">
                    <a:alpha val="43137"/>
                  </a:srgbClr>
                </a:outerShdw>
              </a:effectLst>
            </a:endParaRPr>
          </a:p>
          <a:p>
            <a:r>
              <a:rPr lang="fr-FR" sz="2900" b="1" dirty="0" smtClean="0"/>
              <a:t>1 - Les pratiques liées aux ressources humaines</a:t>
            </a:r>
          </a:p>
          <a:p>
            <a:pPr>
              <a:buNone/>
            </a:pPr>
            <a:endParaRPr lang="fr-FR" sz="1300" dirty="0" smtClean="0"/>
          </a:p>
          <a:p>
            <a:r>
              <a:rPr lang="fr-FR" sz="2600" dirty="0" smtClean="0"/>
              <a:t>Participation de l'utilisateur final aux groupes de travail</a:t>
            </a:r>
            <a:r>
              <a:rPr lang="fr-FR" sz="2800" dirty="0" smtClean="0"/>
              <a:t>.</a:t>
            </a:r>
          </a:p>
          <a:p>
            <a:endParaRPr lang="fr-FR" sz="2800" dirty="0" smtClean="0"/>
          </a:p>
          <a:p>
            <a:r>
              <a:rPr lang="fr-FR" sz="2400" dirty="0" smtClean="0"/>
              <a:t>Spécification et validation permanente des Exigences.</a:t>
            </a:r>
          </a:p>
          <a:p>
            <a:endParaRPr lang="fr-FR" sz="1200" b="1" dirty="0" smtClean="0"/>
          </a:p>
          <a:p>
            <a:r>
              <a:rPr lang="fr-FR" sz="2900" b="1" dirty="0" smtClean="0"/>
              <a:t>2 - Les pratiques liées au pilotage du projet</a:t>
            </a:r>
          </a:p>
          <a:p>
            <a:pPr>
              <a:buNone/>
            </a:pPr>
            <a:endParaRPr lang="fr-FR" sz="1200" dirty="0" smtClean="0"/>
          </a:p>
          <a:p>
            <a:r>
              <a:rPr lang="fr-FR" sz="2400" dirty="0" smtClean="0"/>
              <a:t>Pilotage par les enjeux et les risques.</a:t>
            </a:r>
          </a:p>
          <a:p>
            <a:endParaRPr lang="fr-FR" sz="2400" dirty="0" smtClean="0"/>
          </a:p>
          <a:p>
            <a:r>
              <a:rPr lang="fr-FR" sz="2400" dirty="0" smtClean="0"/>
              <a:t>Réalisation en jalons par prototypage actif itératif et incrémental.</a:t>
            </a:r>
          </a:p>
          <a:p>
            <a:endParaRPr lang="fr-FR" sz="2400" dirty="0" smtClean="0"/>
          </a:p>
          <a:p>
            <a:r>
              <a:rPr lang="fr-FR" sz="2400" dirty="0" smtClean="0"/>
              <a:t>Recherche continue d'amélioration des pratiques.</a:t>
            </a:r>
          </a:p>
          <a:p>
            <a:endParaRPr lang="fr-FR" dirty="0" smtClean="0"/>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976664"/>
          </a:xfrm>
        </p:spPr>
        <p:txBody>
          <a:bodyPr>
            <a:normAutofit/>
          </a:bodyPr>
          <a:lstStyle/>
          <a:p>
            <a:r>
              <a:rPr lang="fr-FR" sz="3000" b="1" dirty="0" smtClean="0"/>
              <a:t>3 - Les pratiques liées à la qualité de la production</a:t>
            </a:r>
            <a:endParaRPr lang="fr-FR" dirty="0" smtClean="0"/>
          </a:p>
          <a:p>
            <a:endParaRPr lang="fr-FR" sz="2800" dirty="0" smtClean="0"/>
          </a:p>
          <a:p>
            <a:r>
              <a:rPr lang="fr-FR" sz="2400" dirty="0" smtClean="0"/>
              <a:t>Recherche d'excellence technique de la conception.</a:t>
            </a:r>
          </a:p>
          <a:p>
            <a:endParaRPr lang="fr-FR" sz="2400" dirty="0" smtClean="0"/>
          </a:p>
          <a:p>
            <a:r>
              <a:rPr lang="fr-FR" sz="2400" dirty="0" smtClean="0"/>
              <a:t>Vision graphique d'une modélisation nécessaire et suffisante.</a:t>
            </a:r>
          </a:p>
          <a:p>
            <a:endParaRPr lang="fr-FR" sz="2400" dirty="0" smtClean="0"/>
          </a:p>
          <a:p>
            <a:r>
              <a:rPr lang="fr-FR" sz="2400" dirty="0" smtClean="0"/>
              <a:t>Vision de la documentation nécessaire et suffisante.</a:t>
            </a:r>
          </a:p>
          <a:p>
            <a:endParaRPr lang="fr-FR" sz="2400" dirty="0" smtClean="0"/>
          </a:p>
          <a:p>
            <a:r>
              <a:rPr lang="fr-FR" sz="2400" dirty="0" smtClean="0"/>
              <a:t>Architecture à base de composants.</a:t>
            </a:r>
          </a:p>
          <a:p>
            <a:pPr lvl="8"/>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192688"/>
          </a:xfrm>
        </p:spPr>
        <p:txBody>
          <a:bodyPr/>
          <a:lstStyle/>
          <a:p>
            <a:endParaRPr lang="fr-FR" dirty="0" smtClean="0"/>
          </a:p>
          <a:p>
            <a:endParaRPr lang="fr-FR" dirty="0"/>
          </a:p>
          <a:p>
            <a:endParaRPr lang="fr-FR" dirty="0" smtClean="0"/>
          </a:p>
          <a:p>
            <a:endParaRPr lang="fr-FR" dirty="0"/>
          </a:p>
          <a:p>
            <a:pPr algn="ctr">
              <a:buNone/>
            </a:pPr>
            <a:r>
              <a:rPr lang="fr-FR" sz="5400" b="1" dirty="0"/>
              <a:t>La contractualisation</a:t>
            </a:r>
            <a:endParaRPr lang="fr-FR" sz="5400" b="1" dirty="0" smtClean="0"/>
          </a:p>
          <a:p>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6120680"/>
          </a:xfrm>
        </p:spPr>
        <p:txBody>
          <a:bodyPr>
            <a:noAutofit/>
          </a:bodyPr>
          <a:lstStyle/>
          <a:p>
            <a:endParaRPr lang="fr-FR" sz="2400" dirty="0" smtClean="0"/>
          </a:p>
          <a:p>
            <a:r>
              <a:rPr lang="fr-FR" sz="2400" dirty="0" smtClean="0"/>
              <a:t>La contractualisation des projets Agile n'est pas la partie la plus facile étant donné que le périmètre est par définition variable. La régie ferait bien l'affaire mais difficile de rassurer le client avec un tel contrat. D’où la dominance du contrat au forfait, surtout sur les gros projets. Malheureusement pour le fournisseur - dans le cadre d'un forfait classique - tous les risques sont pour lui (aussi bien en approche Agile que traditionnelle). On peut limiter ces risques en prenant quelques précautions, mais on limite également la souplesse offerte par une approche Agile.</a:t>
            </a:r>
          </a:p>
          <a:p>
            <a:r>
              <a:rPr lang="fr-FR" sz="2400" dirty="0" smtClean="0"/>
              <a:t>Ceci dit, cela ne veut pas dire qu'il n'existe pas de solutions. La forfaitisation de chaque itération avec la possibilité pour le client d'arrêter le contrat à la fin de chaque itération est assez intéressante. </a:t>
            </a:r>
            <a:endParaRPr lang="fr-F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 </a:t>
            </a:r>
            <a:endParaRPr lang="fr-FR" dirty="0"/>
          </a:p>
        </p:txBody>
      </p:sp>
      <p:sp>
        <p:nvSpPr>
          <p:cNvPr id="3" name="Espace réservé du contenu 2"/>
          <p:cNvSpPr>
            <a:spLocks noGrp="1"/>
          </p:cNvSpPr>
          <p:nvPr>
            <p:ph idx="1"/>
          </p:nvPr>
        </p:nvSpPr>
        <p:spPr/>
        <p:txBody>
          <a:bodyPr/>
          <a:lstStyle/>
          <a:p>
            <a:r>
              <a:rPr lang="fr-FR" dirty="0" smtClean="0"/>
              <a:t>Introduction</a:t>
            </a:r>
          </a:p>
          <a:p>
            <a:r>
              <a:rPr lang="fr-FR" dirty="0" smtClean="0"/>
              <a:t>Qu’est-ce qu’un projet Agile ? </a:t>
            </a:r>
          </a:p>
          <a:p>
            <a:r>
              <a:rPr lang="fr-FR" dirty="0" smtClean="0"/>
              <a:t>Principe de fonctionnement « Agile »</a:t>
            </a:r>
          </a:p>
          <a:p>
            <a:r>
              <a:rPr lang="fr-FR" dirty="0" smtClean="0"/>
              <a:t>Les valeurs Agile</a:t>
            </a:r>
          </a:p>
          <a:p>
            <a:r>
              <a:rPr lang="fr-FR" dirty="0" smtClean="0"/>
              <a:t>Les méthodes Agile et leur tronc commun</a:t>
            </a:r>
          </a:p>
          <a:p>
            <a:r>
              <a:rPr lang="fr-FR" dirty="0" smtClean="0"/>
              <a:t>La contractualisation</a:t>
            </a:r>
          </a:p>
          <a:p>
            <a:r>
              <a:rPr lang="fr-FR" dirty="0" smtClean="0"/>
              <a:t>Conclusion</a:t>
            </a:r>
          </a:p>
          <a:p>
            <a:endParaRPr lang="fr-FR" dirty="0" smtClean="0"/>
          </a:p>
          <a:p>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idx="1"/>
          </p:nvPr>
        </p:nvSpPr>
        <p:spPr/>
        <p:txBody>
          <a:bodyPr/>
          <a:lstStyle/>
          <a:p>
            <a:r>
              <a:rPr lang="fr-FR" dirty="0" smtClean="0"/>
              <a:t>L'approche Agile propose de supprimer purement et simplement l’effet tunnel en donnant davantage de </a:t>
            </a:r>
            <a:r>
              <a:rPr lang="fr-FR" b="1" dirty="0" smtClean="0"/>
              <a:t>visibilité </a:t>
            </a:r>
            <a:r>
              <a:rPr lang="fr-FR" dirty="0" smtClean="0"/>
              <a:t>et en impliquant le client du début à la fin du projet en adoptant un </a:t>
            </a:r>
            <a:r>
              <a:rPr lang="fr-FR" b="1" dirty="0" smtClean="0"/>
              <a:t>mode itératif et incrémental</a:t>
            </a:r>
            <a:r>
              <a:rPr lang="fr-FR" dirty="0" smtClean="0"/>
              <a:t>. Elle considère que </a:t>
            </a:r>
            <a:r>
              <a:rPr lang="fr-FR" b="1" dirty="0" smtClean="0"/>
              <a:t>le besoin ne peut être figé</a:t>
            </a:r>
            <a:r>
              <a:rPr lang="fr-FR" dirty="0" smtClean="0"/>
              <a:t> et propose de s'adapter à ce dernier. </a:t>
            </a:r>
            <a:r>
              <a:rPr lang="fr-FR" b="1" dirty="0" smtClean="0"/>
              <a:t>Mais pas sans un minimum de règles</a:t>
            </a:r>
            <a:r>
              <a:rPr lang="fr-FR" dirty="0" smtClean="0"/>
              <a:t>. </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96752"/>
            <a:ext cx="8229600" cy="4929411"/>
          </a:xfrm>
        </p:spPr>
        <p:txBody>
          <a:bodyPr/>
          <a:lstStyle/>
          <a:p>
            <a:endParaRPr lang="fr-FR" dirty="0" smtClean="0"/>
          </a:p>
          <a:p>
            <a:pPr>
              <a:buNone/>
            </a:pPr>
            <a:endParaRPr lang="fr-FR" dirty="0" smtClean="0"/>
          </a:p>
          <a:p>
            <a:pPr algn="ctr">
              <a:buNone/>
            </a:pPr>
            <a:r>
              <a:rPr lang="fr-FR" sz="6000" dirty="0" smtClean="0"/>
              <a:t>Introduction</a:t>
            </a:r>
            <a:endParaRPr lang="fr-FR" sz="6000" dirty="0"/>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620688"/>
            <a:ext cx="8363272" cy="5505475"/>
          </a:xfrm>
        </p:spPr>
        <p:txBody>
          <a:bodyPr>
            <a:noAutofit/>
          </a:bodyPr>
          <a:lstStyle/>
          <a:p>
            <a:pPr>
              <a:buNone/>
            </a:pPr>
            <a:r>
              <a:rPr lang="fr-FR" sz="1600" dirty="0" smtClean="0"/>
              <a:t> </a:t>
            </a:r>
            <a:endParaRPr lang="fr-FR" sz="1600" dirty="0"/>
          </a:p>
          <a:p>
            <a:pPr>
              <a:buNone/>
            </a:pPr>
            <a:endParaRPr lang="fr-FR" sz="1600" dirty="0"/>
          </a:p>
          <a:p>
            <a:r>
              <a:rPr lang="fr-FR" sz="2000" dirty="0" smtClean="0"/>
              <a:t>La réussite d’un projet informatique est le souci majeur dans toute relation Client / Fournisseur dans le domaine de l’ingénierie des Systèmes d'Information. </a:t>
            </a:r>
          </a:p>
          <a:p>
            <a:endParaRPr lang="fr-FR" sz="2000" dirty="0" smtClean="0"/>
          </a:p>
          <a:p>
            <a:r>
              <a:rPr lang="fr-FR" sz="2000" dirty="0" smtClean="0"/>
              <a:t>En effet, une approche traditionnelle attend généralement du client une expression détaillée et validée du besoin en entrée de réalisation, laissant peu de place au changement. La réalisation dure le temps qu'il faut et le rendez vous est repris avec le client pour la recette. Cet </a:t>
            </a:r>
            <a:r>
              <a:rPr lang="fr-FR" sz="2000" b="1" dirty="0" smtClean="0"/>
              <a:t>effet tunnel</a:t>
            </a:r>
            <a:r>
              <a:rPr lang="fr-FR" sz="2000" dirty="0" smtClean="0"/>
              <a:t> peut être très néfaste, on constate souvent un déphasage entre le besoin initial et l'application réalisée. On se rapporte alors aux spécifications validées et au contrat. De plus il n'est pas rare que certaines fonctionnalités demandées se révèlent finalement inutiles à l'usage alors que d'autres découvertes en cours de route auraient pu donner plus de valeur au produit.</a:t>
            </a:r>
          </a:p>
          <a:p>
            <a:endParaRPr lang="fr-FR" sz="1600" dirty="0" smtClean="0"/>
          </a:p>
          <a:p>
            <a:endParaRPr lang="fr-FR"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Enquête du «</a:t>
            </a:r>
            <a:r>
              <a:rPr lang="fr-FR" dirty="0" err="1" smtClean="0"/>
              <a:t>Standish</a:t>
            </a:r>
            <a:r>
              <a:rPr lang="fr-FR" dirty="0" smtClean="0"/>
              <a:t> Group»</a:t>
            </a:r>
            <a:endParaRPr lang="fr-FR" dirty="0"/>
          </a:p>
        </p:txBody>
      </p:sp>
      <p:sp>
        <p:nvSpPr>
          <p:cNvPr id="3" name="Espace réservé du contenu 2"/>
          <p:cNvSpPr>
            <a:spLocks noGrp="1"/>
          </p:cNvSpPr>
          <p:nvPr>
            <p:ph idx="1"/>
          </p:nvPr>
        </p:nvSpPr>
        <p:spPr/>
        <p:txBody>
          <a:bodyPr>
            <a:normAutofit lnSpcReduction="10000"/>
          </a:bodyPr>
          <a:lstStyle/>
          <a:p>
            <a:r>
              <a:rPr lang="fr-FR" sz="1600" dirty="0" smtClean="0"/>
              <a:t>Une enquête de 1994 du « </a:t>
            </a:r>
            <a:r>
              <a:rPr lang="fr-FR" sz="1600" dirty="0" err="1" smtClean="0"/>
              <a:t>Standish</a:t>
            </a:r>
            <a:r>
              <a:rPr lang="fr-FR" sz="1600" dirty="0" smtClean="0"/>
              <a:t> Group » fait le constat suivant sur ces fameuses approches traditionnelles :</a:t>
            </a:r>
            <a:br>
              <a:rPr lang="fr-FR" sz="1600" dirty="0" smtClean="0"/>
            </a:br>
            <a:r>
              <a:rPr lang="fr-FR" sz="1600" i="1" dirty="0" smtClean="0"/>
              <a:t>« 31 % des projets informatiques sont arrêtés en cours de route, 52 % n'aboutissent qu'au prix d'un important dépassement des délais et du budget et en offrant moins de fonctionnalités qu'il n'en était demandé ; seuls 16 % des projets peuvent être considérés comme des succès. ».</a:t>
            </a:r>
            <a:br>
              <a:rPr lang="fr-FR" sz="1600" i="1" dirty="0" smtClean="0"/>
            </a:br>
            <a:endParaRPr lang="fr-FR" sz="1600" dirty="0" smtClean="0"/>
          </a:p>
          <a:p>
            <a:r>
              <a:rPr lang="fr-FR" sz="1600" dirty="0" smtClean="0"/>
              <a:t>Cette même enquête renouvelée en 2008 indique un </a:t>
            </a:r>
            <a:r>
              <a:rPr lang="fr-FR" sz="1600" b="1" dirty="0" smtClean="0"/>
              <a:t>taux de réussite de 35%</a:t>
            </a:r>
            <a:r>
              <a:rPr lang="fr-FR" sz="1600" dirty="0" smtClean="0"/>
              <a:t> ce qui est plutôt positif mais cela demeure assez faible, le problème reste entier.</a:t>
            </a:r>
            <a:br>
              <a:rPr lang="fr-FR" sz="1600" dirty="0" smtClean="0"/>
            </a:br>
            <a:endParaRPr lang="fr-FR" sz="1600" dirty="0" smtClean="0"/>
          </a:p>
          <a:p>
            <a:r>
              <a:rPr lang="fr-FR" sz="1600" dirty="0" smtClean="0"/>
              <a:t>Parmi les motifs d'échecs arrivent en tête :</a:t>
            </a:r>
          </a:p>
          <a:p>
            <a:r>
              <a:rPr lang="fr-FR" sz="1600" dirty="0" smtClean="0"/>
              <a:t>Manque d'implication des utilisateurs finaux : 12,8 %</a:t>
            </a:r>
          </a:p>
          <a:p>
            <a:r>
              <a:rPr lang="fr-FR" sz="1600" dirty="0" smtClean="0"/>
              <a:t>Spécifications incomplètes : 12,3 %</a:t>
            </a:r>
          </a:p>
          <a:p>
            <a:r>
              <a:rPr lang="fr-FR" sz="1600" dirty="0" smtClean="0"/>
              <a:t>Changement de spécifications en cours de projet : 11,8 %</a:t>
            </a:r>
          </a:p>
          <a:p>
            <a:endParaRPr lang="fr-FR" sz="1600" dirty="0"/>
          </a:p>
          <a:p>
            <a:endParaRPr lang="fr-FR" sz="1400" dirty="0" smtClean="0"/>
          </a:p>
          <a:p>
            <a:pPr algn="ctr">
              <a:buNone/>
            </a:pPr>
            <a:r>
              <a:rPr lang="fr-FR" sz="2400" dirty="0" smtClean="0"/>
              <a:t>De ce besoin sont nées </a:t>
            </a:r>
            <a:r>
              <a:rPr lang="fr-FR" sz="2400" b="1" i="1" dirty="0" smtClean="0"/>
              <a:t>les méthodes Agiles</a:t>
            </a:r>
            <a:r>
              <a:rPr lang="fr-FR" sz="2800" dirty="0" smtClean="0"/>
              <a:t>.</a:t>
            </a:r>
            <a:endParaRPr lang="fr-FR"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smtClean="0"/>
          </a:p>
          <a:p>
            <a:endParaRPr lang="fr-FR" dirty="0"/>
          </a:p>
          <a:p>
            <a:pPr algn="ctr">
              <a:buNone/>
            </a:pPr>
            <a:r>
              <a:rPr lang="fr-FR" sz="4800" dirty="0" smtClean="0"/>
              <a:t>Qu’est-ce qu’un projet Agile ? </a:t>
            </a:r>
            <a:endParaRPr lang="fr-FR" sz="4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96752"/>
            <a:ext cx="8229600" cy="4929411"/>
          </a:xfrm>
        </p:spPr>
        <p:txBody>
          <a:bodyPr>
            <a:normAutofit/>
          </a:bodyPr>
          <a:lstStyle/>
          <a:p>
            <a:endParaRPr lang="fr-FR" dirty="0" smtClean="0"/>
          </a:p>
          <a:p>
            <a:r>
              <a:rPr lang="fr-FR" dirty="0" smtClean="0"/>
              <a:t>Le terme "Agile" définit une approche de gestion de projet de développement qui prend en quelque sorte le contre-pied des approches traditionnelles prédictives et séquentielles (cycle en V).</a:t>
            </a:r>
          </a:p>
          <a:p>
            <a:endParaRPr lang="fr-FR" dirty="0" smtClean="0"/>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endParaRPr lang="fr-FR" dirty="0" smtClean="0"/>
          </a:p>
          <a:p>
            <a:pPr>
              <a:buNone/>
            </a:pPr>
            <a:endParaRPr lang="fr-FR" dirty="0" smtClean="0"/>
          </a:p>
          <a:p>
            <a:pPr algn="ctr">
              <a:buNone/>
            </a:pPr>
            <a:r>
              <a:rPr lang="fr-FR" sz="4400" dirty="0" smtClean="0"/>
              <a:t>Principe de fonctionnement « Agile »</a:t>
            </a:r>
            <a:endParaRPr lang="fr-FR" sz="4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04664"/>
            <a:ext cx="8229600" cy="5577483"/>
          </a:xfrm>
        </p:spPr>
        <p:txBody>
          <a:bodyPr>
            <a:noAutofit/>
          </a:bodyPr>
          <a:lstStyle/>
          <a:p>
            <a:endParaRPr lang="fr-FR" sz="2600" dirty="0" smtClean="0"/>
          </a:p>
          <a:p>
            <a:r>
              <a:rPr lang="fr-FR" sz="2600" dirty="0" smtClean="0"/>
              <a:t>Le client élabore sa vision du projet et liste les fonctionnalités du produit à réaliser sans rentrer dans les détails.</a:t>
            </a:r>
          </a:p>
          <a:p>
            <a:endParaRPr lang="fr-FR" sz="2600" dirty="0" smtClean="0"/>
          </a:p>
          <a:p>
            <a:r>
              <a:rPr lang="fr-FR" sz="2600" dirty="0" smtClean="0"/>
              <a:t>l'équipe </a:t>
            </a:r>
            <a:r>
              <a:rPr lang="fr-FR" sz="2600" dirty="0"/>
              <a:t>de développement </a:t>
            </a:r>
            <a:r>
              <a:rPr lang="fr-FR" sz="2600" dirty="0" smtClean="0"/>
              <a:t>estime </a:t>
            </a:r>
            <a:r>
              <a:rPr lang="fr-FR" sz="2600" dirty="0"/>
              <a:t>le coût de chacune d'entre elles, </a:t>
            </a:r>
            <a:r>
              <a:rPr lang="fr-FR" sz="2600" dirty="0" smtClean="0"/>
              <a:t>pour avoir </a:t>
            </a:r>
            <a:r>
              <a:rPr lang="fr-FR" sz="2600" dirty="0"/>
              <a:t>une idée approximative du budget global. </a:t>
            </a:r>
            <a:endParaRPr lang="fr-FR" sz="2600" dirty="0" smtClean="0"/>
          </a:p>
          <a:p>
            <a:endParaRPr lang="fr-FR" sz="2600" dirty="0" smtClean="0"/>
          </a:p>
          <a:p>
            <a:r>
              <a:rPr lang="fr-FR" sz="2600" dirty="0" smtClean="0"/>
              <a:t>Le client </a:t>
            </a:r>
            <a:r>
              <a:rPr lang="fr-FR" sz="2600" dirty="0"/>
              <a:t>attribue </a:t>
            </a:r>
            <a:r>
              <a:rPr lang="fr-FR" sz="2600" dirty="0" smtClean="0"/>
              <a:t>à </a:t>
            </a:r>
            <a:r>
              <a:rPr lang="fr-FR" sz="2600" dirty="0"/>
              <a:t>chaque fonctionnalité une valeur </a:t>
            </a:r>
            <a:r>
              <a:rPr lang="fr-FR" sz="2600" dirty="0" smtClean="0"/>
              <a:t>métier permettant de </a:t>
            </a:r>
            <a:r>
              <a:rPr lang="fr-FR" sz="2600" b="1" dirty="0" smtClean="0"/>
              <a:t>prioriser les besoins</a:t>
            </a:r>
            <a:r>
              <a:rPr lang="fr-FR" sz="2600" dirty="0" smtClean="0"/>
              <a:t>.</a:t>
            </a:r>
          </a:p>
          <a:p>
            <a:pPr>
              <a:buNone/>
            </a:pPr>
            <a:r>
              <a:rPr lang="fr-FR" sz="2600" dirty="0" smtClean="0"/>
              <a:t/>
            </a:r>
            <a:br>
              <a:rPr lang="fr-FR" sz="2600" dirty="0" smtClean="0"/>
            </a:br>
            <a:endParaRPr lang="fr-FR" sz="2600" dirty="0" smtClean="0"/>
          </a:p>
          <a:p>
            <a:endParaRPr lang="fr-FR" sz="2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TotalTime>
  <Words>762</Words>
  <Application>Microsoft Office PowerPoint</Application>
  <PresentationFormat>Affichage à l'écran (4:3)</PresentationFormat>
  <Paragraphs>124</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LES PROJETS AGILES</vt:lpstr>
      <vt:lpstr>Plan </vt:lpstr>
      <vt:lpstr>Présentation PowerPoint</vt:lpstr>
      <vt:lpstr>Présentation PowerPoint</vt:lpstr>
      <vt:lpstr>Enquête du «Standish Group»</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PROJETS AGILES</dc:title>
  <dc:creator>DHTE</dc:creator>
  <cp:lastModifiedBy>P</cp:lastModifiedBy>
  <cp:revision>32</cp:revision>
  <dcterms:created xsi:type="dcterms:W3CDTF">2010-11-23T16:26:22Z</dcterms:created>
  <dcterms:modified xsi:type="dcterms:W3CDTF">2012-01-20T17:19:31Z</dcterms:modified>
</cp:coreProperties>
</file>