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95" r:id="rId2"/>
    <p:sldId id="257" r:id="rId3"/>
    <p:sldId id="290" r:id="rId4"/>
    <p:sldId id="291" r:id="rId5"/>
    <p:sldId id="258" r:id="rId6"/>
    <p:sldId id="292" r:id="rId7"/>
    <p:sldId id="278" r:id="rId8"/>
    <p:sldId id="279" r:id="rId9"/>
    <p:sldId id="293" r:id="rId10"/>
    <p:sldId id="280" r:id="rId11"/>
    <p:sldId id="283" r:id="rId12"/>
    <p:sldId id="285" r:id="rId13"/>
    <p:sldId id="286" r:id="rId14"/>
    <p:sldId id="259" r:id="rId15"/>
    <p:sldId id="263" r:id="rId16"/>
    <p:sldId id="264" r:id="rId17"/>
    <p:sldId id="284" r:id="rId18"/>
    <p:sldId id="289" r:id="rId19"/>
    <p:sldId id="261" r:id="rId20"/>
    <p:sldId id="262" r:id="rId21"/>
    <p:sldId id="265" r:id="rId22"/>
    <p:sldId id="287" r:id="rId23"/>
    <p:sldId id="288" r:id="rId24"/>
    <p:sldId id="266" r:id="rId25"/>
    <p:sldId id="294" r:id="rId26"/>
    <p:sldId id="275"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8" autoAdjust="0"/>
  </p:normalViewPr>
  <p:slideViewPr>
    <p:cSldViewPr>
      <p:cViewPr varScale="1">
        <p:scale>
          <a:sx n="74" d="100"/>
          <a:sy n="74" d="100"/>
        </p:scale>
        <p:origin x="-10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ED2334-1133-40D8-9E8E-5E2A73008E13}" type="datetimeFigureOut">
              <a:rPr lang="fr-FR" smtClean="0"/>
              <a:pPr/>
              <a:t>20/01/2012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894261-B959-424D-8661-611F7F9FA4AF}" type="slidenum">
              <a:rPr lang="fr-FR" smtClean="0"/>
              <a:pPr/>
              <a:t>‹N°›</a:t>
            </a:fld>
            <a:endParaRPr lang="fr-FR"/>
          </a:p>
        </p:txBody>
      </p:sp>
    </p:spTree>
    <p:extLst>
      <p:ext uri="{BB962C8B-B14F-4D97-AF65-F5344CB8AC3E}">
        <p14:creationId xmlns:p14="http://schemas.microsoft.com/office/powerpoint/2010/main" val="16221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587E52E-2A29-4656-9B7C-A13A46612D88}" type="datetime1">
              <a:rPr lang="fr-FR" smtClean="0"/>
              <a:pPr/>
              <a:t>20/01/2012</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DBB4ADB-C99E-4E32-BD49-B43ADC6249F3}" type="datetime1">
              <a:rPr lang="fr-FR" smtClean="0"/>
              <a:pPr/>
              <a:t>20/01/2012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D7E63D9-AEAB-469C-9C09-6F2C3FA7C32B}" type="datetime1">
              <a:rPr lang="fr-FR" smtClean="0"/>
              <a:pPr/>
              <a:t>20/01/2012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778000C-02A4-4676-A407-11AA8E54D8FB}" type="datetime1">
              <a:rPr lang="fr-FR" smtClean="0"/>
              <a:pPr/>
              <a:t>20/01/2012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EE74F762-EC92-4B3D-990A-1000054893E4}" type="datetime1">
              <a:rPr lang="fr-FR" smtClean="0"/>
              <a:pPr/>
              <a:t>20/01/2012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9B45452-806B-4F52-8343-EA5F460CB445}" type="datetime1">
              <a:rPr lang="fr-FR" smtClean="0"/>
              <a:pPr/>
              <a:t>20/01/2012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9872F60-7D9B-4E7E-B244-E29819A0819A}" type="datetime1">
              <a:rPr lang="fr-FR" smtClean="0"/>
              <a:pPr/>
              <a:t>20/01/2012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88F5A64A-C53F-4158-9317-ABE234D7C3D3}" type="datetime1">
              <a:rPr lang="fr-FR" smtClean="0"/>
              <a:pPr/>
              <a:t>20/01/2012</a:t>
            </a:fld>
            <a:endParaRPr lang="fr-BE"/>
          </a:p>
        </p:txBody>
      </p:sp>
      <p:sp>
        <p:nvSpPr>
          <p:cNvPr id="8" name="Espace réservé du numéro de diapositive 7"/>
          <p:cNvSpPr>
            <a:spLocks noGrp="1"/>
          </p:cNvSpPr>
          <p:nvPr>
            <p:ph type="sldNum" sz="quarter" idx="11"/>
          </p:nvPr>
        </p:nvSpPr>
        <p:spPr/>
        <p:txBody>
          <a:bodyPr/>
          <a:lstStyle/>
          <a:p>
            <a:fld id="{CF4668DC-857F-487D-BFFA-8C0CA5037977}" type="slidenum">
              <a:rPr lang="fr-BE" smtClean="0"/>
              <a:pPr/>
              <a:t>‹N°›</a:t>
            </a:fld>
            <a:endParaRPr lang="fr-BE"/>
          </a:p>
        </p:txBody>
      </p:sp>
      <p:sp>
        <p:nvSpPr>
          <p:cNvPr id="9" name="Espace réservé du pied de page 8"/>
          <p:cNvSpPr>
            <a:spLocks noGrp="1"/>
          </p:cNvSpPr>
          <p:nvPr>
            <p:ph type="ftr" sz="quarter" idx="12"/>
          </p:nvPr>
        </p:nvSpPr>
        <p:spPr/>
        <p:txBody>
          <a:bodyPr/>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0B83BFB-AEA0-4788-8170-45E2381C1D84}" type="datetime1">
              <a:rPr lang="fr-FR" smtClean="0"/>
              <a:pPr/>
              <a:t>20/01/2012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E5A3A3F-99D9-47A3-8A87-8EA09EE95061}" type="datetime1">
              <a:rPr lang="fr-FR" smtClean="0"/>
              <a:pPr/>
              <a:t>20/01/2012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156448" y="6422064"/>
            <a:ext cx="762000" cy="365125"/>
          </a:xfrm>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87B89A4F-A0B3-4327-AADD-5B723184DF22}" type="datetime1">
              <a:rPr lang="fr-FR" smtClean="0"/>
              <a:pPr/>
              <a:t>20/01/2012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741CCFE-A93D-449C-BC4F-B05BA552CE31}" type="datetime1">
              <a:rPr lang="fr-FR" smtClean="0"/>
              <a:pPr/>
              <a:t>20/01/2012</a:t>
            </a:fld>
            <a:endParaRPr lang="fr-BE"/>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BE"/>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lirmm.fr/~prince/VP-enseign/DESS/transpa.../CP1vp.ppt" TargetMode="External"/><Relationship Id="rId2" Type="http://schemas.openxmlformats.org/officeDocument/2006/relationships/hyperlink" Target="http://www.management-projet.org/projet1/spip.php?article59" TargetMode="External"/><Relationship Id="rId1" Type="http://schemas.openxmlformats.org/officeDocument/2006/relationships/slideLayout" Target="../slideLayouts/slideLayout2.xml"/><Relationship Id="rId4" Type="http://schemas.openxmlformats.org/officeDocument/2006/relationships/hyperlink" Target="http://www.openworkbench.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1214422"/>
            <a:ext cx="7467600" cy="1143000"/>
          </a:xfrm>
        </p:spPr>
        <p:txBody>
          <a:bodyPr/>
          <a:lstStyle/>
          <a:p>
            <a:pPr algn="ct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Les outils WBS et RBS</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Espace réservé du contenu 2"/>
          <p:cNvSpPr>
            <a:spLocks noGrp="1"/>
          </p:cNvSpPr>
          <p:nvPr>
            <p:ph idx="1"/>
          </p:nvPr>
        </p:nvSpPr>
        <p:spPr>
          <a:xfrm>
            <a:off x="642910" y="4071942"/>
            <a:ext cx="7643866" cy="1714511"/>
          </a:xfrm>
        </p:spPr>
        <p:txBody>
          <a:bodyPr>
            <a:normAutofit fontScale="70000" lnSpcReduction="20000"/>
          </a:bodyPr>
          <a:lstStyle/>
          <a:p>
            <a:pPr>
              <a:buNone/>
            </a:pPr>
            <a:r>
              <a:rPr lang="fr-FR" dirty="0" smtClean="0"/>
              <a:t>Réaliser par :</a:t>
            </a:r>
          </a:p>
          <a:p>
            <a:pPr>
              <a:buNone/>
            </a:pPr>
            <a:endParaRPr lang="fr-FR" dirty="0" smtClean="0"/>
          </a:p>
          <a:p>
            <a:pPr>
              <a:buFontTx/>
              <a:buChar char="-"/>
            </a:pPr>
            <a:r>
              <a:rPr lang="fr-FR" dirty="0" smtClean="0"/>
              <a:t>……………………</a:t>
            </a:r>
            <a:endParaRPr lang="fr-FR" dirty="0" smtClean="0"/>
          </a:p>
          <a:p>
            <a:pPr>
              <a:buFontTx/>
              <a:buChar char="-"/>
            </a:pPr>
            <a:r>
              <a:rPr lang="fr-FR" dirty="0"/>
              <a:t>……………………</a:t>
            </a:r>
          </a:p>
          <a:p>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a:t>
            </a:fld>
            <a:endParaRPr lang="fr-B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71480"/>
            <a:ext cx="7467600" cy="1143000"/>
          </a:xfrm>
        </p:spPr>
        <p:txBody>
          <a:bodyPr>
            <a:normAutofit fontScale="90000"/>
          </a:bodyPr>
          <a:lstStyle/>
          <a:p>
            <a:r>
              <a:rPr lang="fr-FR" sz="3600" dirty="0" smtClean="0">
                <a:solidFill>
                  <a:srgbClr val="00B0F0"/>
                </a:solidFill>
                <a:latin typeface="Comic Sans MS" pitchFamily="66" charset="0"/>
              </a:rPr>
              <a:t>Construire un WBS</a:t>
            </a:r>
            <a:r>
              <a:rPr lang="fr-FR" sz="4800" dirty="0" smtClean="0">
                <a:solidFill>
                  <a:srgbClr val="00B0F0"/>
                </a:solidFill>
                <a:latin typeface="Comic Sans MS" pitchFamily="66" charset="0"/>
              </a:rPr>
              <a:t/>
            </a:r>
            <a:br>
              <a:rPr lang="fr-FR" sz="4800" dirty="0" smtClean="0">
                <a:solidFill>
                  <a:srgbClr val="00B0F0"/>
                </a:solidFill>
                <a:latin typeface="Comic Sans MS" pitchFamily="66" charset="0"/>
              </a:rPr>
            </a:br>
            <a:endParaRPr lang="fr-FR" dirty="0"/>
          </a:p>
        </p:txBody>
      </p:sp>
      <p:sp>
        <p:nvSpPr>
          <p:cNvPr id="3" name="Espace réservé du contenu 2"/>
          <p:cNvSpPr>
            <a:spLocks noGrp="1"/>
          </p:cNvSpPr>
          <p:nvPr>
            <p:ph idx="1"/>
          </p:nvPr>
        </p:nvSpPr>
        <p:spPr>
          <a:xfrm>
            <a:off x="457200" y="1600201"/>
            <a:ext cx="7467600" cy="3829064"/>
          </a:xfrm>
        </p:spPr>
        <p:txBody>
          <a:bodyPr>
            <a:normAutofit/>
          </a:bodyPr>
          <a:lstStyle/>
          <a:p>
            <a:pPr>
              <a:buNone/>
            </a:pPr>
            <a:r>
              <a:rPr lang="fr-FR" sz="2100" dirty="0" smtClean="0">
                <a:latin typeface="Comic Sans MS" pitchFamily="66" charset="0"/>
              </a:rPr>
              <a:t>Il y a plusieurs façons de construire un WBS selon la manière de regrouper les travaux (regroupements par produits, types, phases, tâches, responsabilités, certitude, réutilisation). </a:t>
            </a:r>
          </a:p>
          <a:p>
            <a:pPr lvl="0"/>
            <a:r>
              <a:rPr lang="fr-FR" sz="2100" dirty="0" smtClean="0">
                <a:latin typeface="Comic Sans MS" pitchFamily="66" charset="0"/>
              </a:rPr>
              <a:t>Effectuer l’inventaire exhaustif des tâches à réaliser.</a:t>
            </a:r>
          </a:p>
          <a:p>
            <a:pPr lvl="0"/>
            <a:r>
              <a:rPr lang="fr-FR" sz="2100" dirty="0" smtClean="0">
                <a:latin typeface="Comic Sans MS" pitchFamily="66" charset="0"/>
              </a:rPr>
              <a:t>Identifier les lots de travaux .</a:t>
            </a:r>
          </a:p>
          <a:p>
            <a:pPr lvl="0"/>
            <a:r>
              <a:rPr lang="fr-FR" sz="2100" dirty="0" smtClean="0">
                <a:latin typeface="Comic Sans MS" pitchFamily="66" charset="0"/>
              </a:rPr>
              <a:t>Attribuer à chaque lot un responsable unique.</a:t>
            </a:r>
          </a:p>
          <a:p>
            <a:pPr lvl="0"/>
            <a:r>
              <a:rPr lang="fr-FR" sz="2100" dirty="0" smtClean="0">
                <a:latin typeface="Comic Sans MS" pitchFamily="66" charset="0"/>
              </a:rPr>
              <a:t>Définir de façon claire les niveaux de responsabilités et leurs limites.</a:t>
            </a:r>
          </a:p>
          <a:p>
            <a:pPr>
              <a:buNone/>
            </a:pPr>
            <a:endParaRPr lang="fr-FR" sz="2200" dirty="0" smtClean="0">
              <a:latin typeface="Comic Sans MS" pitchFamily="66" charset="0"/>
            </a:endParaRP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10</a:t>
            </a:fld>
            <a:endParaRPr lang="fr-B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9"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9" presetClass="entr" presetSubtype="0"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7"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11</a:t>
            </a:fld>
            <a:endParaRPr lang="fr-BE" sz="2400" dirty="0"/>
          </a:p>
        </p:txBody>
      </p:sp>
      <p:pic>
        <p:nvPicPr>
          <p:cNvPr id="5" name="Espace réservé du contenu 4" descr="http://www.management-projet.org/projet1/IMG/gif/wbs-pour-projet-informatiqu.gif"/>
          <p:cNvPicPr>
            <a:picLocks noGrp="1"/>
          </p:cNvPicPr>
          <p:nvPr>
            <p:ph idx="1"/>
          </p:nvPr>
        </p:nvPicPr>
        <p:blipFill>
          <a:blip r:embed="rId2" cstate="print"/>
          <a:srcRect/>
          <a:stretch>
            <a:fillRect/>
          </a:stretch>
        </p:blipFill>
        <p:spPr bwMode="auto">
          <a:xfrm>
            <a:off x="0" y="0"/>
            <a:ext cx="9144000" cy="6453336"/>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71480"/>
            <a:ext cx="7467600" cy="1143000"/>
          </a:xfrm>
        </p:spPr>
        <p:txBody>
          <a:bodyPr>
            <a:normAutofit fontScale="90000"/>
          </a:bodyPr>
          <a:lstStyle/>
          <a:p>
            <a:r>
              <a:rPr lang="fr-FR" sz="3600" dirty="0" smtClean="0">
                <a:solidFill>
                  <a:srgbClr val="00B0F0"/>
                </a:solidFill>
                <a:latin typeface="Comic Sans MS" pitchFamily="66" charset="0"/>
              </a:rPr>
              <a:t>WBS </a:t>
            </a:r>
            <a:r>
              <a:rPr lang="fr-FR" sz="3600" dirty="0" err="1" smtClean="0">
                <a:solidFill>
                  <a:srgbClr val="00B0F0"/>
                </a:solidFill>
                <a:latin typeface="Comic Sans MS" pitchFamily="66" charset="0"/>
              </a:rPr>
              <a:t>Chart</a:t>
            </a:r>
            <a:r>
              <a:rPr lang="fr-FR" sz="3600" dirty="0" smtClean="0">
                <a:solidFill>
                  <a:srgbClr val="00B0F0"/>
                </a:solidFill>
                <a:latin typeface="Comic Sans MS" pitchFamily="66" charset="0"/>
              </a:rPr>
              <a:t> Pro </a:t>
            </a:r>
            <a:r>
              <a:rPr lang="fr-FR" sz="4800" dirty="0" smtClean="0">
                <a:solidFill>
                  <a:srgbClr val="00B0F0"/>
                </a:solidFill>
                <a:latin typeface="Comic Sans MS" pitchFamily="66" charset="0"/>
              </a:rPr>
              <a:t/>
            </a:r>
            <a:br>
              <a:rPr lang="fr-FR" sz="4800" dirty="0" smtClean="0">
                <a:solidFill>
                  <a:srgbClr val="00B0F0"/>
                </a:solidFill>
                <a:latin typeface="Comic Sans MS" pitchFamily="66" charset="0"/>
              </a:rPr>
            </a:br>
            <a:endParaRPr lang="fr-FR" dirty="0"/>
          </a:p>
        </p:txBody>
      </p:sp>
      <p:sp>
        <p:nvSpPr>
          <p:cNvPr id="3" name="Espace réservé du contenu 2"/>
          <p:cNvSpPr>
            <a:spLocks noGrp="1"/>
          </p:cNvSpPr>
          <p:nvPr>
            <p:ph idx="1"/>
          </p:nvPr>
        </p:nvSpPr>
        <p:spPr>
          <a:xfrm>
            <a:off x="457200" y="1600201"/>
            <a:ext cx="7467600" cy="3257560"/>
          </a:xfrm>
        </p:spPr>
        <p:txBody>
          <a:bodyPr/>
          <a:lstStyle/>
          <a:p>
            <a:pPr>
              <a:buNone/>
            </a:pPr>
            <a:r>
              <a:rPr lang="fr-FR" sz="2000" dirty="0" smtClean="0">
                <a:latin typeface="Comic Sans MS" pitchFamily="66" charset="0"/>
              </a:rPr>
              <a:t>est un outil de gestion de projet qui utilise des diagrammes et des arborescences structurés pour designer graphiquement un projet. Etant en même temps un outil autonome , il peut collaborer avec Microsoft Project comme outil de planification. Avec ces multiples fonctionnalités, il plus qu’intéressant de découvrir ce logiciel</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12</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6237312"/>
            <a:ext cx="6048672" cy="620688"/>
          </a:xfrm>
        </p:spPr>
        <p:txBody>
          <a:bodyPr>
            <a:normAutofit/>
          </a:bodyPr>
          <a:lstStyle/>
          <a:p>
            <a:pPr algn="ctr"/>
            <a:r>
              <a:rPr lang="fr-F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rPr>
              <a:t>L’interface</a:t>
            </a:r>
            <a:r>
              <a:rPr lang="fr-FR" sz="2800" dirty="0" smtClean="0">
                <a:latin typeface="Comic Sans MS" pitchFamily="66" charset="0"/>
              </a:rPr>
              <a:t> </a:t>
            </a:r>
            <a:r>
              <a:rPr lang="fr-F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rPr>
              <a:t>du WBS </a:t>
            </a:r>
            <a:r>
              <a:rPr lang="fr-FR"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rPr>
              <a:t>Chart</a:t>
            </a:r>
            <a:r>
              <a:rPr lang="fr-F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rPr>
              <a:t> Pro</a:t>
            </a:r>
            <a:endParaRPr lang="fr-F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z="2000" smtClean="0"/>
              <a:pPr/>
              <a:t>13</a:t>
            </a:fld>
            <a:endParaRPr lang="fr-BE" sz="2000" dirty="0"/>
          </a:p>
        </p:txBody>
      </p:sp>
      <p:pic>
        <p:nvPicPr>
          <p:cNvPr id="5" name="Espace réservé du contenu 4" descr="C:\Documents and Settings\Nct\Bureau\Télécharger WBS Chart Pro_files\kFbjVPgE6uzXu3Re-s-.png"/>
          <p:cNvPicPr>
            <a:picLocks noGrp="1"/>
          </p:cNvPicPr>
          <p:nvPr>
            <p:ph idx="1"/>
          </p:nvPr>
        </p:nvPicPr>
        <p:blipFill>
          <a:blip r:embed="rId2" cstate="print"/>
          <a:srcRect/>
          <a:stretch>
            <a:fillRect/>
          </a:stretch>
        </p:blipFill>
        <p:spPr bwMode="auto">
          <a:xfrm>
            <a:off x="0" y="0"/>
            <a:ext cx="9144000" cy="6237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686800" cy="1143000"/>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Ressource Breakdown Structure</a:t>
            </a:r>
            <a:endParaRPr lang="fr-F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Espace réservé du contenu 2"/>
          <p:cNvSpPr>
            <a:spLocks noGrp="1"/>
          </p:cNvSpPr>
          <p:nvPr>
            <p:ph idx="1"/>
          </p:nvPr>
        </p:nvSpPr>
        <p:spPr>
          <a:xfrm>
            <a:off x="323528" y="1628800"/>
            <a:ext cx="8424936" cy="5040560"/>
          </a:xfrm>
        </p:spPr>
        <p:txBody>
          <a:bodyPr>
            <a:normAutofit/>
          </a:bodyPr>
          <a:lstStyle/>
          <a:p>
            <a:endParaRPr lang="fr-FR" sz="2400" dirty="0" smtClean="0">
              <a:solidFill>
                <a:srgbClr val="00B0F0"/>
              </a:solidFill>
              <a:latin typeface="Comic Sans MS" pitchFamily="66" charset="0"/>
            </a:endParaRPr>
          </a:p>
          <a:p>
            <a:r>
              <a:rPr lang="fr-FR" sz="2400" dirty="0" smtClean="0">
                <a:solidFill>
                  <a:srgbClr val="00B0F0"/>
                </a:solidFill>
                <a:latin typeface="Comic Sans MS" pitchFamily="66" charset="0"/>
              </a:rPr>
              <a:t>Définition :</a:t>
            </a:r>
          </a:p>
          <a:p>
            <a:pPr>
              <a:buNone/>
            </a:pPr>
            <a:r>
              <a:rPr lang="fr-FR" sz="2000" dirty="0" smtClean="0">
                <a:latin typeface="Comic Sans MS" pitchFamily="66" charset="0"/>
              </a:rPr>
              <a:t>     la structure de répartition des ressources (RBS) est Une représentation hiérarchique de l'organisation du projet, souvent ventilées par domaine fonctionnel, chef de file manager de l'équipe et ainsi de suite.</a:t>
            </a:r>
          </a:p>
          <a:p>
            <a:pPr>
              <a:buNone/>
            </a:pPr>
            <a:endParaRPr lang="fr-FR" sz="2000" dirty="0" smtClean="0">
              <a:latin typeface="Comic Sans MS" pitchFamily="66" charset="0"/>
            </a:endParaRPr>
          </a:p>
          <a:p>
            <a:pPr>
              <a:buNone/>
            </a:pPr>
            <a:endParaRPr lang="fr-FR" sz="2000" dirty="0" smtClean="0">
              <a:latin typeface="Comic Sans MS" pitchFamily="66" charset="0"/>
            </a:endParaRPr>
          </a:p>
          <a:p>
            <a:pPr>
              <a:buNone/>
            </a:pPr>
            <a:endParaRPr lang="fr-FR" sz="2000" dirty="0" smtClean="0">
              <a:latin typeface="Comic Sans MS" pitchFamily="66" charset="0"/>
            </a:endParaRPr>
          </a:p>
          <a:p>
            <a:r>
              <a:rPr lang="fr-FR" sz="2400" dirty="0" smtClean="0">
                <a:solidFill>
                  <a:srgbClr val="00B0F0"/>
                </a:solidFill>
                <a:latin typeface="Comic Sans MS" pitchFamily="66" charset="0"/>
              </a:rPr>
              <a:t>Les codes utilisés du RBS:</a:t>
            </a:r>
          </a:p>
          <a:p>
            <a:pPr>
              <a:buNone/>
            </a:pPr>
            <a:r>
              <a:rPr lang="fr-FR" sz="2000" dirty="0" smtClean="0">
                <a:latin typeface="Comic Sans MS" pitchFamily="66" charset="0"/>
              </a:rPr>
              <a:t>    des codes hiérarchiques personnalisés peuvent être utilisés pour définir la RBS plus en détail. </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14</a:t>
            </a:fld>
            <a:endParaRPr lang="fr-B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nodeType="clickEffect">
                                  <p:stCondLst>
                                    <p:cond delay="0"/>
                                  </p:stCondLst>
                                  <p:iterate type="lt">
                                    <p:tmPct val="10000"/>
                                  </p:iterate>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anim calcmode="lin" valueType="num">
                                      <p:cBhvr>
                                        <p:cTn id="16" dur="500" fill="hold"/>
                                        <p:tgtEl>
                                          <p:spTgt spid="3">
                                            <p:txEl>
                                              <p:pRg st="2" end="2"/>
                                            </p:txEl>
                                          </p:spTgt>
                                        </p:tgtEl>
                                        <p:attrNameLst>
                                          <p:attrName>ppt_x</p:attrName>
                                        </p:attrNameLst>
                                      </p:cBhvr>
                                      <p:tavLst>
                                        <p:tav tm="0">
                                          <p:val>
                                            <p:strVal val="#ppt_x-.1"/>
                                          </p:val>
                                        </p:tav>
                                        <p:tav tm="100000">
                                          <p:val>
                                            <p:strVal val="#ppt_x"/>
                                          </p:val>
                                        </p:tav>
                                      </p:tavLst>
                                    </p:anim>
                                    <p:anim calcmode="lin" valueType="num">
                                      <p:cBhvr>
                                        <p:cTn id="17"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p:cTn id="2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4" dur="500" fill="hold"/>
                                        <p:tgtEl>
                                          <p:spTgt spid="3">
                                            <p:txEl>
                                              <p:pRg st="6" end="6"/>
                                            </p:txEl>
                                          </p:spTgt>
                                        </p:tgtEl>
                                        <p:attrNameLst>
                                          <p:attrName>style.rotation</p:attrName>
                                        </p:attrNameLst>
                                      </p:cBhvr>
                                      <p:tavLst>
                                        <p:tav tm="0">
                                          <p:val>
                                            <p:fltVal val="360"/>
                                          </p:val>
                                        </p:tav>
                                        <p:tav tm="100000">
                                          <p:val>
                                            <p:fltVal val="0"/>
                                          </p:val>
                                        </p:tav>
                                      </p:tavLst>
                                    </p:anim>
                                    <p:animEffect transition="in" filter="fade">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p:cTn id="30"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31"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787208" cy="1143000"/>
          </a:xfrm>
        </p:spPr>
        <p:txBody>
          <a:bodyPr>
            <a:normAutofit/>
          </a:bodyPr>
          <a:lstStyle/>
          <a:p>
            <a:pPr algn="ctr"/>
            <a:r>
              <a:rPr lang="fr-FR" sz="3200" dirty="0" smtClean="0">
                <a:solidFill>
                  <a:srgbClr val="00B0F0"/>
                </a:solidFill>
                <a:latin typeface="Comic Sans MS" pitchFamily="66" charset="0"/>
              </a:rPr>
              <a:t>Différents types de ressources</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Espace réservé du contenu 2"/>
          <p:cNvSpPr>
            <a:spLocks noGrp="1"/>
          </p:cNvSpPr>
          <p:nvPr>
            <p:ph idx="1"/>
          </p:nvPr>
        </p:nvSpPr>
        <p:spPr>
          <a:xfrm>
            <a:off x="457200" y="1600201"/>
            <a:ext cx="7467600" cy="3614750"/>
          </a:xfrm>
        </p:spPr>
        <p:txBody>
          <a:bodyPr>
            <a:normAutofit/>
          </a:bodyPr>
          <a:lstStyle/>
          <a:p>
            <a:endParaRPr lang="fr-FR" sz="2400" dirty="0" smtClean="0">
              <a:solidFill>
                <a:srgbClr val="00B0F0"/>
              </a:solidFill>
              <a:latin typeface="Comic Sans MS" pitchFamily="66" charset="0"/>
            </a:endParaRPr>
          </a:p>
          <a:p>
            <a:r>
              <a:rPr lang="fr-FR" sz="2400" dirty="0" smtClean="0">
                <a:latin typeface="Comic Sans MS" pitchFamily="66" charset="0"/>
              </a:rPr>
              <a:t> </a:t>
            </a:r>
            <a:r>
              <a:rPr lang="fr-FR" sz="2000" dirty="0" smtClean="0">
                <a:latin typeface="Comic Sans MS" pitchFamily="66" charset="0"/>
              </a:rPr>
              <a:t>le personnel est généralement définie à partir d'un point de vue fonctionnel: "qui" fait le travail est identifié en fonction de  son rôle dans le projet, plutôt que de leur département ou  son rôle dans les sociétés mères.</a:t>
            </a:r>
          </a:p>
          <a:p>
            <a:endParaRPr lang="fr-FR" sz="2000" dirty="0" smtClean="0">
              <a:latin typeface="Comic Sans MS" pitchFamily="66" charset="0"/>
            </a:endParaRPr>
          </a:p>
          <a:p>
            <a:r>
              <a:rPr lang="fr-FR" sz="2000" dirty="0" smtClean="0">
                <a:latin typeface="Comic Sans MS" pitchFamily="66" charset="0"/>
              </a:rPr>
              <a:t>les ressources sur lesquelles les fonds du projet seront dépensés, y compris les outils, machines, matériaux, équipements et redevances et les licences</a:t>
            </a:r>
            <a:r>
              <a:rPr lang="fr-FR" sz="2000" dirty="0">
                <a:latin typeface="Comic Sans MS" pitchFamily="66" charset="0"/>
              </a:rPr>
              <a:t>.</a:t>
            </a:r>
            <a:endParaRPr lang="fr-FR" sz="2000" dirty="0" smtClean="0">
              <a:latin typeface="Comic Sans MS" pitchFamily="66"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15</a:t>
            </a:fld>
            <a:endParaRPr lang="fr-B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1" end="1"/>
                                            </p:txEl>
                                          </p:spTgt>
                                        </p:tgtEl>
                                        <p:attrNameLst>
                                          <p:attrName>ppt_w</p:attrName>
                                        </p:attrNameLst>
                                      </p:cBhvr>
                                    </p:anim>
                                    <p:anim by="(#ppt_w*0.50)" calcmode="lin" valueType="num">
                                      <p:cBhvr>
                                        <p:cTn id="8" dur="500" decel="50000" autoRev="1" fill="hold">
                                          <p:stCondLst>
                                            <p:cond delay="0"/>
                                          </p:stCondLst>
                                        </p:cTn>
                                        <p:tgtEl>
                                          <p:spTgt spid="3">
                                            <p:txEl>
                                              <p:pRg st="1" end="1"/>
                                            </p:txEl>
                                          </p:spTgt>
                                        </p:tgtEl>
                                        <p:attrNameLst>
                                          <p:attrName>ppt_x</p:attrName>
                                        </p:attrNameLst>
                                      </p:cBhvr>
                                    </p:anim>
                                    <p:anim from="(-#ppt_h/2)" to="(#ppt_y)" calcmode="lin" valueType="num">
                                      <p:cBhvr>
                                        <p:cTn id="9" dur="1000" fill="hold">
                                          <p:stCondLst>
                                            <p:cond delay="0"/>
                                          </p:stCondLst>
                                        </p:cTn>
                                        <p:tgtEl>
                                          <p:spTgt spid="3">
                                            <p:txEl>
                                              <p:pRg st="1" end="1"/>
                                            </p:txEl>
                                          </p:spTgt>
                                        </p:tgtEl>
                                        <p:attrNameLst>
                                          <p:attrName>ppt_y</p:attrName>
                                        </p:attrNameLst>
                                      </p:cBhvr>
                                    </p:anim>
                                    <p:animRot by="21600000">
                                      <p:cBhvr>
                                        <p:cTn id="10" dur="1000" fill="hold">
                                          <p:stCondLst>
                                            <p:cond delay="0"/>
                                          </p:stCondLst>
                                        </p:cTn>
                                        <p:tgtEl>
                                          <p:spTgt spid="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nodeType="clickEffect">
                                  <p:stCondLst>
                                    <p:cond delay="0"/>
                                  </p:stCondLst>
                                  <p:iterate type="lt">
                                    <p:tmPct val="10000"/>
                                  </p:iterate>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anim calcmode="lin" valueType="num">
                                      <p:cBhvr>
                                        <p:cTn id="16" dur="500" fill="hold"/>
                                        <p:tgtEl>
                                          <p:spTgt spid="3">
                                            <p:txEl>
                                              <p:pRg st="3" end="3"/>
                                            </p:txEl>
                                          </p:spTgt>
                                        </p:tgtEl>
                                        <p:attrNameLst>
                                          <p:attrName>ppt_x</p:attrName>
                                        </p:attrNameLst>
                                      </p:cBhvr>
                                      <p:tavLst>
                                        <p:tav tm="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16</a:t>
            </a:fld>
            <a:endParaRPr lang="fr-BE" sz="2400" dirty="0"/>
          </a:p>
        </p:txBody>
      </p:sp>
      <p:pic>
        <p:nvPicPr>
          <p:cNvPr id="5" name="Espace réservé du contenu 4" descr="http://www.management-projet.org/projet1/IMG/gif/rbs.gif"/>
          <p:cNvPicPr>
            <a:picLocks noGrp="1"/>
          </p:cNvPicPr>
          <p:nvPr>
            <p:ph idx="1"/>
          </p:nvPr>
        </p:nvPicPr>
        <p:blipFill>
          <a:blip r:embed="rId2" cstate="print"/>
          <a:srcRect/>
          <a:stretch>
            <a:fillRect/>
          </a:stretch>
        </p:blipFill>
        <p:spPr bwMode="auto">
          <a:xfrm>
            <a:off x="0" y="0"/>
            <a:ext cx="9143999" cy="6453336"/>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000108"/>
            <a:ext cx="7467600" cy="868346"/>
          </a:xfrm>
        </p:spPr>
        <p:txBody>
          <a:bodyPr>
            <a:normAutofit fontScale="90000"/>
          </a:bodyPr>
          <a:lstStyle/>
          <a:p>
            <a:r>
              <a:rPr lang="fr-FR" sz="3600" dirty="0" smtClean="0">
                <a:solidFill>
                  <a:srgbClr val="00B0F0"/>
                </a:solidFill>
                <a:latin typeface="Comic Sans MS" pitchFamily="66" charset="0"/>
              </a:rPr>
              <a:t>Objectif du RBS :</a:t>
            </a:r>
            <a:r>
              <a:rPr lang="fr-FR" sz="4800" dirty="0" smtClean="0">
                <a:solidFill>
                  <a:srgbClr val="00B0F0"/>
                </a:solidFill>
                <a:latin typeface="Comic Sans MS" pitchFamily="66" charset="0"/>
              </a:rPr>
              <a:t/>
            </a:r>
            <a:br>
              <a:rPr lang="fr-FR" sz="4800" dirty="0" smtClean="0">
                <a:solidFill>
                  <a:srgbClr val="00B0F0"/>
                </a:solidFill>
                <a:latin typeface="Comic Sans MS" pitchFamily="66" charset="0"/>
              </a:rPr>
            </a:br>
            <a:endParaRPr lang="fr-FR" dirty="0"/>
          </a:p>
        </p:txBody>
      </p:sp>
      <p:sp>
        <p:nvSpPr>
          <p:cNvPr id="3" name="Espace réservé du contenu 2"/>
          <p:cNvSpPr>
            <a:spLocks noGrp="1"/>
          </p:cNvSpPr>
          <p:nvPr>
            <p:ph idx="1"/>
          </p:nvPr>
        </p:nvSpPr>
        <p:spPr>
          <a:xfrm>
            <a:off x="642910" y="2500306"/>
            <a:ext cx="7467600" cy="2571768"/>
          </a:xfrm>
        </p:spPr>
        <p:txBody>
          <a:bodyPr/>
          <a:lstStyle/>
          <a:p>
            <a:r>
              <a:rPr lang="fr-FR" sz="2000" dirty="0" smtClean="0">
                <a:latin typeface="Comic Sans MS" pitchFamily="66" charset="0"/>
              </a:rPr>
              <a:t>Le RBS permet d’évaluer la quantification des ressources nécessaires au projet, dont la charge est issue des estimations du temps à passer par tâche et par profil.</a:t>
            </a:r>
          </a:p>
          <a:p>
            <a:endParaRPr lang="fr-FR" sz="2000" dirty="0" smtClean="0">
              <a:latin typeface="Comic Sans MS" pitchFamily="66" charset="0"/>
            </a:endParaRPr>
          </a:p>
          <a:p>
            <a:pPr>
              <a:buNone/>
            </a:pPr>
            <a:r>
              <a:rPr lang="fr-FR" sz="2400" dirty="0" smtClean="0">
                <a:solidFill>
                  <a:srgbClr val="00B0F0"/>
                </a:solidFill>
                <a:latin typeface="Comic Sans MS" pitchFamily="66" charset="0"/>
              </a:rPr>
              <a:t> </a:t>
            </a:r>
          </a:p>
          <a:p>
            <a:endParaRPr lang="fr-FR" sz="2000" dirty="0">
              <a:latin typeface="Comic Sans MS" pitchFamily="66"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17</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
                                        <p:tgtEl>
                                          <p:spTgt spid="3">
                                            <p:txEl>
                                              <p:pRg st="2" end="2"/>
                                            </p:txEl>
                                          </p:spTgt>
                                        </p:tgtEl>
                                      </p:cBhvr>
                                    </p:animEffect>
                                    <p:anim calcmode="lin" valueType="num">
                                      <p:cBhvr>
                                        <p:cTn id="15"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err="1" smtClean="0">
                <a:solidFill>
                  <a:srgbClr val="00B0F0"/>
                </a:solidFill>
                <a:latin typeface="Comic Sans MS" pitchFamily="66" charset="0"/>
              </a:rPr>
              <a:t>Projity</a:t>
            </a:r>
            <a:endParaRPr lang="fr-FR" sz="3200" dirty="0"/>
          </a:p>
        </p:txBody>
      </p:sp>
      <p:sp>
        <p:nvSpPr>
          <p:cNvPr id="3" name="Espace réservé du contenu 2"/>
          <p:cNvSpPr>
            <a:spLocks noGrp="1"/>
          </p:cNvSpPr>
          <p:nvPr>
            <p:ph idx="1"/>
          </p:nvPr>
        </p:nvSpPr>
        <p:spPr/>
        <p:txBody>
          <a:bodyPr>
            <a:normAutofit/>
          </a:bodyPr>
          <a:lstStyle/>
          <a:p>
            <a:r>
              <a:rPr lang="fr-FR" sz="2000" dirty="0" err="1" smtClean="0">
                <a:latin typeface="Comic Sans MS" pitchFamily="66" charset="0"/>
              </a:rPr>
              <a:t>Projity</a:t>
            </a:r>
            <a:r>
              <a:rPr lang="fr-FR" sz="2000" dirty="0" smtClean="0">
                <a:latin typeface="Comic Sans MS" pitchFamily="66" charset="0"/>
              </a:rPr>
              <a:t> a un gros avantage sur les outils existants de gestion de projet avec notre structure de ressources Ventilation. </a:t>
            </a:r>
            <a:r>
              <a:rPr lang="fr-FR" sz="2000" dirty="0" err="1" smtClean="0">
                <a:latin typeface="Comic Sans MS" pitchFamily="66" charset="0"/>
              </a:rPr>
              <a:t>Projity</a:t>
            </a:r>
            <a:r>
              <a:rPr lang="fr-FR" sz="2000" dirty="0" smtClean="0">
                <a:latin typeface="Comic Sans MS" pitchFamily="66" charset="0"/>
              </a:rPr>
              <a:t> vous permet de créer une hiérarchie des ressources similaires pour la hiérarchie des activités dans le WBS. Les informations peuvent être enroulés et résumées à différents niveaux</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18</a:t>
            </a:fld>
            <a:endParaRPr lang="fr-BE"/>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6453336"/>
            <a:ext cx="6408712" cy="404664"/>
          </a:xfrm>
        </p:spPr>
        <p:txBody>
          <a:bodyPr>
            <a:noAutofit/>
          </a:bodyPr>
          <a:lstStyle/>
          <a:p>
            <a:pPr algn="ctr"/>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rPr>
              <a:t>Organigramme du RBS</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19</a:t>
            </a:fld>
            <a:endParaRPr lang="fr-BE" sz="2400" dirty="0"/>
          </a:p>
        </p:txBody>
      </p:sp>
      <p:pic>
        <p:nvPicPr>
          <p:cNvPr id="5" name="Espace réservé du contenu 4" descr="http://www.projity.com/docs/tutorial/Project-ON-Demand%20Tutorial%20Chapter%206_files/ScreenShot069.png"/>
          <p:cNvPicPr>
            <a:picLocks noGrp="1"/>
          </p:cNvPicPr>
          <p:nvPr>
            <p:ph idx="1"/>
          </p:nvPr>
        </p:nvPicPr>
        <p:blipFill>
          <a:blip r:embed="rId2" cstate="print"/>
          <a:srcRect/>
          <a:stretch>
            <a:fillRect/>
          </a:stretch>
        </p:blipFill>
        <p:spPr bwMode="auto">
          <a:xfrm>
            <a:off x="0" y="0"/>
            <a:ext cx="9144000" cy="6237312"/>
          </a:xfrm>
          <a:prstGeom prst="rect">
            <a:avLst/>
          </a:prstGeom>
          <a:noFill/>
          <a:ln w="9525">
            <a:noFill/>
            <a:miter lim="800000"/>
            <a:headEnd/>
            <a:tailEnd/>
          </a:ln>
        </p:spPr>
      </p:pic>
    </p:spTree>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PLAN</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Espace réservé du contenu 2"/>
          <p:cNvSpPr>
            <a:spLocks noGrp="1"/>
          </p:cNvSpPr>
          <p:nvPr>
            <p:ph idx="1"/>
          </p:nvPr>
        </p:nvSpPr>
        <p:spPr/>
        <p:txBody>
          <a:bodyPr/>
          <a:lstStyle/>
          <a:p>
            <a:r>
              <a:rPr lang="fr-FR" sz="2400" dirty="0" smtClean="0">
                <a:latin typeface="Comic Sans MS" pitchFamily="66" charset="0"/>
              </a:rPr>
              <a:t>Introduction </a:t>
            </a:r>
          </a:p>
          <a:p>
            <a:r>
              <a:rPr lang="fr-FR" sz="2400" dirty="0" smtClean="0">
                <a:latin typeface="Comic Sans MS" pitchFamily="66" charset="0"/>
              </a:rPr>
              <a:t>WBS (</a:t>
            </a:r>
            <a:r>
              <a:rPr lang="fr-FR" sz="2400" dirty="0" err="1" smtClean="0">
                <a:latin typeface="Comic Sans MS" pitchFamily="66" charset="0"/>
              </a:rPr>
              <a:t>Work</a:t>
            </a:r>
            <a:r>
              <a:rPr lang="fr-FR" sz="2400" dirty="0" smtClean="0">
                <a:latin typeface="Comic Sans MS" pitchFamily="66" charset="0"/>
              </a:rPr>
              <a:t> Breakdown Structure)</a:t>
            </a:r>
          </a:p>
          <a:p>
            <a:r>
              <a:rPr lang="fr-FR" sz="2400" dirty="0" smtClean="0">
                <a:latin typeface="Comic Sans MS" pitchFamily="66" charset="0"/>
              </a:rPr>
              <a:t>RBS (Ressource Breakdown Structure)</a:t>
            </a:r>
          </a:p>
          <a:p>
            <a:r>
              <a:rPr lang="fr-FR" sz="2400" dirty="0" smtClean="0">
                <a:latin typeface="Comic Sans MS" pitchFamily="66" charset="0"/>
              </a:rPr>
              <a:t>La liaison entre le WBS et le RBS</a:t>
            </a:r>
          </a:p>
          <a:p>
            <a:r>
              <a:rPr lang="fr-FR" sz="2400" dirty="0" smtClean="0">
                <a:latin typeface="Comic Sans MS" pitchFamily="66" charset="0"/>
              </a:rPr>
              <a:t>Conclusion </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2</a:t>
            </a:fld>
            <a:endParaRPr lang="fr-BE" sz="2400"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3000"/>
                            </p:stCondLst>
                            <p:childTnLst>
                              <p:par>
                                <p:cTn id="10" presetID="7"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6000"/>
                            </p:stCondLst>
                            <p:childTnLst>
                              <p:par>
                                <p:cTn id="15" presetID="7"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9000"/>
                            </p:stCondLst>
                            <p:childTnLst>
                              <p:par>
                                <p:cTn id="20" presetID="7" presetClass="entr" presetSubtype="4"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2000"/>
                            </p:stCondLst>
                            <p:childTnLst>
                              <p:par>
                                <p:cTn id="25" presetID="7" presetClass="entr" presetSubtype="4"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04664"/>
            <a:ext cx="8568952" cy="2160240"/>
          </a:xfrm>
        </p:spPr>
        <p:txBody>
          <a:bodyPr>
            <a:normAutofit/>
          </a:bodyPr>
          <a:lstStyle/>
          <a:p>
            <a:r>
              <a:rPr lang="fr-FR" sz="2200" dirty="0" smtClean="0">
                <a:latin typeface="Comic Sans MS" pitchFamily="66" charset="0"/>
              </a:rPr>
              <a:t>Chaque descendant (en bas) niveau représente une description plus détaillée de la ressource jusqu'au assez petit pour être utilisé en conjonction avec le </a:t>
            </a:r>
            <a:r>
              <a:rPr lang="fr-FR" sz="2200" dirty="0" err="1" smtClean="0">
                <a:latin typeface="Comic Sans MS" pitchFamily="66" charset="0"/>
              </a:rPr>
              <a:t>Work</a:t>
            </a:r>
            <a:r>
              <a:rPr lang="fr-FR" sz="2200" dirty="0" smtClean="0">
                <a:latin typeface="Comic Sans MS" pitchFamily="66" charset="0"/>
              </a:rPr>
              <a:t> Breakdown Structure (WBS) pour permettre les travaux à prévoir, surveillés et contrôlés.</a:t>
            </a:r>
            <a:r>
              <a:rPr lang="fr-FR" sz="2000" dirty="0" smtClean="0">
                <a:latin typeface="Comic Sans MS" pitchFamily="66" charset="0"/>
              </a:rPr>
              <a:t/>
            </a:r>
            <a:br>
              <a:rPr lang="fr-FR" sz="2000" dirty="0" smtClean="0">
                <a:latin typeface="Comic Sans MS" pitchFamily="66" charset="0"/>
              </a:rPr>
            </a:br>
            <a:endParaRPr lang="fr-FR" sz="2000" dirty="0">
              <a:latin typeface="Comic Sans MS" pitchFamily="66"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20</a:t>
            </a:fld>
            <a:endParaRPr lang="fr-BE" sz="2400" dirty="0"/>
          </a:p>
        </p:txBody>
      </p:sp>
      <p:pic>
        <p:nvPicPr>
          <p:cNvPr id="5" name="Espace réservé du contenu 4" descr="http://www.projity.com/docs/tutorial/Project-ON-Demand%20Tutorial%20Chapter%205_files/image016.jpg"/>
          <p:cNvPicPr>
            <a:picLocks noGrp="1"/>
          </p:cNvPicPr>
          <p:nvPr>
            <p:ph idx="1"/>
          </p:nvPr>
        </p:nvPicPr>
        <p:blipFill>
          <a:blip r:embed="rId2" cstate="print"/>
          <a:srcRect/>
          <a:stretch>
            <a:fillRect/>
          </a:stretch>
        </p:blipFill>
        <p:spPr bwMode="auto">
          <a:xfrm>
            <a:off x="251520" y="2348880"/>
            <a:ext cx="8604448" cy="386104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7467600" cy="1143000"/>
          </a:xfrm>
        </p:spPr>
        <p:txBody>
          <a:bodyPr/>
          <a:lstStyle/>
          <a:p>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La liaison entre WBS et RBS</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Espace réservé du contenu 2"/>
          <p:cNvSpPr>
            <a:spLocks noGrp="1"/>
          </p:cNvSpPr>
          <p:nvPr>
            <p:ph idx="1"/>
          </p:nvPr>
        </p:nvSpPr>
        <p:spPr>
          <a:xfrm>
            <a:off x="251520" y="1340768"/>
            <a:ext cx="8352928" cy="5112568"/>
          </a:xfrm>
        </p:spPr>
        <p:txBody>
          <a:bodyPr>
            <a:normAutofit/>
          </a:bodyPr>
          <a:lstStyle/>
          <a:p>
            <a:r>
              <a:rPr lang="fr-FR" sz="2000" dirty="0" smtClean="0">
                <a:latin typeface="Comic Sans MS" pitchFamily="66" charset="0"/>
              </a:rPr>
              <a:t>c’est une association entre le WBS et le RBS pour affecter les rôles et responsabilités des différents acteurs. Elle se veut le reflet de l’organisation à mettre en place dans le cadre du projet. A ce stade, nous disposons de l’ensemble des outils nécessaire pour réaliser la planification proprement dite  </a:t>
            </a:r>
          </a:p>
          <a:p>
            <a:endParaRPr lang="fr-FR" sz="2000" dirty="0" smtClean="0">
              <a:latin typeface="Comic Sans MS" pitchFamily="66" charset="0"/>
            </a:endParaRPr>
          </a:p>
          <a:p>
            <a:pPr>
              <a:buNone/>
            </a:pPr>
            <a:endParaRPr lang="fr-FR" sz="2000" dirty="0" smtClean="0">
              <a:latin typeface="Comic Sans MS" pitchFamily="66" charset="0"/>
            </a:endParaRPr>
          </a:p>
          <a:p>
            <a:pPr>
              <a:buNone/>
            </a:pPr>
            <a:endParaRPr lang="fr-FR" sz="2000" dirty="0" smtClean="0">
              <a:latin typeface="Comic Sans MS" pitchFamily="66"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21</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22</a:t>
            </a:fld>
            <a:endParaRPr lang="fr-BE"/>
          </a:p>
        </p:txBody>
      </p:sp>
      <p:pic>
        <p:nvPicPr>
          <p:cNvPr id="1026" name="Picture 2"/>
          <p:cNvPicPr>
            <a:picLocks noGrp="1" noChangeAspect="1" noChangeArrowheads="1"/>
          </p:cNvPicPr>
          <p:nvPr>
            <p:ph idx="1"/>
          </p:nvPr>
        </p:nvPicPr>
        <p:blipFill>
          <a:blip r:embed="rId2" cstate="print"/>
          <a:srcRect/>
          <a:stretch>
            <a:fillRect/>
          </a:stretch>
        </p:blipFill>
        <p:spPr bwMode="auto">
          <a:xfrm>
            <a:off x="0" y="2204864"/>
            <a:ext cx="9144000" cy="4257675"/>
          </a:xfrm>
          <a:prstGeom prst="rect">
            <a:avLst/>
          </a:prstGeom>
          <a:noFill/>
          <a:ln w="9525">
            <a:noFill/>
            <a:miter lim="800000"/>
            <a:headEnd/>
            <a:tailEnd/>
          </a:ln>
        </p:spPr>
      </p:pic>
      <p:sp>
        <p:nvSpPr>
          <p:cNvPr id="7" name="Espace réservé du contenu 2"/>
          <p:cNvSpPr txBox="1">
            <a:spLocks/>
          </p:cNvSpPr>
          <p:nvPr/>
        </p:nvSpPr>
        <p:spPr>
          <a:xfrm>
            <a:off x="251520" y="404664"/>
            <a:ext cx="8352928" cy="1800200"/>
          </a:xfrm>
          <a:prstGeom prst="rect">
            <a:avLst/>
          </a:prstGeom>
        </p:spPr>
        <p:txBody>
          <a:bodyPr vert="horz">
            <a:normAutofit/>
          </a:bodyPr>
          <a:lstStyle/>
          <a:p>
            <a:r>
              <a:rPr lang="fr-FR" dirty="0" smtClean="0">
                <a:solidFill>
                  <a:srgbClr val="0070C0"/>
                </a:solidFill>
                <a:latin typeface="Comic Sans MS" pitchFamily="66" charset="0"/>
              </a:rPr>
              <a:t> R</a:t>
            </a:r>
            <a:r>
              <a:rPr lang="fr-FR" dirty="0" smtClean="0">
                <a:latin typeface="Comic Sans MS" pitchFamily="66" charset="0"/>
              </a:rPr>
              <a:t> : Responsabilité (obligatoire et unique) </a:t>
            </a:r>
            <a:br>
              <a:rPr lang="fr-FR" dirty="0" smtClean="0">
                <a:latin typeface="Comic Sans MS" pitchFamily="66" charset="0"/>
              </a:rPr>
            </a:br>
            <a:r>
              <a:rPr lang="fr-FR" dirty="0" smtClean="0">
                <a:solidFill>
                  <a:srgbClr val="FF0000"/>
                </a:solidFill>
                <a:latin typeface="Comic Sans MS" pitchFamily="66" charset="0"/>
              </a:rPr>
              <a:t> E</a:t>
            </a:r>
            <a:r>
              <a:rPr lang="fr-FR" dirty="0" smtClean="0">
                <a:latin typeface="Comic Sans MS" pitchFamily="66" charset="0"/>
              </a:rPr>
              <a:t> : Encadrement </a:t>
            </a:r>
            <a:br>
              <a:rPr lang="fr-FR" dirty="0" smtClean="0">
                <a:latin typeface="Comic Sans MS" pitchFamily="66" charset="0"/>
              </a:rPr>
            </a:br>
            <a:r>
              <a:rPr lang="fr-FR" dirty="0" smtClean="0">
                <a:latin typeface="Comic Sans MS" pitchFamily="66" charset="0"/>
              </a:rPr>
              <a:t> </a:t>
            </a:r>
            <a:r>
              <a:rPr lang="fr-FR" dirty="0" smtClean="0">
                <a:solidFill>
                  <a:srgbClr val="FFC000"/>
                </a:solidFill>
                <a:latin typeface="Comic Sans MS" pitchFamily="66" charset="0"/>
              </a:rPr>
              <a:t>P</a:t>
            </a:r>
            <a:r>
              <a:rPr lang="fr-FR" dirty="0" smtClean="0">
                <a:latin typeface="Comic Sans MS" pitchFamily="66" charset="0"/>
              </a:rPr>
              <a:t> : Production (ou participation) </a:t>
            </a:r>
            <a:br>
              <a:rPr lang="fr-FR" dirty="0" smtClean="0">
                <a:latin typeface="Comic Sans MS" pitchFamily="66" charset="0"/>
              </a:rPr>
            </a:br>
            <a:r>
              <a:rPr lang="fr-FR" dirty="0" smtClean="0">
                <a:latin typeface="Comic Sans MS" pitchFamily="66" charset="0"/>
              </a:rPr>
              <a:t> </a:t>
            </a:r>
            <a:r>
              <a:rPr lang="fr-FR" dirty="0" smtClean="0">
                <a:solidFill>
                  <a:srgbClr val="00B050"/>
                </a:solidFill>
                <a:latin typeface="Comic Sans MS" pitchFamily="66" charset="0"/>
              </a:rPr>
              <a:t>V</a:t>
            </a:r>
            <a:r>
              <a:rPr lang="fr-FR" dirty="0" smtClean="0">
                <a:latin typeface="Comic Sans MS" pitchFamily="66" charset="0"/>
              </a:rPr>
              <a:t> : Validation </a:t>
            </a:r>
            <a:br>
              <a:rPr lang="fr-FR" dirty="0" smtClean="0">
                <a:latin typeface="Comic Sans MS" pitchFamily="66" charset="0"/>
              </a:rPr>
            </a:br>
            <a:r>
              <a:rPr lang="fr-FR" dirty="0" smtClean="0">
                <a:latin typeface="Comic Sans MS" pitchFamily="66" charset="0"/>
              </a:rPr>
              <a:t> C : Certification / Approbation </a:t>
            </a:r>
            <a:br>
              <a:rPr lang="fr-FR" dirty="0" smtClean="0">
                <a:latin typeface="Comic Sans MS" pitchFamily="66" charset="0"/>
              </a:rPr>
            </a:br>
            <a:r>
              <a:rPr lang="fr-FR" dirty="0" smtClean="0">
                <a:solidFill>
                  <a:srgbClr val="00B0F0"/>
                </a:solidFill>
                <a:latin typeface="Comic Sans MS" pitchFamily="66" charset="0"/>
              </a:rPr>
              <a:t> S</a:t>
            </a:r>
            <a:r>
              <a:rPr lang="fr-FR" dirty="0" smtClean="0">
                <a:latin typeface="Comic Sans MS" pitchFamily="66" charset="0"/>
              </a:rPr>
              <a:t> : Support</a:t>
            </a:r>
            <a:endParaRPr lang="fr-FR" dirty="0">
              <a:latin typeface="Comic Sans MS" pitchFamily="66" charset="0"/>
            </a:endParaRPr>
          </a:p>
        </p:txBody>
      </p:sp>
      <p:sp>
        <p:nvSpPr>
          <p:cNvPr id="9" name="Espace réservé du contenu 2"/>
          <p:cNvSpPr txBox="1">
            <a:spLocks/>
          </p:cNvSpPr>
          <p:nvPr/>
        </p:nvSpPr>
        <p:spPr>
          <a:xfrm>
            <a:off x="251520" y="6453336"/>
            <a:ext cx="8496944" cy="404664"/>
          </a:xfrm>
          <a:prstGeom prst="rect">
            <a:avLst/>
          </a:prstGeom>
        </p:spPr>
        <p:txBody>
          <a:bodyPr vert="horz">
            <a:normAutofit/>
          </a:bodyPr>
          <a:lstStyle/>
          <a:p>
            <a:r>
              <a:rPr lang="fr-FR" dirty="0" smtClean="0">
                <a:latin typeface="Comic Sans MS" pitchFamily="66" charset="0"/>
              </a:rPr>
              <a:t>Matrice d’affectation des rôles aux différents acteurs </a:t>
            </a:r>
            <a:endParaRPr lang="fr-FR"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80">
                                          <p:stCondLst>
                                            <p:cond delay="0"/>
                                          </p:stCondLst>
                                        </p:cTn>
                                        <p:tgtEl>
                                          <p:spTgt spid="7">
                                            <p:txEl>
                                              <p:pRg st="0" end="0"/>
                                            </p:txEl>
                                          </p:spTgt>
                                        </p:tgtEl>
                                      </p:cBhvr>
                                    </p:animEffect>
                                    <p:anim calcmode="lin" valueType="num">
                                      <p:cBhvr>
                                        <p:cTn id="8"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xEl>
                                              <p:pRg st="0" end="0"/>
                                            </p:txEl>
                                          </p:spTgt>
                                        </p:tgtEl>
                                      </p:cBhvr>
                                      <p:to x="100000" y="60000"/>
                                    </p:animScale>
                                    <p:animScale>
                                      <p:cBhvr>
                                        <p:cTn id="14" dur="166" decel="50000">
                                          <p:stCondLst>
                                            <p:cond delay="676"/>
                                          </p:stCondLst>
                                        </p:cTn>
                                        <p:tgtEl>
                                          <p:spTgt spid="7">
                                            <p:txEl>
                                              <p:pRg st="0" end="0"/>
                                            </p:txEl>
                                          </p:spTgt>
                                        </p:tgtEl>
                                      </p:cBhvr>
                                      <p:to x="100000" y="100000"/>
                                    </p:animScale>
                                    <p:animScale>
                                      <p:cBhvr>
                                        <p:cTn id="15" dur="26">
                                          <p:stCondLst>
                                            <p:cond delay="1312"/>
                                          </p:stCondLst>
                                        </p:cTn>
                                        <p:tgtEl>
                                          <p:spTgt spid="7">
                                            <p:txEl>
                                              <p:pRg st="0" end="0"/>
                                            </p:txEl>
                                          </p:spTgt>
                                        </p:tgtEl>
                                      </p:cBhvr>
                                      <p:to x="100000" y="80000"/>
                                    </p:animScale>
                                    <p:animScale>
                                      <p:cBhvr>
                                        <p:cTn id="16" dur="166" decel="50000">
                                          <p:stCondLst>
                                            <p:cond delay="1338"/>
                                          </p:stCondLst>
                                        </p:cTn>
                                        <p:tgtEl>
                                          <p:spTgt spid="7">
                                            <p:txEl>
                                              <p:pRg st="0" end="0"/>
                                            </p:txEl>
                                          </p:spTgt>
                                        </p:tgtEl>
                                      </p:cBhvr>
                                      <p:to x="100000" y="100000"/>
                                    </p:animScale>
                                    <p:animScale>
                                      <p:cBhvr>
                                        <p:cTn id="17" dur="26">
                                          <p:stCondLst>
                                            <p:cond delay="1642"/>
                                          </p:stCondLst>
                                        </p:cTn>
                                        <p:tgtEl>
                                          <p:spTgt spid="7">
                                            <p:txEl>
                                              <p:pRg st="0" end="0"/>
                                            </p:txEl>
                                          </p:spTgt>
                                        </p:tgtEl>
                                      </p:cBhvr>
                                      <p:to x="100000" y="90000"/>
                                    </p:animScale>
                                    <p:animScale>
                                      <p:cBhvr>
                                        <p:cTn id="18" dur="166" decel="50000">
                                          <p:stCondLst>
                                            <p:cond delay="1668"/>
                                          </p:stCondLst>
                                        </p:cTn>
                                        <p:tgtEl>
                                          <p:spTgt spid="7">
                                            <p:txEl>
                                              <p:pRg st="0" end="0"/>
                                            </p:txEl>
                                          </p:spTgt>
                                        </p:tgtEl>
                                      </p:cBhvr>
                                      <p:to x="100000" y="100000"/>
                                    </p:animScale>
                                    <p:animScale>
                                      <p:cBhvr>
                                        <p:cTn id="19" dur="26">
                                          <p:stCondLst>
                                            <p:cond delay="1808"/>
                                          </p:stCondLst>
                                        </p:cTn>
                                        <p:tgtEl>
                                          <p:spTgt spid="7">
                                            <p:txEl>
                                              <p:pRg st="0" end="0"/>
                                            </p:txEl>
                                          </p:spTgt>
                                        </p:tgtEl>
                                      </p:cBhvr>
                                      <p:to x="100000" y="95000"/>
                                    </p:animScale>
                                    <p:animScale>
                                      <p:cBhvr>
                                        <p:cTn id="20" dur="166" decel="50000">
                                          <p:stCondLst>
                                            <p:cond delay="1834"/>
                                          </p:stCondLst>
                                        </p:cTn>
                                        <p:tgtEl>
                                          <p:spTgt spid="7">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La liaison entre WBS et RBS</a:t>
            </a:r>
            <a:endParaRPr lang="fr-FR" dirty="0"/>
          </a:p>
        </p:txBody>
      </p:sp>
      <p:sp>
        <p:nvSpPr>
          <p:cNvPr id="3" name="Espace réservé du contenu 2"/>
          <p:cNvSpPr>
            <a:spLocks noGrp="1"/>
          </p:cNvSpPr>
          <p:nvPr>
            <p:ph idx="1"/>
          </p:nvPr>
        </p:nvSpPr>
        <p:spPr/>
        <p:txBody>
          <a:bodyPr/>
          <a:lstStyle/>
          <a:p>
            <a:endParaRPr lang="fr-FR" sz="2000" dirty="0" smtClean="0">
              <a:latin typeface="Comic Sans MS" pitchFamily="66" charset="0"/>
            </a:endParaRPr>
          </a:p>
          <a:p>
            <a:endParaRPr lang="fr-FR" sz="2000" dirty="0" smtClean="0">
              <a:latin typeface="Comic Sans MS" pitchFamily="66" charset="0"/>
            </a:endParaRPr>
          </a:p>
          <a:p>
            <a:r>
              <a:rPr lang="fr-FR" sz="2000" dirty="0" smtClean="0">
                <a:latin typeface="Comic Sans MS" pitchFamily="66" charset="0"/>
              </a:rPr>
              <a:t>La donnée importante à prendre en compte lors de la création du WBS, est la durée qui est représentée par chaque tâche. Il faut donc estimer cette durée, et ensuite y affecter des ressources, cette étape est nécessaire pour la phase de réalisation. </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23</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
                                        <p:tgtEl>
                                          <p:spTgt spid="3">
                                            <p:txEl>
                                              <p:pRg st="2" end="2"/>
                                            </p:txEl>
                                          </p:spTgt>
                                        </p:tgtEl>
                                      </p:cBhvr>
                                    </p:animEffect>
                                    <p:anim calcmode="lin" valueType="num">
                                      <p:cBhvr>
                                        <p:cTn id="8"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24</a:t>
            </a:fld>
            <a:endParaRPr lang="fr-BE" sz="2400" dirty="0"/>
          </a:p>
        </p:txBody>
      </p:sp>
      <p:pic>
        <p:nvPicPr>
          <p:cNvPr id="5" name="Espace réservé du contenu 4" descr="http://www.management-projet.org/projet1/IMG/gif/tableau-d_affectation-de-du.gif"/>
          <p:cNvPicPr>
            <a:picLocks noGrp="1"/>
          </p:cNvPicPr>
          <p:nvPr>
            <p:ph idx="1"/>
          </p:nvPr>
        </p:nvPicPr>
        <p:blipFill>
          <a:blip r:embed="rId2" cstate="print"/>
          <a:srcRect/>
          <a:stretch>
            <a:fillRect/>
          </a:stretch>
        </p:blipFill>
        <p:spPr bwMode="auto">
          <a:xfrm>
            <a:off x="0" y="1"/>
            <a:ext cx="9144000" cy="63813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Conclusion </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Espace réservé du contenu 2"/>
          <p:cNvSpPr>
            <a:spLocks noGrp="1"/>
          </p:cNvSpPr>
          <p:nvPr>
            <p:ph idx="1"/>
          </p:nvPr>
        </p:nvSpPr>
        <p:spPr/>
        <p:txBody>
          <a:bodyPr>
            <a:normAutofit/>
          </a:bodyPr>
          <a:lstStyle/>
          <a:p>
            <a:endParaRPr lang="fr-FR" sz="2000" dirty="0" smtClean="0">
              <a:latin typeface="Comic Sans MS" pitchFamily="66" charset="0"/>
            </a:endParaRPr>
          </a:p>
          <a:p>
            <a:endParaRPr lang="fr-FR" sz="2000" dirty="0" smtClean="0">
              <a:latin typeface="Comic Sans MS" pitchFamily="66" charset="0"/>
            </a:endParaRPr>
          </a:p>
          <a:p>
            <a:r>
              <a:rPr lang="fr-FR" sz="2000" dirty="0" smtClean="0">
                <a:latin typeface="Comic Sans MS" pitchFamily="66" charset="0"/>
              </a:rPr>
              <a:t>A fin d’assurer la réalisation de la planification des tâches au sens propre du mot ils s’avèrent nécessaire d’associer un autre outil de gestion de projet à savoir le OBS. Le rôle de l’OBS permet identifier les différents niveaux de responsabilités des acteurs. Il consiste a croiser les acteurs de l’RBS avec les rôles et les responsabilités.</a:t>
            </a:r>
          </a:p>
          <a:p>
            <a:pPr>
              <a:buNone/>
            </a:pPr>
            <a:r>
              <a:rPr lang="fr-FR" sz="2000" dirty="0" smtClean="0">
                <a:latin typeface="Comic Sans MS" pitchFamily="66" charset="0"/>
              </a:rPr>
              <a:t> </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25</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74638"/>
            <a:ext cx="7385248" cy="1143000"/>
          </a:xfrm>
        </p:spPr>
        <p:txBody>
          <a:bodyPr/>
          <a:lstStyle/>
          <a:p>
            <a:pPr algn="ct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Bibliographie</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Espace réservé du contenu 2"/>
          <p:cNvSpPr>
            <a:spLocks noGrp="1"/>
          </p:cNvSpPr>
          <p:nvPr>
            <p:ph idx="1"/>
          </p:nvPr>
        </p:nvSpPr>
        <p:spPr/>
        <p:txBody>
          <a:bodyPr>
            <a:normAutofit/>
          </a:bodyPr>
          <a:lstStyle/>
          <a:p>
            <a:endParaRPr lang="fr-FR" sz="2000" smtClean="0">
              <a:hlinkClick r:id="rId2"/>
            </a:endParaRPr>
          </a:p>
          <a:p>
            <a:r>
              <a:rPr lang="fr-FR" sz="2000" smtClean="0">
                <a:hlinkClick r:id="rId2"/>
              </a:rPr>
              <a:t>www.management-</a:t>
            </a:r>
            <a:r>
              <a:rPr lang="fr-FR" sz="2000" b="1" smtClean="0">
                <a:hlinkClick r:id="rId2"/>
              </a:rPr>
              <a:t>projet</a:t>
            </a:r>
            <a:r>
              <a:rPr lang="fr-FR" sz="2000" smtClean="0">
                <a:hlinkClick r:id="rId2"/>
              </a:rPr>
              <a:t>.org/</a:t>
            </a:r>
            <a:r>
              <a:rPr lang="fr-FR" sz="2000" b="1" smtClean="0">
                <a:hlinkClick r:id="rId2"/>
              </a:rPr>
              <a:t>projet</a:t>
            </a:r>
            <a:r>
              <a:rPr lang="fr-FR" sz="2000" smtClean="0">
                <a:hlinkClick r:id="rId2"/>
              </a:rPr>
              <a:t>1/spip.php?article59</a:t>
            </a:r>
            <a:endParaRPr lang="fr-FR" sz="2000" dirty="0" smtClean="0"/>
          </a:p>
          <a:p>
            <a:r>
              <a:rPr lang="fr-FR" sz="2000" dirty="0" smtClean="0">
                <a:hlinkClick r:id="rId3"/>
              </a:rPr>
              <a:t>www.lirmm.fr/~prince/VP-enseign/DESS/transpa.../CP1vp.ppt</a:t>
            </a:r>
            <a:endParaRPr lang="fr-FR" sz="2000" dirty="0" smtClean="0"/>
          </a:p>
          <a:p>
            <a:r>
              <a:rPr lang="fr-FR" sz="2000" b="1" dirty="0" smtClean="0"/>
              <a:t>Les fiches pratiques d'</a:t>
            </a:r>
            <a:r>
              <a:rPr lang="fr-FR" sz="2000" b="1" dirty="0" err="1" smtClean="0"/>
              <a:t>innovaXion</a:t>
            </a:r>
            <a:r>
              <a:rPr lang="fr-FR" sz="2000" dirty="0" smtClean="0"/>
              <a:t>  </a:t>
            </a:r>
            <a:r>
              <a:rPr lang="fr-FR" sz="2000" u="sng" dirty="0" smtClean="0"/>
              <a:t>www.innovaxion.net</a:t>
            </a:r>
          </a:p>
          <a:p>
            <a:r>
              <a:rPr lang="fr-FR" sz="2000" u="sng" dirty="0" smtClean="0">
                <a:hlinkClick r:id="rId4"/>
              </a:rPr>
              <a:t>http://www.openworkbench.org/</a:t>
            </a:r>
            <a:endParaRPr lang="fr-FR" sz="2000" dirty="0" smtClean="0"/>
          </a:p>
          <a:p>
            <a:endParaRPr lang="fr-FR" sz="20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26</a:t>
            </a:fld>
            <a:endParaRPr lang="fr-B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ea typeface="+mn-ea"/>
                <a:cs typeface="+mn-cs"/>
              </a:rPr>
              <a:t>   Introduction </a:t>
            </a:r>
          </a:p>
        </p:txBody>
      </p:sp>
      <p:sp>
        <p:nvSpPr>
          <p:cNvPr id="3" name="Espace réservé du contenu 2"/>
          <p:cNvSpPr>
            <a:spLocks noGrp="1"/>
          </p:cNvSpPr>
          <p:nvPr>
            <p:ph idx="1"/>
          </p:nvPr>
        </p:nvSpPr>
        <p:spPr/>
        <p:txBody>
          <a:bodyPr>
            <a:normAutofit/>
          </a:bodyPr>
          <a:lstStyle/>
          <a:p>
            <a:endParaRPr lang="fr-FR" sz="1900" dirty="0" smtClean="0">
              <a:latin typeface="Comic Sans MS" pitchFamily="66" charset="0"/>
            </a:endParaRPr>
          </a:p>
          <a:p>
            <a:endParaRPr lang="fr-FR" sz="1900" dirty="0" smtClean="0">
              <a:latin typeface="Comic Sans MS" pitchFamily="66" charset="0"/>
            </a:endParaRPr>
          </a:p>
          <a:p>
            <a:r>
              <a:rPr lang="fr-FR" sz="1900" dirty="0" smtClean="0">
                <a:latin typeface="Comic Sans MS" pitchFamily="66" charset="0"/>
              </a:rPr>
              <a:t>Avec la tendance D’accroissement des projets et leur complexité dans la réalisation, des outils s’avèrent nécessaire pour leur réalisation. Une fois les objectifs fixés d’un projet, méthodologie de travail doit être établie selon un planning de travail. D’ou la nécessité d’utilisation d’un ou plusieurs outils, nous permettent de décrire la méthodologie de travail, c’est dans cadre la qu’apparaisse les outils WBS et RBS.  </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WBS (</a:t>
            </a:r>
            <a:r>
              <a:rPr lang="fr-FR"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Work</a:t>
            </a: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fr-FR"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Breakdwon</a:t>
            </a: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Structure) </a:t>
            </a:r>
            <a:endParaRPr lang="fr-FR" dirty="0"/>
          </a:p>
        </p:txBody>
      </p:sp>
      <p:sp>
        <p:nvSpPr>
          <p:cNvPr id="3" name="Espace réservé du contenu 2"/>
          <p:cNvSpPr>
            <a:spLocks noGrp="1"/>
          </p:cNvSpPr>
          <p:nvPr>
            <p:ph idx="1"/>
          </p:nvPr>
        </p:nvSpPr>
        <p:spPr>
          <a:xfrm>
            <a:off x="571472" y="1785926"/>
            <a:ext cx="7467600" cy="4525963"/>
          </a:xfrm>
        </p:spPr>
        <p:txBody>
          <a:bodyPr>
            <a:normAutofit fontScale="92500" lnSpcReduction="10000"/>
          </a:bodyPr>
          <a:lstStyle/>
          <a:p>
            <a:pPr>
              <a:buNone/>
            </a:pPr>
            <a:r>
              <a:rPr lang="fr-FR" sz="3200" dirty="0" smtClean="0">
                <a:latin typeface="Comic Sans MS" pitchFamily="66" charset="0"/>
              </a:rPr>
              <a:t> </a:t>
            </a:r>
            <a:r>
              <a:rPr lang="fr-FR" sz="2100" dirty="0" smtClean="0">
                <a:latin typeface="Comic Sans MS" pitchFamily="66" charset="0"/>
              </a:rPr>
              <a:t>WBS  ou  OT (Organigramme  des Taches) est un outil de gestion de projet qui utilise des </a:t>
            </a:r>
            <a:r>
              <a:rPr lang="fr-FR" sz="2100" b="1" dirty="0" smtClean="0">
                <a:latin typeface="Comic Sans MS" pitchFamily="66" charset="0"/>
              </a:rPr>
              <a:t>diagrammes</a:t>
            </a:r>
            <a:r>
              <a:rPr lang="fr-FR" sz="2100" dirty="0" smtClean="0">
                <a:latin typeface="Comic Sans MS" pitchFamily="66" charset="0"/>
              </a:rPr>
              <a:t> et des </a:t>
            </a:r>
            <a:r>
              <a:rPr lang="fr-FR" sz="2100" b="1" dirty="0" smtClean="0">
                <a:latin typeface="Comic Sans MS" pitchFamily="66" charset="0"/>
              </a:rPr>
              <a:t>arborescences </a:t>
            </a:r>
            <a:r>
              <a:rPr lang="fr-FR" sz="2100" dirty="0" smtClean="0">
                <a:latin typeface="Comic Sans MS" pitchFamily="66" charset="0"/>
              </a:rPr>
              <a:t>structurés pour designer graphiquement un projet.</a:t>
            </a:r>
          </a:p>
          <a:p>
            <a:pPr>
              <a:buNone/>
            </a:pPr>
            <a:endParaRPr lang="fr-FR" sz="2100" dirty="0" smtClean="0">
              <a:latin typeface="Comic Sans MS" pitchFamily="66" charset="0"/>
            </a:endParaRPr>
          </a:p>
          <a:p>
            <a:pPr>
              <a:buNone/>
            </a:pPr>
            <a:r>
              <a:rPr lang="fr-FR" sz="2100" dirty="0" smtClean="0">
                <a:latin typeface="Comic Sans MS" pitchFamily="66" charset="0"/>
              </a:rPr>
              <a:t>  La WBS a été initialement développé par U.S.A (l'établissement de la défense).</a:t>
            </a:r>
          </a:p>
          <a:p>
            <a:pPr>
              <a:buNone/>
            </a:pPr>
            <a:endParaRPr lang="fr-FR" sz="2100" dirty="0" smtClean="0">
              <a:latin typeface="Comic Sans MS" pitchFamily="66" charset="0"/>
            </a:endParaRPr>
          </a:p>
          <a:p>
            <a:r>
              <a:rPr lang="en-US" sz="2600" dirty="0" smtClean="0">
                <a:solidFill>
                  <a:srgbClr val="00B0F0"/>
                </a:solidFill>
                <a:latin typeface="Comic Sans MS" pitchFamily="66" charset="0"/>
              </a:rPr>
              <a:t>WBS Work Breakdown Structure du PMI</a:t>
            </a:r>
          </a:p>
          <a:p>
            <a:pPr>
              <a:buNone/>
            </a:pPr>
            <a:endParaRPr lang="fr-FR" sz="2100" dirty="0" smtClean="0">
              <a:solidFill>
                <a:srgbClr val="00B0F0"/>
              </a:solidFill>
              <a:latin typeface="Comic Sans MS" pitchFamily="66" charset="0"/>
            </a:endParaRPr>
          </a:p>
          <a:p>
            <a:pPr>
              <a:buNone/>
            </a:pPr>
            <a:r>
              <a:rPr lang="fr-FR" sz="2100" dirty="0" smtClean="0">
                <a:latin typeface="Comic Sans MS" pitchFamily="66" charset="0"/>
              </a:rPr>
              <a:t>    Le WBS </a:t>
            </a:r>
            <a:r>
              <a:rPr lang="fr-FR" sz="2100" dirty="0" err="1" smtClean="0">
                <a:latin typeface="Comic Sans MS" pitchFamily="66" charset="0"/>
              </a:rPr>
              <a:t>Work</a:t>
            </a:r>
            <a:r>
              <a:rPr lang="fr-FR" sz="2100" dirty="0" smtClean="0">
                <a:latin typeface="Comic Sans MS" pitchFamily="66" charset="0"/>
              </a:rPr>
              <a:t> Breakdown Structure défini et supporté par le PMI </a:t>
            </a:r>
            <a:r>
              <a:rPr lang="fr-FR" sz="2100" b="1" dirty="0" smtClean="0">
                <a:latin typeface="Comic Sans MS" pitchFamily="66" charset="0"/>
              </a:rPr>
              <a:t>Project Management Institute</a:t>
            </a:r>
            <a:r>
              <a:rPr lang="fr-FR" sz="2100" dirty="0" smtClean="0">
                <a:latin typeface="Comic Sans MS" pitchFamily="66" charset="0"/>
              </a:rPr>
              <a:t> est une méthode de découpage hiérarchique arborescente du projet en composants élémentaires</a:t>
            </a:r>
            <a:r>
              <a:rPr lang="fr-FR" sz="2100" dirty="0" smtClean="0"/>
              <a:t>.</a:t>
            </a:r>
            <a:endParaRPr lang="fr-FR" sz="21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a:t>
            </a:fld>
            <a:endParaRPr lang="fr-B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71480"/>
            <a:ext cx="7467600" cy="1143000"/>
          </a:xfrm>
        </p:spPr>
        <p:txBody>
          <a:bodyPr>
            <a:normAutofit fontScale="90000"/>
          </a:bodyPr>
          <a:lstStyle/>
          <a:p>
            <a:r>
              <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fr-FR" sz="3600" dirty="0" smtClean="0">
                <a:solidFill>
                  <a:srgbClr val="00B0F0"/>
                </a:solidFill>
                <a:latin typeface="Comic Sans MS" pitchFamily="66" charset="0"/>
              </a:rPr>
              <a:t>L’apparition du WBS</a:t>
            </a:r>
            <a:r>
              <a:rPr lang="fr-FR" sz="4800" dirty="0" smtClean="0">
                <a:solidFill>
                  <a:srgbClr val="00B0F0"/>
                </a:solidFill>
                <a:latin typeface="Comic Sans MS" pitchFamily="66" charset="0"/>
              </a:rPr>
              <a:t/>
            </a:r>
            <a:br>
              <a:rPr lang="fr-FR" sz="4800" dirty="0" smtClean="0">
                <a:solidFill>
                  <a:srgbClr val="00B0F0"/>
                </a:solidFill>
                <a:latin typeface="Comic Sans MS" pitchFamily="66" charset="0"/>
              </a:rPr>
            </a:b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Espace réservé du contenu 2"/>
          <p:cNvSpPr>
            <a:spLocks noGrp="1"/>
          </p:cNvSpPr>
          <p:nvPr>
            <p:ph idx="1"/>
          </p:nvPr>
        </p:nvSpPr>
        <p:spPr>
          <a:xfrm>
            <a:off x="357158" y="2143116"/>
            <a:ext cx="8136904" cy="2375124"/>
          </a:xfrm>
        </p:spPr>
        <p:txBody>
          <a:bodyPr>
            <a:normAutofit/>
          </a:bodyPr>
          <a:lstStyle/>
          <a:p>
            <a:pPr>
              <a:buNone/>
            </a:pPr>
            <a:r>
              <a:rPr lang="fr-FR" sz="1800" dirty="0" smtClean="0">
                <a:latin typeface="Comic Sans MS" pitchFamily="66" charset="0"/>
              </a:rPr>
              <a:t>Dès que le projet devient complexe, (problème technique à résoudre, multiplicité des responsabilités,...) il devient nécessaire d'utiliser une méthode pour définir le contenu du projet et les limites de prestation, de façon à mettre en évidence les relations existant entre ses différents éléments et à s'assurer de ne rien oublier. L'Organigramme des Tâches (OT) ou </a:t>
            </a:r>
            <a:r>
              <a:rPr lang="fr-FR" sz="1800" dirty="0" err="1" smtClean="0">
                <a:latin typeface="Comic Sans MS" pitchFamily="66" charset="0"/>
              </a:rPr>
              <a:t>Work</a:t>
            </a:r>
            <a:r>
              <a:rPr lang="fr-FR" sz="1800" dirty="0" smtClean="0">
                <a:latin typeface="Comic Sans MS" pitchFamily="66" charset="0"/>
              </a:rPr>
              <a:t> Breakdown Structure (WBS) est une méthode de décomposition structurée du projet en éléments </a:t>
            </a:r>
          </a:p>
          <a:p>
            <a:endParaRPr lang="fr-FR" dirty="0" smtClean="0">
              <a:latin typeface="Comic Sans MS" pitchFamily="66" charset="0"/>
            </a:endParaRPr>
          </a:p>
          <a:p>
            <a:endParaRPr lang="fr-FR" dirty="0" smtClean="0"/>
          </a:p>
          <a:p>
            <a:pPr>
              <a:buNone/>
            </a:pPr>
            <a:endParaRPr lang="fr-FR" dirty="0" smtClean="0"/>
          </a:p>
          <a:p>
            <a:endParaRPr lang="fr-FR" dirty="0" smtClean="0"/>
          </a:p>
          <a:p>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5</a:t>
            </a:fld>
            <a:endParaRPr lang="fr-B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sz="1800" dirty="0" smtClean="0">
              <a:latin typeface="Comic Sans MS" pitchFamily="66" charset="0"/>
            </a:endParaRPr>
          </a:p>
          <a:p>
            <a:endParaRPr lang="fr-FR" sz="1800" dirty="0" smtClean="0">
              <a:latin typeface="Comic Sans MS" pitchFamily="66" charset="0"/>
            </a:endParaRPr>
          </a:p>
          <a:p>
            <a:r>
              <a:rPr lang="fr-FR" sz="2400" dirty="0" smtClean="0">
                <a:latin typeface="Comic Sans MS" pitchFamily="66" charset="0"/>
              </a:rPr>
              <a:t>un arbre représentant la liste structurée de tous les travaux du projet. Les travaux sont à ce stade uniquement identifiés. </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a:t>
            </a:fld>
            <a:endParaRPr lang="fr-B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6000768"/>
            <a:ext cx="6758006" cy="654032"/>
          </a:xfrm>
        </p:spPr>
        <p:txBody>
          <a:bodyPr>
            <a:normAutofit fontScale="90000"/>
          </a:bodyPr>
          <a:lstStyle/>
          <a:p>
            <a:r>
              <a:rPr lang="fr-FR" sz="27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Un exemple de diagramme de WBS (pédagogique) </a:t>
            </a:r>
            <a:r>
              <a:rPr lang="fr-FR" dirty="0" smtClean="0"/>
              <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7</a:t>
            </a:fld>
            <a:endParaRPr lang="fr-BE" sz="2400" dirty="0"/>
          </a:p>
        </p:txBody>
      </p:sp>
      <p:pic>
        <p:nvPicPr>
          <p:cNvPr id="5" name="Espace réservé du contenu 4" descr="wbs"/>
          <p:cNvPicPr>
            <a:picLocks noGrp="1"/>
          </p:cNvPicPr>
          <p:nvPr>
            <p:ph idx="1"/>
          </p:nvPr>
        </p:nvPicPr>
        <p:blipFill>
          <a:blip r:embed="rId2" cstate="print"/>
          <a:srcRect/>
          <a:stretch>
            <a:fillRect/>
          </a:stretch>
        </p:blipFill>
        <p:spPr bwMode="auto">
          <a:xfrm>
            <a:off x="500034" y="428604"/>
            <a:ext cx="7786742" cy="5143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785794"/>
            <a:ext cx="7467600" cy="725470"/>
          </a:xfrm>
        </p:spPr>
        <p:txBody>
          <a:bodyPr>
            <a:normAutofit fontScale="90000"/>
          </a:bodyPr>
          <a:lstStyle/>
          <a:p>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fr-FR" sz="3600" dirty="0" smtClean="0">
                <a:solidFill>
                  <a:srgbClr val="00B0F0"/>
                </a:solidFill>
                <a:latin typeface="Comic Sans MS" pitchFamily="66" charset="0"/>
              </a:rPr>
              <a:t>Critères</a:t>
            </a:r>
            <a:r>
              <a:rPr lang="fr-FR" sz="4800" dirty="0" smtClean="0">
                <a:solidFill>
                  <a:srgbClr val="00B0F0"/>
                </a:solidFill>
                <a:latin typeface="Comic Sans MS" pitchFamily="66" charset="0"/>
              </a:rPr>
              <a:t> </a:t>
            </a:r>
            <a:br>
              <a:rPr lang="fr-FR" sz="4800" dirty="0" smtClean="0">
                <a:solidFill>
                  <a:srgbClr val="00B0F0"/>
                </a:solidFill>
                <a:latin typeface="Comic Sans MS" pitchFamily="66" charset="0"/>
              </a:rPr>
            </a:br>
            <a:endParaRPr lang="fr-FR" dirty="0"/>
          </a:p>
        </p:txBody>
      </p:sp>
      <p:sp>
        <p:nvSpPr>
          <p:cNvPr id="3" name="Espace réservé du contenu 2"/>
          <p:cNvSpPr>
            <a:spLocks noGrp="1"/>
          </p:cNvSpPr>
          <p:nvPr>
            <p:ph idx="1"/>
          </p:nvPr>
        </p:nvSpPr>
        <p:spPr/>
        <p:txBody>
          <a:bodyPr>
            <a:normAutofit fontScale="92500" lnSpcReduction="10000"/>
          </a:bodyPr>
          <a:lstStyle/>
          <a:p>
            <a:r>
              <a:rPr lang="fr-FR" sz="2200" dirty="0" smtClean="0">
                <a:latin typeface="Comic Sans MS" pitchFamily="66" charset="0"/>
              </a:rPr>
              <a:t>Le degré optimal de décomposition est atteint lorsque les trois critères clés sont remplis :</a:t>
            </a:r>
          </a:p>
          <a:p>
            <a:pPr marL="493776" indent="-457200">
              <a:buFont typeface="+mj-lt"/>
              <a:buAutoNum type="arabicPeriod"/>
            </a:pPr>
            <a:r>
              <a:rPr lang="fr-FR" sz="2200" dirty="0" smtClean="0">
                <a:latin typeface="Comic Sans MS" pitchFamily="66" charset="0"/>
              </a:rPr>
              <a:t> La possibilité de maîtriser la durée d'une activité .</a:t>
            </a:r>
          </a:p>
          <a:p>
            <a:pPr marL="493776" indent="-457200">
              <a:buFont typeface="+mj-lt"/>
              <a:buAutoNum type="arabicPeriod"/>
            </a:pPr>
            <a:r>
              <a:rPr lang="fr-FR" sz="2200" dirty="0" smtClean="0">
                <a:latin typeface="Comic Sans MS" pitchFamily="66" charset="0"/>
              </a:rPr>
              <a:t> La connaissance des ressources requises .</a:t>
            </a:r>
          </a:p>
          <a:p>
            <a:pPr marL="493776" indent="-457200">
              <a:buFont typeface="+mj-lt"/>
              <a:buAutoNum type="arabicPeriod"/>
            </a:pPr>
            <a:r>
              <a:rPr lang="fr-FR" sz="2200" dirty="0" smtClean="0">
                <a:latin typeface="Comic Sans MS" pitchFamily="66" charset="0"/>
              </a:rPr>
              <a:t> La possibilité de connaître le coût de l'activité .</a:t>
            </a:r>
          </a:p>
          <a:p>
            <a:pPr marL="493776" indent="-457200">
              <a:buFont typeface="+mj-lt"/>
              <a:buAutoNum type="arabicPeriod"/>
            </a:pPr>
            <a:endParaRPr lang="fr-FR" sz="2200" dirty="0" smtClean="0">
              <a:latin typeface="Comic Sans MS" pitchFamily="66" charset="0"/>
            </a:endParaRPr>
          </a:p>
          <a:p>
            <a:pPr>
              <a:buNone/>
            </a:pPr>
            <a:r>
              <a:rPr lang="fr-FR" sz="2200" dirty="0" smtClean="0">
                <a:latin typeface="Comic Sans MS" pitchFamily="66" charset="0"/>
              </a:rPr>
              <a:t>  _ La WBS doit être complète car elle conditionne l'élaboration du graphe PERT  (1) et donc du budget. Elle doit être non ambiguë dans la définition des activités Elle doit définir des activités dont le résultat est mesurable, ces activités feront l'objet d'affectation de ressources.</a:t>
            </a:r>
          </a:p>
          <a:p>
            <a:pPr>
              <a:buNone/>
            </a:pPr>
            <a:endParaRPr lang="fr-FR" sz="1600" dirty="0" smtClean="0"/>
          </a:p>
          <a:p>
            <a:pPr>
              <a:buNone/>
            </a:pPr>
            <a:endParaRPr lang="fr-FR" sz="1600" dirty="0" smtClean="0"/>
          </a:p>
          <a:p>
            <a:pPr>
              <a:buNone/>
            </a:pPr>
            <a:endParaRPr lang="fr-FR" sz="1600" dirty="0" smtClean="0"/>
          </a:p>
          <a:p>
            <a:pPr>
              <a:buNone/>
            </a:pPr>
            <a:r>
              <a:rPr lang="fr-FR" sz="1600" dirty="0" smtClean="0"/>
              <a:t>(1) PERT : Program Evaluation and </a:t>
            </a:r>
            <a:r>
              <a:rPr lang="fr-FR" sz="1600" dirty="0" err="1" smtClean="0"/>
              <a:t>Review</a:t>
            </a:r>
            <a:r>
              <a:rPr lang="fr-FR" sz="1600" dirty="0" smtClean="0"/>
              <a:t> </a:t>
            </a:r>
            <a:r>
              <a:rPr lang="fr-FR" sz="1600" dirty="0" err="1" smtClean="0"/>
              <a:t>Technic</a:t>
            </a:r>
            <a:endParaRPr lang="fr-FR" sz="1600" dirty="0" smtClean="0"/>
          </a:p>
          <a:p>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z="2400" smtClean="0"/>
              <a:pPr/>
              <a:t>8</a:t>
            </a:fld>
            <a:endParaRPr lang="fr-B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9"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9"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8" dur="10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0" presetClass="entr" presetSubtype="0" fill="hold" nodeType="clickEffect">
                                  <p:stCondLst>
                                    <p:cond delay="0"/>
                                  </p:stCondLst>
                                  <p:iterate type="lt">
                                    <p:tmPct val="10000"/>
                                  </p:iterate>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500"/>
                                        <p:tgtEl>
                                          <p:spTgt spid="3">
                                            <p:txEl>
                                              <p:pRg st="9" end="9"/>
                                            </p:txEl>
                                          </p:spTgt>
                                        </p:tgtEl>
                                      </p:cBhvr>
                                    </p:animEffect>
                                    <p:anim calcmode="lin" valueType="num">
                                      <p:cBhvr>
                                        <p:cTn id="54" dur="500" fill="hold"/>
                                        <p:tgtEl>
                                          <p:spTgt spid="3">
                                            <p:txEl>
                                              <p:pRg st="9" end="9"/>
                                            </p:txEl>
                                          </p:spTgt>
                                        </p:tgtEl>
                                        <p:attrNameLst>
                                          <p:attrName>ppt_x</p:attrName>
                                        </p:attrNameLst>
                                      </p:cBhvr>
                                      <p:tavLst>
                                        <p:tav tm="0">
                                          <p:val>
                                            <p:strVal val="#ppt_x-.1"/>
                                          </p:val>
                                        </p:tav>
                                        <p:tav tm="100000">
                                          <p:val>
                                            <p:strVal val="#ppt_x"/>
                                          </p:val>
                                        </p:tav>
                                      </p:tavLst>
                                    </p:anim>
                                    <p:anim calcmode="lin" valueType="num">
                                      <p:cBhvr>
                                        <p:cTn id="55"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solidFill>
                  <a:srgbClr val="00B0F0"/>
                </a:solidFill>
                <a:latin typeface="Comic Sans MS" pitchFamily="66" charset="0"/>
              </a:rPr>
              <a:t>Objectif du WBS</a:t>
            </a:r>
            <a:r>
              <a:rPr lang="fr-FR" sz="4800" dirty="0" smtClean="0">
                <a:solidFill>
                  <a:srgbClr val="00B0F0"/>
                </a:solidFill>
                <a:latin typeface="Comic Sans MS" pitchFamily="66" charset="0"/>
              </a:rPr>
              <a:t/>
            </a:r>
            <a:br>
              <a:rPr lang="fr-FR" sz="4800" dirty="0" smtClean="0">
                <a:solidFill>
                  <a:srgbClr val="00B0F0"/>
                </a:solidFill>
                <a:latin typeface="Comic Sans MS" pitchFamily="66" charset="0"/>
              </a:rPr>
            </a:br>
            <a:endParaRPr lang="fr-FR" dirty="0">
              <a:solidFill>
                <a:srgbClr val="00B0F0"/>
              </a:solidFill>
            </a:endParaRPr>
          </a:p>
        </p:txBody>
      </p:sp>
      <p:sp>
        <p:nvSpPr>
          <p:cNvPr id="3" name="Espace réservé du contenu 2"/>
          <p:cNvSpPr>
            <a:spLocks noGrp="1"/>
          </p:cNvSpPr>
          <p:nvPr>
            <p:ph idx="1"/>
          </p:nvPr>
        </p:nvSpPr>
        <p:spPr/>
        <p:txBody>
          <a:bodyPr>
            <a:normAutofit/>
          </a:bodyPr>
          <a:lstStyle/>
          <a:p>
            <a:pPr marL="493776" indent="-457200">
              <a:buNone/>
            </a:pPr>
            <a:r>
              <a:rPr lang="fr-FR" sz="2200" dirty="0" smtClean="0">
                <a:latin typeface="Comic Sans MS" pitchFamily="66" charset="0"/>
              </a:rPr>
              <a:t>Le WBS comme un  outil de délégation a pour but</a:t>
            </a:r>
          </a:p>
          <a:p>
            <a:pPr marL="493776" indent="-457200">
              <a:buFont typeface="+mj-lt"/>
              <a:buAutoNum type="arabicPeriod"/>
            </a:pPr>
            <a:r>
              <a:rPr lang="fr-FR" sz="2200" dirty="0" smtClean="0">
                <a:latin typeface="Comic Sans MS" pitchFamily="66" charset="0"/>
              </a:rPr>
              <a:t> aider à organiser le projet.</a:t>
            </a:r>
          </a:p>
          <a:p>
            <a:pPr marL="493776" indent="-457200">
              <a:buFont typeface="+mj-lt"/>
              <a:buAutoNum type="arabicPeriod"/>
            </a:pPr>
            <a:r>
              <a:rPr lang="fr-FR" sz="2200" dirty="0" smtClean="0">
                <a:latin typeface="Comic Sans MS" pitchFamily="66" charset="0"/>
              </a:rPr>
              <a:t> établir la planification de référence et le budget prévisionnel.</a:t>
            </a:r>
          </a:p>
          <a:p>
            <a:pPr marL="493776" indent="-457200">
              <a:buFont typeface="+mj-lt"/>
              <a:buAutoNum type="arabicPeriod"/>
            </a:pPr>
            <a:r>
              <a:rPr lang="fr-FR" sz="2200" dirty="0" smtClean="0">
                <a:latin typeface="Comic Sans MS" pitchFamily="66" charset="0"/>
              </a:rPr>
              <a:t> Il permet de déléguer et de contractualiser la mission confiée à chaque acteur et de la valider avec sa hiérarchie.</a:t>
            </a:r>
          </a:p>
          <a:p>
            <a:pPr marL="493776" indent="-457200">
              <a:buFont typeface="+mj-lt"/>
              <a:buAutoNum type="arabicPeriod"/>
            </a:pPr>
            <a:r>
              <a:rPr lang="fr-FR" sz="2200" dirty="0" smtClean="0">
                <a:latin typeface="Comic Sans MS" pitchFamily="66" charset="0"/>
              </a:rPr>
              <a:t>identifier tous les éléments de travail faisant partie du projet </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9</a:t>
            </a:fld>
            <a:endParaRPr lang="fr-BE"/>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553</TotalTime>
  <Words>903</Words>
  <Application>Microsoft Office PowerPoint</Application>
  <PresentationFormat>Affichage à l'écran (4:3)</PresentationFormat>
  <Paragraphs>128</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Technique</vt:lpstr>
      <vt:lpstr>Les outils WBS et RBS</vt:lpstr>
      <vt:lpstr>PLAN</vt:lpstr>
      <vt:lpstr>   Introduction </vt:lpstr>
      <vt:lpstr>WBS (Work Breakdwon Structure) </vt:lpstr>
      <vt:lpstr> L’apparition du WBS </vt:lpstr>
      <vt:lpstr>Présentation PowerPoint</vt:lpstr>
      <vt:lpstr>Un exemple de diagramme de WBS (pédagogique)  </vt:lpstr>
      <vt:lpstr> Critères  </vt:lpstr>
      <vt:lpstr>Objectif du WBS </vt:lpstr>
      <vt:lpstr>Construire un WBS </vt:lpstr>
      <vt:lpstr>Présentation PowerPoint</vt:lpstr>
      <vt:lpstr>WBS Chart Pro  </vt:lpstr>
      <vt:lpstr>L’interface du WBS Chart Pro</vt:lpstr>
      <vt:lpstr>Ressource Breakdown Structure</vt:lpstr>
      <vt:lpstr>Différents types de ressources</vt:lpstr>
      <vt:lpstr>Présentation PowerPoint</vt:lpstr>
      <vt:lpstr>Objectif du RBS : </vt:lpstr>
      <vt:lpstr>Projity</vt:lpstr>
      <vt:lpstr>Organigramme du RBS</vt:lpstr>
      <vt:lpstr>Chaque descendant (en bas) niveau représente une description plus détaillée de la ressource jusqu'au assez petit pour être utilisé en conjonction avec le Work Breakdown Structure (WBS) pour permettre les travaux à prévoir, surveillés et contrôlés. </vt:lpstr>
      <vt:lpstr>La liaison entre WBS et RBS</vt:lpstr>
      <vt:lpstr>Présentation PowerPoint</vt:lpstr>
      <vt:lpstr>La liaison entre WBS et RBS</vt:lpstr>
      <vt:lpstr>Présentation PowerPoint</vt:lpstr>
      <vt:lpstr>Conclusion </vt:lpstr>
      <vt:lpstr>Bibliographie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outils WBS et Rbs</dc:title>
  <dc:creator>hp</dc:creator>
  <cp:lastModifiedBy>P</cp:lastModifiedBy>
  <cp:revision>59</cp:revision>
  <dcterms:modified xsi:type="dcterms:W3CDTF">2012-01-20T17:04:46Z</dcterms:modified>
</cp:coreProperties>
</file>