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59" r:id="rId4"/>
    <p:sldId id="260" r:id="rId5"/>
    <p:sldId id="261" r:id="rId6"/>
    <p:sldId id="262" r:id="rId7"/>
    <p:sldId id="277" r:id="rId8"/>
    <p:sldId id="263" r:id="rId9"/>
    <p:sldId id="276" r:id="rId10"/>
    <p:sldId id="264" r:id="rId11"/>
    <p:sldId id="266" r:id="rId12"/>
    <p:sldId id="267" r:id="rId13"/>
    <p:sldId id="268" r:id="rId14"/>
    <p:sldId id="269" r:id="rId15"/>
    <p:sldId id="270" r:id="rId16"/>
    <p:sldId id="271" r:id="rId17"/>
    <p:sldId id="272" r:id="rId18"/>
    <p:sldId id="273" r:id="rId19"/>
    <p:sldId id="274" r:id="rId20"/>
    <p:sldId id="265" r:id="rId21"/>
    <p:sldId id="275"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17" name="Espace réservé du pied de page 16"/>
          <p:cNvSpPr>
            <a:spLocks noGrp="1"/>
          </p:cNvSpPr>
          <p:nvPr>
            <p:ph type="ftr" sz="quarter" idx="11"/>
          </p:nvPr>
        </p:nvSpPr>
        <p:spPr/>
        <p:txBody>
          <a:bodyPr/>
          <a:lstStyle>
            <a:extLst/>
          </a:lstStyle>
          <a:p>
            <a:endParaRPr lang="fr-FR" dirty="0"/>
          </a:p>
        </p:txBody>
      </p:sp>
      <p:sp>
        <p:nvSpPr>
          <p:cNvPr id="29" name="Espace réservé du numéro de diapositive 28"/>
          <p:cNvSpPr>
            <a:spLocks noGrp="1"/>
          </p:cNvSpPr>
          <p:nvPr>
            <p:ph type="sldNum" sz="quarter" idx="12"/>
          </p:nvPr>
        </p:nvSpPr>
        <p:spPr/>
        <p:txBody>
          <a:bodyPr/>
          <a:lstStyle>
            <a:extLst/>
          </a:lstStyle>
          <a:p>
            <a:fld id="{778EBBAC-E50C-46B4-8C08-4BE3A252B68D}" type="slidenum">
              <a:rPr lang="fr-FR" smtClean="0"/>
              <a:pPr/>
              <a:t>‹N°›</a:t>
            </a:fld>
            <a:endParaRPr lang="fr-FR"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778EBBAC-E50C-46B4-8C08-4BE3A252B68D}"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778EBBAC-E50C-46B4-8C08-4BE3A252B68D}"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778EBBAC-E50C-46B4-8C08-4BE3A252B68D}"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778EBBAC-E50C-46B4-8C08-4BE3A252B68D}" type="slidenum">
              <a:rPr lang="fr-FR" smtClean="0"/>
              <a:pPr/>
              <a:t>‹N°›</a:t>
            </a:fld>
            <a:endParaRPr lang="fr-FR"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778EBBAC-E50C-46B4-8C08-4BE3A252B68D}"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8" name="Espace réservé du pied de page 7"/>
          <p:cNvSpPr>
            <a:spLocks noGrp="1"/>
          </p:cNvSpPr>
          <p:nvPr>
            <p:ph type="ftr" sz="quarter" idx="11"/>
          </p:nvPr>
        </p:nvSpPr>
        <p:spPr/>
        <p:txBody>
          <a:bodyPr/>
          <a:lstStyle>
            <a:extLst/>
          </a:lstStyle>
          <a:p>
            <a:endParaRPr lang="fr-FR" dirty="0"/>
          </a:p>
        </p:txBody>
      </p:sp>
      <p:sp>
        <p:nvSpPr>
          <p:cNvPr id="9" name="Espace réservé du numéro de diapositive 8"/>
          <p:cNvSpPr>
            <a:spLocks noGrp="1"/>
          </p:cNvSpPr>
          <p:nvPr>
            <p:ph type="sldNum" sz="quarter" idx="12"/>
          </p:nvPr>
        </p:nvSpPr>
        <p:spPr/>
        <p:txBody>
          <a:bodyPr/>
          <a:lstStyle>
            <a:extLst/>
          </a:lstStyle>
          <a:p>
            <a:fld id="{778EBBAC-E50C-46B4-8C08-4BE3A252B68D}" type="slidenum">
              <a:rPr lang="fr-FR" smtClean="0"/>
              <a:pPr/>
              <a:t>‹N°›</a:t>
            </a:fld>
            <a:endParaRPr lang="fr-FR"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4" name="Espace réservé du pied de page 3"/>
          <p:cNvSpPr>
            <a:spLocks noGrp="1"/>
          </p:cNvSpPr>
          <p:nvPr>
            <p:ph type="ftr" sz="quarter" idx="11"/>
          </p:nvPr>
        </p:nvSpPr>
        <p:spPr/>
        <p:txBody>
          <a:bodyPr/>
          <a:lstStyle>
            <a:extLst/>
          </a:lstStyle>
          <a:p>
            <a:endParaRPr lang="fr-FR" dirty="0"/>
          </a:p>
        </p:txBody>
      </p:sp>
      <p:sp>
        <p:nvSpPr>
          <p:cNvPr id="5" name="Espace réservé du numéro de diapositive 4"/>
          <p:cNvSpPr>
            <a:spLocks noGrp="1"/>
          </p:cNvSpPr>
          <p:nvPr>
            <p:ph type="sldNum" sz="quarter" idx="12"/>
          </p:nvPr>
        </p:nvSpPr>
        <p:spPr/>
        <p:txBody>
          <a:bodyPr/>
          <a:lstStyle>
            <a:extLst/>
          </a:lstStyle>
          <a:p>
            <a:fld id="{778EBBAC-E50C-46B4-8C08-4BE3A252B68D}"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3" name="Espace réservé du pied de page 2"/>
          <p:cNvSpPr>
            <a:spLocks noGrp="1"/>
          </p:cNvSpPr>
          <p:nvPr>
            <p:ph type="ftr" sz="quarter" idx="11"/>
          </p:nvPr>
        </p:nvSpPr>
        <p:spPr/>
        <p:txBody>
          <a:bodyPr/>
          <a:lstStyle>
            <a:extLst/>
          </a:lstStyle>
          <a:p>
            <a:endParaRPr lang="fr-FR" dirty="0"/>
          </a:p>
        </p:txBody>
      </p:sp>
      <p:sp>
        <p:nvSpPr>
          <p:cNvPr id="4" name="Espace réservé du numéro de diapositive 3"/>
          <p:cNvSpPr>
            <a:spLocks noGrp="1"/>
          </p:cNvSpPr>
          <p:nvPr>
            <p:ph type="sldNum" sz="quarter" idx="12"/>
          </p:nvPr>
        </p:nvSpPr>
        <p:spPr/>
        <p:txBody>
          <a:bodyPr/>
          <a:lstStyle>
            <a:extLst/>
          </a:lstStyle>
          <a:p>
            <a:fld id="{778EBBAC-E50C-46B4-8C08-4BE3A252B68D}"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A01F672-F6BE-40EA-B1BF-FD8330FD6F45}" type="datetimeFigureOut">
              <a:rPr lang="fr-FR" smtClean="0"/>
              <a:pPr/>
              <a:t>20/01/2012</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778EBBAC-E50C-46B4-8C08-4BE3A252B68D}"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DA01F672-F6BE-40EA-B1BF-FD8330FD6F45}" type="datetimeFigureOut">
              <a:rPr lang="fr-FR" smtClean="0"/>
              <a:pPr/>
              <a:t>20/01/2012</a:t>
            </a:fld>
            <a:endParaRPr lang="fr-FR" dirty="0"/>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dirty="0"/>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778EBBAC-E50C-46B4-8C08-4BE3A252B68D}"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A01F672-F6BE-40EA-B1BF-FD8330FD6F45}" type="datetimeFigureOut">
              <a:rPr lang="fr-FR" smtClean="0"/>
              <a:pPr/>
              <a:t>20/01/2012</a:t>
            </a:fld>
            <a:endParaRPr lang="fr-FR" dirty="0"/>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dirty="0"/>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78EBBAC-E50C-46B4-8C08-4BE3A252B68D}"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upload.wikimedia.org/wikipedia/commons/e/ec/Spiral_model_(Boehm,_1988).sv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12168" y="2921536"/>
            <a:ext cx="7772400" cy="1975104"/>
          </a:xfrm>
        </p:spPr>
        <p:txBody>
          <a:bodyPr/>
          <a:lstStyle/>
          <a:p>
            <a:r>
              <a:rPr lang="fr-FR" dirty="0" smtClean="0"/>
              <a:t>Le Coût d’un logiciel</a:t>
            </a:r>
            <a:endParaRPr lang="fr-FR" dirty="0"/>
          </a:p>
        </p:txBody>
      </p:sp>
      <p:sp>
        <p:nvSpPr>
          <p:cNvPr id="3" name="Sous-titre 2"/>
          <p:cNvSpPr>
            <a:spLocks noGrp="1"/>
          </p:cNvSpPr>
          <p:nvPr>
            <p:ph type="subTitle" idx="1"/>
          </p:nvPr>
        </p:nvSpPr>
        <p:spPr>
          <a:xfrm>
            <a:off x="1912168" y="1412776"/>
            <a:ext cx="7772400" cy="1508760"/>
          </a:xfrm>
        </p:spPr>
        <p:txBody>
          <a:bodyPr/>
          <a:lstStyle/>
          <a:p>
            <a:r>
              <a:rPr lang="fr-FR" b="1" dirty="0" smtClean="0">
                <a:solidFill>
                  <a:srgbClr val="FF0000"/>
                </a:solidFill>
              </a:rPr>
              <a:t>Exposé sur :</a:t>
            </a:r>
            <a:endParaRPr lang="fr-FR" b="1" dirty="0">
              <a:solidFill>
                <a:srgbClr val="FF0000"/>
              </a:solidFill>
            </a:endParaRPr>
          </a:p>
        </p:txBody>
      </p:sp>
      <p:sp>
        <p:nvSpPr>
          <p:cNvPr id="4" name="Titre 1"/>
          <p:cNvSpPr txBox="1">
            <a:spLocks/>
          </p:cNvSpPr>
          <p:nvPr/>
        </p:nvSpPr>
        <p:spPr>
          <a:xfrm>
            <a:off x="2699792" y="136618"/>
            <a:ext cx="3384420" cy="700094"/>
          </a:xfrm>
          <a:prstGeom prst="rect">
            <a:avLst/>
          </a:prstGeom>
        </p:spPr>
        <p:txBody>
          <a:bodyPr vert="horz" tIns="0" rIns="18285" anchor="t">
            <a:norm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1200" b="1" i="0" u="none" strike="noStrike" kern="1200" cap="none" spc="-100" normalizeH="0" baseline="0" noProof="0" dirty="0" smtClean="0">
                <a:ln>
                  <a:noFill/>
                </a:ln>
                <a:effectLst>
                  <a:outerShdw blurRad="38100" dist="25400" dir="5400000" algn="tl" rotWithShape="0">
                    <a:srgbClr val="000000">
                      <a:alpha val="43000"/>
                    </a:srgbClr>
                  </a:outerShdw>
                </a:effectLst>
                <a:uLnTx/>
                <a:uFillTx/>
                <a:latin typeface="Copperplate Gothic Bold" pitchFamily="34" charset="0"/>
                <a:ea typeface="+mj-ea"/>
                <a:cs typeface="+mj-cs"/>
              </a:rPr>
              <a:t>Université Mentouri  de constantine</a:t>
            </a:r>
            <a:br>
              <a:rPr kumimoji="0" lang="fr-FR" sz="1200" b="1" i="0" u="none" strike="noStrike" kern="1200" cap="none" spc="-100" normalizeH="0" baseline="0" noProof="0" dirty="0" smtClean="0">
                <a:ln>
                  <a:noFill/>
                </a:ln>
                <a:effectLst>
                  <a:outerShdw blurRad="38100" dist="25400" dir="5400000" algn="tl" rotWithShape="0">
                    <a:srgbClr val="000000">
                      <a:alpha val="43000"/>
                    </a:srgbClr>
                  </a:outerShdw>
                </a:effectLst>
                <a:uLnTx/>
                <a:uFillTx/>
                <a:latin typeface="Copperplate Gothic Bold" pitchFamily="34" charset="0"/>
                <a:ea typeface="+mj-ea"/>
                <a:cs typeface="+mj-cs"/>
              </a:rPr>
            </a:br>
            <a:r>
              <a:rPr kumimoji="0" lang="fr-FR" sz="1200" b="1" i="0" u="none" strike="noStrike" kern="1200" cap="none" spc="-100" normalizeH="0" baseline="0" noProof="0" dirty="0" smtClean="0">
                <a:ln>
                  <a:noFill/>
                </a:ln>
                <a:effectLst>
                  <a:outerShdw blurRad="38100" dist="25400" dir="5400000" algn="tl" rotWithShape="0">
                    <a:srgbClr val="000000">
                      <a:alpha val="43000"/>
                    </a:srgbClr>
                  </a:outerShdw>
                </a:effectLst>
                <a:uLnTx/>
                <a:uFillTx/>
                <a:latin typeface="Copperplate Gothic Bold" pitchFamily="34" charset="0"/>
                <a:ea typeface="+mj-ea"/>
                <a:cs typeface="+mj-cs"/>
              </a:rPr>
              <a:t>Département informatique</a:t>
            </a:r>
            <a:br>
              <a:rPr kumimoji="0" lang="fr-FR" sz="1200" b="1" i="0" u="none" strike="noStrike" kern="1200" cap="none" spc="-100" normalizeH="0" baseline="0" noProof="0" dirty="0" smtClean="0">
                <a:ln>
                  <a:noFill/>
                </a:ln>
                <a:effectLst>
                  <a:outerShdw blurRad="38100" dist="25400" dir="5400000" algn="tl" rotWithShape="0">
                    <a:srgbClr val="000000">
                      <a:alpha val="43000"/>
                    </a:srgbClr>
                  </a:outerShdw>
                </a:effectLst>
                <a:uLnTx/>
                <a:uFillTx/>
                <a:latin typeface="Copperplate Gothic Bold" pitchFamily="34" charset="0"/>
                <a:ea typeface="+mj-ea"/>
                <a:cs typeface="+mj-cs"/>
              </a:rPr>
            </a:br>
            <a:r>
              <a:rPr kumimoji="0" lang="fr-FR" sz="1200" b="1" i="0" u="none" strike="noStrike" kern="1200" cap="none" spc="-100" normalizeH="0" baseline="0" noProof="0" dirty="0" smtClean="0">
                <a:ln>
                  <a:noFill/>
                </a:ln>
                <a:effectLst>
                  <a:outerShdw blurRad="38100" dist="25400" dir="5400000" algn="tl" rotWithShape="0">
                    <a:srgbClr val="000000">
                      <a:alpha val="43000"/>
                    </a:srgbClr>
                  </a:outerShdw>
                </a:effectLst>
                <a:uLnTx/>
                <a:uFillTx/>
                <a:latin typeface="Copperplate Gothic Bold" pitchFamily="34" charset="0"/>
                <a:ea typeface="+mj-ea"/>
                <a:cs typeface="+mj-cs"/>
              </a:rPr>
              <a:t>3 licence -gl</a:t>
            </a:r>
            <a:endParaRPr kumimoji="0" lang="fr-FR" sz="1200" b="1" i="0" u="none" strike="noStrike" kern="1200" cap="none" spc="-100" normalizeH="0" baseline="0" noProof="0" dirty="0">
              <a:ln>
                <a:noFill/>
              </a:ln>
              <a:effectLst>
                <a:outerShdw blurRad="38100" dist="25400" dir="5400000" algn="tl" rotWithShape="0">
                  <a:srgbClr val="000000">
                    <a:alpha val="43000"/>
                  </a:srgbClr>
                </a:outerShdw>
              </a:effectLst>
              <a:uLnTx/>
              <a:uFillTx/>
              <a:latin typeface="Copperplate Gothic Bold" pitchFamily="34" charset="0"/>
              <a:ea typeface="+mj-ea"/>
              <a:cs typeface="+mj-cs"/>
            </a:endParaRPr>
          </a:p>
        </p:txBody>
      </p:sp>
      <p:sp>
        <p:nvSpPr>
          <p:cNvPr id="5" name="ZoneTexte 4"/>
          <p:cNvSpPr txBox="1"/>
          <p:nvPr/>
        </p:nvSpPr>
        <p:spPr>
          <a:xfrm>
            <a:off x="539552" y="5733256"/>
            <a:ext cx="3744416" cy="1077218"/>
          </a:xfrm>
          <a:prstGeom prst="rect">
            <a:avLst/>
          </a:prstGeom>
          <a:noFill/>
        </p:spPr>
        <p:txBody>
          <a:bodyPr wrap="square" rtlCol="0">
            <a:spAutoFit/>
          </a:bodyPr>
          <a:lstStyle/>
          <a:p>
            <a:r>
              <a:rPr lang="fr-FR" dirty="0" smtClean="0">
                <a:solidFill>
                  <a:srgbClr val="FF0000"/>
                </a:solidFill>
                <a:latin typeface="Cloister Black" pitchFamily="2" charset="0"/>
              </a:rPr>
              <a:t>Présenté Par</a:t>
            </a:r>
            <a:r>
              <a:rPr lang="fr-FR" dirty="0" smtClean="0">
                <a:solidFill>
                  <a:srgbClr val="FF0000"/>
                </a:solidFill>
                <a:latin typeface="Cloister Black" pitchFamily="2" charset="0"/>
              </a:rPr>
              <a:t>:</a:t>
            </a:r>
            <a:endParaRPr lang="fr-FR" sz="1400" b="1" dirty="0" smtClean="0"/>
          </a:p>
          <a:p>
            <a:r>
              <a:rPr lang="fr-FR" sz="1400" b="1" dirty="0" smtClean="0"/>
              <a:t>……………………………</a:t>
            </a:r>
            <a:endParaRPr lang="fr-FR" sz="1400" b="1" dirty="0" smtClean="0"/>
          </a:p>
          <a:p>
            <a:r>
              <a:rPr lang="fr-FR" sz="1400" b="1" dirty="0" smtClean="0"/>
              <a:t>……………………………</a:t>
            </a:r>
          </a:p>
          <a:p>
            <a:r>
              <a:rPr lang="fr-FR" b="1" dirty="0" smtClean="0"/>
              <a:t>……………………</a:t>
            </a:r>
            <a:endParaRPr lang="fr-FR" dirty="0"/>
          </a:p>
        </p:txBody>
      </p:sp>
      <p:sp>
        <p:nvSpPr>
          <p:cNvPr id="8" name="ZoneTexte 7"/>
          <p:cNvSpPr txBox="1"/>
          <p:nvPr/>
        </p:nvSpPr>
        <p:spPr>
          <a:xfrm>
            <a:off x="6660232" y="5949280"/>
            <a:ext cx="3528392" cy="1013098"/>
          </a:xfrm>
          <a:prstGeom prst="rect">
            <a:avLst/>
          </a:prstGeom>
          <a:noFill/>
        </p:spPr>
        <p:txBody>
          <a:bodyPr wrap="square" rtlCol="0">
            <a:spAutoFit/>
          </a:bodyPr>
          <a:lstStyle/>
          <a:p>
            <a:pPr marL="411480" lvl="0" indent="-342900">
              <a:spcBef>
                <a:spcPts val="700"/>
              </a:spcBef>
              <a:buClr>
                <a:schemeClr val="tx2"/>
              </a:buClr>
              <a:buSzPct val="95000"/>
              <a:defRPr/>
            </a:pPr>
            <a:r>
              <a:rPr lang="fr-FR" b="1" dirty="0">
                <a:solidFill>
                  <a:schemeClr val="tx1">
                    <a:lumMod val="75000"/>
                  </a:schemeClr>
                </a:solidFill>
              </a:rPr>
              <a:t>Travail dirigé par:</a:t>
            </a:r>
          </a:p>
          <a:p>
            <a:pPr marL="411480" lvl="0" indent="-342900">
              <a:spcBef>
                <a:spcPts val="700"/>
              </a:spcBef>
              <a:buClr>
                <a:schemeClr val="tx2"/>
              </a:buClr>
              <a:buSzPct val="95000"/>
              <a:defRPr/>
            </a:pPr>
            <a:r>
              <a:rPr lang="fr-FR" b="1" dirty="0">
                <a:solidFill>
                  <a:schemeClr val="tx1">
                    <a:lumMod val="75000"/>
                  </a:schemeClr>
                </a:solidFill>
              </a:rPr>
              <a:t>Mme </a:t>
            </a:r>
            <a:r>
              <a:rPr lang="fr-FR" b="1" dirty="0" err="1">
                <a:solidFill>
                  <a:schemeClr val="tx1">
                    <a:lumMod val="75000"/>
                  </a:schemeClr>
                </a:solidFill>
              </a:rPr>
              <a:t>BENABDELAZIZ</a:t>
            </a:r>
            <a:endParaRPr lang="fr-FR" b="1" dirty="0">
              <a:solidFill>
                <a:schemeClr val="tx1">
                  <a:lumMod val="75000"/>
                </a:schemeClr>
              </a:solidFill>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 to="" calcmode="lin" valueType="num">
                                      <p:cBhvr>
                                        <p:cTn id="10" dur="1" fill="hold"/>
                                        <p:tgtEl>
                                          <p:spTgt spid="2"/>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to="" calcmode="lin" valueType="num">
                                      <p:cBhvr>
                                        <p:cTn id="13" dur="1" fill="hold"/>
                                        <p:tgtEl>
                                          <p:spTgt spid="5"/>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to="" calcmode="lin" valueType="num">
                                      <p:cBhvr>
                                        <p:cTn id="16"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06902" y="1196752"/>
            <a:ext cx="7105458" cy="1573272"/>
          </a:xfrm>
        </p:spPr>
        <p:txBody>
          <a:bodyPr>
            <a:normAutofit/>
          </a:bodyPr>
          <a:lstStyle/>
          <a:p>
            <a:pPr algn="just"/>
            <a:r>
              <a:rPr lang="fr-FR" dirty="0" smtClean="0">
                <a:latin typeface="Arial Rounded MT Bold" pitchFamily="34" charset="0"/>
              </a:rPr>
              <a:t>Pour les projets basés sur une technologie traditionnelle, le modèle original de 1981 est encore valable, d'autant plus qu'il est maintenant rodé et bien documenté. </a:t>
            </a:r>
            <a:r>
              <a:rPr lang="fr-FR" dirty="0" err="1" smtClean="0">
                <a:latin typeface="Arial Rounded MT Bold" pitchFamily="34" charset="0"/>
              </a:rPr>
              <a:t>COCOMO</a:t>
            </a:r>
            <a:r>
              <a:rPr lang="fr-FR" dirty="0" smtClean="0">
                <a:latin typeface="Arial Rounded MT Bold" pitchFamily="34" charset="0"/>
              </a:rPr>
              <a:t> 81 est en fait constitué de trois modèles : </a:t>
            </a:r>
            <a:endParaRPr lang="fr-FR" dirty="0">
              <a:latin typeface="Arial Rounded MT Bold" pitchFamily="34" charset="0"/>
            </a:endParaRPr>
          </a:p>
        </p:txBody>
      </p:sp>
      <p:sp>
        <p:nvSpPr>
          <p:cNvPr id="3" name="Titre 2"/>
          <p:cNvSpPr>
            <a:spLocks noGrp="1"/>
          </p:cNvSpPr>
          <p:nvPr>
            <p:ph type="title"/>
          </p:nvPr>
        </p:nvSpPr>
        <p:spPr/>
        <p:txBody>
          <a:bodyPr/>
          <a:lstStyle/>
          <a:p>
            <a:r>
              <a:rPr lang="fr-FR" dirty="0" err="1" smtClean="0"/>
              <a:t>COCOMO</a:t>
            </a:r>
            <a:r>
              <a:rPr lang="fr-FR" dirty="0" smtClean="0"/>
              <a:t> 81</a:t>
            </a:r>
            <a:r>
              <a:rPr lang="fr-FR" dirty="0" smtClean="0">
                <a:sym typeface="Wingdings" pitchFamily="2" charset="2"/>
              </a:rPr>
              <a:t>: (ou </a:t>
            </a:r>
            <a:r>
              <a:rPr lang="fr-FR" dirty="0" err="1" smtClean="0">
                <a:sym typeface="Wingdings" pitchFamily="2" charset="2"/>
              </a:rPr>
              <a:t>COCOMOI</a:t>
            </a:r>
            <a:r>
              <a:rPr lang="fr-FR" dirty="0" smtClean="0">
                <a:sym typeface="Wingdings" pitchFamily="2" charset="2"/>
              </a:rPr>
              <a:t>)</a:t>
            </a:r>
            <a:r>
              <a:rPr lang="fr-FR" dirty="0" smtClean="0"/>
              <a:t/>
            </a:r>
            <a:br>
              <a:rPr lang="fr-FR" dirty="0" smtClean="0"/>
            </a:br>
            <a:endParaRPr lang="fr-FR" dirty="0"/>
          </a:p>
        </p:txBody>
      </p:sp>
      <p:sp>
        <p:nvSpPr>
          <p:cNvPr id="4" name="ZoneTexte 3"/>
          <p:cNvSpPr txBox="1"/>
          <p:nvPr/>
        </p:nvSpPr>
        <p:spPr>
          <a:xfrm>
            <a:off x="611560" y="2987074"/>
            <a:ext cx="8352928" cy="3970318"/>
          </a:xfrm>
          <a:prstGeom prst="rect">
            <a:avLst/>
          </a:prstGeom>
          <a:noFill/>
        </p:spPr>
        <p:txBody>
          <a:bodyPr wrap="square" rtlCol="0">
            <a:spAutoFit/>
          </a:bodyPr>
          <a:lstStyle/>
          <a:p>
            <a:pPr algn="just"/>
            <a:r>
              <a:rPr lang="fr-FR" b="1" dirty="0" smtClean="0">
                <a:latin typeface="Arial Rounded MT Bold" pitchFamily="34" charset="0"/>
              </a:rPr>
              <a:t>1/ Modèle de Base :</a:t>
            </a:r>
          </a:p>
          <a:p>
            <a:pPr lvl="0" algn="just"/>
            <a:r>
              <a:rPr lang="fr-FR" dirty="0" smtClean="0">
                <a:latin typeface="Arial Rounded MT Bold" pitchFamily="34" charset="0"/>
              </a:rPr>
              <a:t>Ce modèle estime l'effort en fonction du nombre de lignes de code, la productivité  est un facteur d'échelle qui dépend du type de projet. Les 3 types de projet identifiés sont : </a:t>
            </a:r>
          </a:p>
          <a:p>
            <a:pPr lvl="0"/>
            <a:r>
              <a:rPr lang="fr-FR" b="1" dirty="0" smtClean="0">
                <a:solidFill>
                  <a:schemeClr val="accent2">
                    <a:lumMod val="40000"/>
                    <a:lumOff val="60000"/>
                  </a:schemeClr>
                </a:solidFill>
                <a:latin typeface="Arial Rounded MT Bold" pitchFamily="34" charset="0"/>
              </a:rPr>
              <a:t>         organique:</a:t>
            </a:r>
            <a:r>
              <a:rPr lang="fr-FR" b="1" dirty="0" smtClean="0">
                <a:latin typeface="Arial Rounded MT Bold" pitchFamily="34" charset="0"/>
              </a:rPr>
              <a:t> </a:t>
            </a:r>
            <a:r>
              <a:rPr lang="fr-FR" dirty="0" smtClean="0">
                <a:latin typeface="Arial Rounded MT Bold" pitchFamily="34" charset="0"/>
              </a:rPr>
              <a:t/>
            </a:r>
            <a:br>
              <a:rPr lang="fr-FR" dirty="0" smtClean="0">
                <a:latin typeface="Arial Rounded MT Bold" pitchFamily="34" charset="0"/>
              </a:rPr>
            </a:br>
            <a:r>
              <a:rPr lang="fr-FR" dirty="0" smtClean="0">
                <a:latin typeface="Arial Rounded MT Bold" pitchFamily="34" charset="0"/>
              </a:rPr>
              <a:t>	organisation simple de petites équipes expérimentées. (ex:</a:t>
            </a:r>
          </a:p>
          <a:p>
            <a:pPr lvl="0"/>
            <a:r>
              <a:rPr lang="fr-FR" dirty="0" smtClean="0">
                <a:latin typeface="Arial Rounded MT Bold" pitchFamily="34" charset="0"/>
              </a:rPr>
              <a:t>        système de notes dans une école)</a:t>
            </a:r>
          </a:p>
          <a:p>
            <a:pPr lvl="1"/>
            <a:r>
              <a:rPr lang="fr-FR" b="1" dirty="0" smtClean="0">
                <a:solidFill>
                  <a:schemeClr val="accent2">
                    <a:lumMod val="40000"/>
                    <a:lumOff val="60000"/>
                  </a:schemeClr>
                </a:solidFill>
                <a:latin typeface="Arial Rounded MT Bold" pitchFamily="34" charset="0"/>
              </a:rPr>
              <a:t>semi-détaché: </a:t>
            </a:r>
            <a:r>
              <a:rPr lang="fr-FR" dirty="0" smtClean="0">
                <a:latin typeface="Arial Rounded MT Bold" pitchFamily="34" charset="0"/>
              </a:rPr>
              <a:t/>
            </a:r>
            <a:br>
              <a:rPr lang="fr-FR" dirty="0" smtClean="0">
                <a:latin typeface="Arial Rounded MT Bold" pitchFamily="34" charset="0"/>
              </a:rPr>
            </a:br>
            <a:r>
              <a:rPr lang="fr-FR" dirty="0" smtClean="0">
                <a:latin typeface="Arial Rounded MT Bold" pitchFamily="34" charset="0"/>
              </a:rPr>
              <a:t>	un peu plus complexe que le premier (ex: système bancaire interactif) </a:t>
            </a:r>
          </a:p>
          <a:p>
            <a:pPr lvl="1"/>
            <a:r>
              <a:rPr lang="fr-FR" b="1" dirty="0" smtClean="0">
                <a:solidFill>
                  <a:schemeClr val="accent2">
                    <a:lumMod val="40000"/>
                    <a:lumOff val="60000"/>
                  </a:schemeClr>
                </a:solidFill>
                <a:latin typeface="Arial Rounded MT Bold" pitchFamily="34" charset="0"/>
              </a:rPr>
              <a:t>imbriqué:</a:t>
            </a:r>
            <a:r>
              <a:rPr lang="fr-FR" dirty="0" smtClean="0">
                <a:latin typeface="Arial Rounded MT Bold" pitchFamily="34" charset="0"/>
              </a:rPr>
              <a:t> </a:t>
            </a:r>
            <a:br>
              <a:rPr lang="fr-FR" dirty="0" smtClean="0">
                <a:latin typeface="Arial Rounded MT Bold" pitchFamily="34" charset="0"/>
              </a:rPr>
            </a:br>
            <a:r>
              <a:rPr lang="fr-FR" dirty="0" smtClean="0">
                <a:latin typeface="Arial Rounded MT Bold" pitchFamily="34" charset="0"/>
              </a:rPr>
              <a:t>	techniques innovantes, organisation complexe, couplage fort avec beaucoup d'interactions. (ex : système de contrôle aérospatial.) </a:t>
            </a:r>
          </a:p>
          <a:p>
            <a:pPr algn="just"/>
            <a:endParaRPr lang="fr-FR" dirty="0">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additive="base">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850918" y="1783720"/>
            <a:ext cx="7609514" cy="4165560"/>
          </a:xfrm>
        </p:spPr>
        <p:txBody>
          <a:bodyPr>
            <a:normAutofit/>
          </a:bodyPr>
          <a:lstStyle/>
          <a:p>
            <a:r>
              <a:rPr lang="fr-FR" b="1" dirty="0" smtClean="0">
                <a:latin typeface="Arial Rounded MT Bold" pitchFamily="34" charset="0"/>
              </a:rPr>
              <a:t>2/ Modèle Intermédiaire :</a:t>
            </a:r>
            <a:r>
              <a:rPr lang="fr-FR" dirty="0" smtClean="0">
                <a:latin typeface="Arial Rounded MT Bold" pitchFamily="34" charset="0"/>
              </a:rPr>
              <a:t> </a:t>
            </a:r>
          </a:p>
          <a:p>
            <a:pPr algn="just"/>
            <a:r>
              <a:rPr lang="fr-FR" dirty="0" smtClean="0">
                <a:latin typeface="Arial Rounded MT Bold" pitchFamily="34" charset="0"/>
              </a:rPr>
              <a:t/>
            </a:r>
            <a:br>
              <a:rPr lang="fr-FR" dirty="0" smtClean="0">
                <a:latin typeface="Arial Rounded MT Bold" pitchFamily="34" charset="0"/>
              </a:rPr>
            </a:br>
            <a:r>
              <a:rPr lang="fr-FR" sz="2200" dirty="0" smtClean="0">
                <a:latin typeface="Arial Rounded MT Bold" pitchFamily="34" charset="0"/>
              </a:rPr>
              <a:t>Le modèle intermédiaire introduit 15 facteurs de productivité (appelés '</a:t>
            </a:r>
            <a:r>
              <a:rPr lang="fr-FR" sz="2200" dirty="0" err="1" smtClean="0">
                <a:latin typeface="Arial Rounded MT Bold" pitchFamily="34" charset="0"/>
              </a:rPr>
              <a:t>cost</a:t>
            </a:r>
            <a:r>
              <a:rPr lang="fr-FR" sz="2200" dirty="0" smtClean="0">
                <a:latin typeface="Arial Rounded MT Bold" pitchFamily="34" charset="0"/>
              </a:rPr>
              <a:t> drivers'), représentants un avis subjectif et expert du produit, du matériel, du personnel, et des attributs du projet.</a:t>
            </a:r>
            <a:br>
              <a:rPr lang="fr-FR" sz="2200" dirty="0" smtClean="0">
                <a:latin typeface="Arial Rounded MT Bold" pitchFamily="34" charset="0"/>
              </a:rPr>
            </a:br>
            <a:r>
              <a:rPr lang="fr-FR" sz="2200" dirty="0" smtClean="0">
                <a:latin typeface="Arial Rounded MT Bold" pitchFamily="34" charset="0"/>
              </a:rPr>
              <a:t>Chaque facteur prend une valeur nominative de 1, et peut varier selon son importance dans le projet. Ils sont semblables aux points de fonction utilisés par d'autres modèles. Les 15 facteurs sont multipliés pour donner un facteur d'ajustement - qui vient modifier l'estimation donnée par la formule de base. </a:t>
            </a:r>
            <a:endParaRPr lang="fr-FR" sz="2200" dirty="0">
              <a:latin typeface="Arial Rounded MT Bold" pitchFamily="34" charset="0"/>
            </a:endParaRPr>
          </a:p>
        </p:txBody>
      </p:sp>
      <p:sp>
        <p:nvSpPr>
          <p:cNvPr id="3" name="Titre 2"/>
          <p:cNvSpPr>
            <a:spLocks noGrp="1"/>
          </p:cNvSpPr>
          <p:nvPr>
            <p:ph type="title"/>
          </p:nvPr>
        </p:nvSpPr>
        <p:spPr/>
        <p:txBody>
          <a:bodyPr/>
          <a:lstStyle/>
          <a:p>
            <a:r>
              <a:rPr lang="fr-FR" dirty="0" err="1" smtClean="0"/>
              <a:t>COCOMO</a:t>
            </a:r>
            <a:r>
              <a:rPr lang="fr-FR" dirty="0" smtClean="0"/>
              <a:t> 81</a:t>
            </a:r>
            <a:r>
              <a:rPr lang="fr-FR" dirty="0" smtClean="0">
                <a:sym typeface="Wingdings" pitchFamily="2" charset="2"/>
              </a:rPr>
              <a:t>:</a:t>
            </a:r>
            <a:r>
              <a:rPr lang="fr-FR" sz="4000" dirty="0" smtClean="0">
                <a:solidFill>
                  <a:schemeClr val="accent2">
                    <a:lumMod val="40000"/>
                    <a:lumOff val="60000"/>
                  </a:schemeClr>
                </a:solidFill>
              </a:rPr>
              <a:t>(suite)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to="" calcmode="lin" valueType="num">
                                      <p:cBhvr>
                                        <p:cTn id="7" dur="1" fill="hold"/>
                                        <p:tgtEl>
                                          <p:spTgt spid="2">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to="" calcmode="lin" valueType="num">
                                      <p:cBhvr>
                                        <p:cTn id="12" dur="1" fill="hold"/>
                                        <p:tgtEl>
                                          <p:spTgt spid="2">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533814" y="130487"/>
          <a:ext cx="6624730" cy="6597360"/>
        </p:xfrm>
        <a:graphic>
          <a:graphicData uri="http://schemas.openxmlformats.org/drawingml/2006/table">
            <a:tbl>
              <a:tblPr>
                <a:tableStyleId>{775DCB02-9BB8-47FD-8907-85C794F793BA}</a:tableStyleId>
              </a:tblPr>
              <a:tblGrid>
                <a:gridCol w="946390"/>
                <a:gridCol w="946390"/>
                <a:gridCol w="946390"/>
                <a:gridCol w="946390"/>
                <a:gridCol w="946390"/>
                <a:gridCol w="946390"/>
                <a:gridCol w="946390"/>
              </a:tblGrid>
              <a:tr h="366520">
                <a:tc gridSpan="7">
                  <a:txBody>
                    <a:bodyPr/>
                    <a:lstStyle/>
                    <a:p>
                      <a:pPr algn="ctr">
                        <a:lnSpc>
                          <a:spcPct val="115000"/>
                        </a:lnSpc>
                        <a:spcAft>
                          <a:spcPts val="0"/>
                        </a:spcAft>
                      </a:pPr>
                      <a:r>
                        <a:rPr lang="fr-FR" sz="1000" dirty="0">
                          <a:ln>
                            <a:solidFill>
                              <a:schemeClr val="tx1"/>
                            </a:solidFill>
                          </a:ln>
                          <a:solidFill>
                            <a:schemeClr val="tx1"/>
                          </a:solidFill>
                        </a:rPr>
                        <a:t>1: Multiplicateurs d'attributs de projet</a:t>
                      </a:r>
                      <a:endParaRPr lang="fr-FR" sz="900" dirty="0">
                        <a:ln>
                          <a:solidFill>
                            <a:schemeClr val="tx1"/>
                          </a:solidFill>
                        </a:ln>
                        <a:solidFill>
                          <a:schemeClr val="tx1"/>
                        </a:solidFill>
                        <a:latin typeface="Calibri"/>
                        <a:ea typeface="MS Mincho"/>
                        <a:cs typeface="Arial"/>
                      </a:endParaRPr>
                    </a:p>
                  </a:txBody>
                  <a:tcPr marL="24122" marR="24122" marT="24122" marB="24122" anchor="ctr">
                    <a:solidFill>
                      <a:schemeClr val="bg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66520">
                <a:tc>
                  <a:txBody>
                    <a:bodyPr/>
                    <a:lstStyle/>
                    <a:p>
                      <a:pPr algn="ctr">
                        <a:lnSpc>
                          <a:spcPct val="115000"/>
                        </a:lnSpc>
                        <a:spcAft>
                          <a:spcPts val="0"/>
                        </a:spcAft>
                      </a:pPr>
                      <a:r>
                        <a:rPr lang="fr-FR" sz="1000">
                          <a:ln>
                            <a:solidFill>
                              <a:schemeClr val="tx1"/>
                            </a:solidFill>
                          </a:ln>
                          <a:solidFill>
                            <a:schemeClr val="tx1"/>
                          </a:solidFill>
                        </a:rPr>
                        <a:t>Attributs</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dirty="0">
                          <a:ln>
                            <a:solidFill>
                              <a:schemeClr val="tx1"/>
                            </a:solidFill>
                          </a:ln>
                          <a:solidFill>
                            <a:schemeClr val="tx1"/>
                          </a:solidFill>
                        </a:rPr>
                        <a:t>6c|Valeurs</a:t>
                      </a:r>
                      <a:endParaRPr lang="fr-FR" sz="900" dirty="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 </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 </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 </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 </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 </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 </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TB</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dirty="0">
                          <a:ln>
                            <a:solidFill>
                              <a:schemeClr val="tx1"/>
                            </a:solidFill>
                          </a:ln>
                          <a:solidFill>
                            <a:schemeClr val="tx1"/>
                          </a:solidFill>
                        </a:rPr>
                        <a:t>B</a:t>
                      </a:r>
                      <a:endParaRPr lang="fr-FR" sz="900" dirty="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M</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E</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TE</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TTE</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FIAB</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0,75</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0,88</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1,15</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1,40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DONN</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dirty="0">
                          <a:ln>
                            <a:solidFill>
                              <a:schemeClr val="tx1"/>
                            </a:solidFill>
                          </a:ln>
                          <a:solidFill>
                            <a:schemeClr val="tx1"/>
                          </a:solidFill>
                        </a:rPr>
                        <a:t>--</a:t>
                      </a:r>
                      <a:endParaRPr lang="fr-FR" sz="900" dirty="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0,94</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1,08</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1,16</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CPLX</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0,70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0,85</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1,15</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1,30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1,65</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TEMP</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dirty="0">
                          <a:ln>
                            <a:solidFill>
                              <a:schemeClr val="tx1"/>
                            </a:solidFill>
                          </a:ln>
                          <a:solidFill>
                            <a:schemeClr val="tx1"/>
                          </a:solidFill>
                        </a:rPr>
                        <a:t>--</a:t>
                      </a:r>
                      <a:endParaRPr lang="fr-FR" sz="900" dirty="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1,11</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1,30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1,66</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ESPA</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1,06</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1,21</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1,56</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VIRT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0,87</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1,15</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1,30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CSYS</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0,87</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1,07</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1.15</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APTA</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1,46</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1.19</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0,86</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0,71</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EXPA</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1,29</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1,13</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0,91</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0,82</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APTP</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1,42</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1,17</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0,86</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dirty="0">
                          <a:ln>
                            <a:solidFill>
                              <a:schemeClr val="tx1"/>
                            </a:solidFill>
                          </a:ln>
                          <a:solidFill>
                            <a:schemeClr val="tx1"/>
                          </a:solidFill>
                        </a:rPr>
                        <a:t>0,70</a:t>
                      </a:r>
                      <a:endParaRPr lang="fr-FR" sz="900" dirty="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EXPV</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1,21</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0,90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EXPL</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1,14</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1,07</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0,95</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PMOD</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1,24</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0,91</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0,82</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OLOG</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1,24</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0,91</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0,83</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r>
              <a:tr h="366520">
                <a:tc>
                  <a:txBody>
                    <a:bodyPr/>
                    <a:lstStyle/>
                    <a:p>
                      <a:pPr algn="ctr">
                        <a:lnSpc>
                          <a:spcPct val="115000"/>
                        </a:lnSpc>
                        <a:spcAft>
                          <a:spcPts val="0"/>
                        </a:spcAft>
                      </a:pPr>
                      <a:r>
                        <a:rPr lang="fr-FR" sz="1000">
                          <a:ln>
                            <a:solidFill>
                              <a:schemeClr val="tx1"/>
                            </a:solidFill>
                          </a:ln>
                          <a:solidFill>
                            <a:schemeClr val="tx1"/>
                          </a:solidFill>
                        </a:rPr>
                        <a:t>DREQ</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1,23</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1,08</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1,04</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a:ln>
                            <a:solidFill>
                              <a:schemeClr val="tx1"/>
                            </a:solidFill>
                          </a:ln>
                          <a:solidFill>
                            <a:schemeClr val="tx1"/>
                          </a:solidFill>
                        </a:rPr>
                        <a:t>1.10</a:t>
                      </a:r>
                      <a:endParaRPr lang="fr-FR" sz="900">
                        <a:ln>
                          <a:solidFill>
                            <a:schemeClr val="tx1"/>
                          </a:solidFill>
                        </a:ln>
                        <a:solidFill>
                          <a:schemeClr val="tx1"/>
                        </a:solidFill>
                        <a:latin typeface="Calibri"/>
                        <a:ea typeface="MS Mincho"/>
                        <a:cs typeface="Arial"/>
                      </a:endParaRPr>
                    </a:p>
                  </a:txBody>
                  <a:tcPr marL="24122" marR="24122" marT="24122" marB="24122">
                    <a:solidFill>
                      <a:schemeClr val="bg1"/>
                    </a:solidFill>
                  </a:tcPr>
                </a:tc>
                <a:tc>
                  <a:txBody>
                    <a:bodyPr/>
                    <a:lstStyle/>
                    <a:p>
                      <a:pPr algn="ctr">
                        <a:lnSpc>
                          <a:spcPct val="115000"/>
                        </a:lnSpc>
                        <a:spcAft>
                          <a:spcPts val="0"/>
                        </a:spcAft>
                      </a:pPr>
                      <a:r>
                        <a:rPr lang="fr-FR" sz="1000" dirty="0">
                          <a:ln>
                            <a:solidFill>
                              <a:schemeClr val="tx1"/>
                            </a:solidFill>
                          </a:ln>
                          <a:solidFill>
                            <a:schemeClr val="tx1"/>
                          </a:solidFill>
                        </a:rPr>
                        <a:t>--</a:t>
                      </a:r>
                      <a:endParaRPr lang="fr-FR" sz="900" dirty="0">
                        <a:ln>
                          <a:solidFill>
                            <a:schemeClr val="tx1"/>
                          </a:solidFill>
                        </a:ln>
                        <a:solidFill>
                          <a:schemeClr val="tx1"/>
                        </a:solidFill>
                        <a:latin typeface="Calibri"/>
                        <a:ea typeface="MS Mincho"/>
                        <a:cs typeface="Arial"/>
                      </a:endParaRPr>
                    </a:p>
                  </a:txBody>
                  <a:tcPr marL="24122" marR="24122" marT="24122" marB="24122">
                    <a:solidFill>
                      <a:schemeClr val="bg1"/>
                    </a:solidFill>
                  </a:tcPr>
                </a:tc>
              </a:tr>
            </a:tbl>
          </a:graphicData>
        </a:graphic>
      </p:graphicFrame>
      <p:sp>
        <p:nvSpPr>
          <p:cNvPr id="5" name="ZoneTexte 4"/>
          <p:cNvSpPr txBox="1"/>
          <p:nvPr/>
        </p:nvSpPr>
        <p:spPr>
          <a:xfrm rot="10800000">
            <a:off x="596751" y="1268760"/>
            <a:ext cx="461665" cy="4392488"/>
          </a:xfrm>
          <a:prstGeom prst="rect">
            <a:avLst/>
          </a:prstGeom>
          <a:noFill/>
        </p:spPr>
        <p:txBody>
          <a:bodyPr vert="eaVert" wrap="square" rtlCol="0">
            <a:spAutoFit/>
          </a:bodyPr>
          <a:lstStyle/>
          <a:p>
            <a:r>
              <a:rPr lang="fr-FR" dirty="0" smtClean="0">
                <a:solidFill>
                  <a:srgbClr val="00B050"/>
                </a:solidFill>
              </a:rPr>
              <a:t>Multiplicateurs d'attributs de projet</a:t>
            </a:r>
            <a:endParaRPr lang="fr-FR" dirty="0">
              <a:solidFill>
                <a:srgbClr val="00B05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539552" y="1988840"/>
            <a:ext cx="8280920" cy="3960440"/>
          </a:xfrm>
        </p:spPr>
        <p:txBody>
          <a:bodyPr>
            <a:normAutofit/>
          </a:bodyPr>
          <a:lstStyle/>
          <a:p>
            <a:pPr algn="just"/>
            <a:r>
              <a:rPr lang="fr-FR" sz="2400" b="1" dirty="0" smtClean="0">
                <a:solidFill>
                  <a:schemeClr val="tx1"/>
                </a:solidFill>
                <a:latin typeface="Arial Rounded MT Bold" pitchFamily="34" charset="0"/>
              </a:rPr>
              <a:t>3/</a:t>
            </a:r>
            <a:r>
              <a:rPr lang="fr-FR" sz="2400" b="1" dirty="0" smtClean="0">
                <a:latin typeface="Arial Rounded MT Bold" pitchFamily="34" charset="0"/>
              </a:rPr>
              <a:t> Modèle Expert :</a:t>
            </a:r>
          </a:p>
          <a:p>
            <a:pPr algn="just"/>
            <a:r>
              <a:rPr lang="fr-FR" sz="2400" dirty="0" smtClean="0">
                <a:latin typeface="Arial Rounded MT Bold" pitchFamily="34" charset="0"/>
              </a:rPr>
              <a:t>Le modèle expert inclue toutes les caractéristiques du modèle intermédiaire avec une estimation de l'impact de la conduite des coûts sur chaque étape du cycle de développement: définition initiale du produit, définition détaillée, codage, intégration . De plus, le projet est analysé en terme d'une hiérarchie : module, sous système et système. Il permet une véritable gestion de projet, utile pour de grands projets.</a:t>
            </a:r>
            <a:endParaRPr lang="fr-FR" sz="2400" dirty="0">
              <a:solidFill>
                <a:schemeClr val="tx1"/>
              </a:solidFill>
              <a:latin typeface="Arial Rounded MT Bold" pitchFamily="34" charset="0"/>
            </a:endParaRPr>
          </a:p>
        </p:txBody>
      </p:sp>
      <p:sp>
        <p:nvSpPr>
          <p:cNvPr id="3" name="Titre 2"/>
          <p:cNvSpPr>
            <a:spLocks noGrp="1"/>
          </p:cNvSpPr>
          <p:nvPr>
            <p:ph type="title"/>
          </p:nvPr>
        </p:nvSpPr>
        <p:spPr/>
        <p:txBody>
          <a:bodyPr/>
          <a:lstStyle/>
          <a:p>
            <a:r>
              <a:rPr lang="fr-FR" dirty="0" err="1" smtClean="0"/>
              <a:t>COCOMO</a:t>
            </a:r>
            <a:r>
              <a:rPr lang="fr-FR" dirty="0" smtClean="0"/>
              <a:t> 81</a:t>
            </a:r>
            <a:r>
              <a:rPr lang="fr-FR" b="1" dirty="0" smtClean="0">
                <a:sym typeface="Wingdings" pitchFamily="2" charset="2"/>
              </a:rPr>
              <a:t>:</a:t>
            </a:r>
            <a:r>
              <a:rPr lang="fr-FR" sz="3200" b="1" dirty="0" smtClean="0">
                <a:solidFill>
                  <a:schemeClr val="accent2">
                    <a:lumMod val="40000"/>
                    <a:lumOff val="60000"/>
                  </a:schemeClr>
                </a:solidFill>
                <a:sym typeface="Wingdings" pitchFamily="2" charset="2"/>
              </a:rPr>
              <a:t>(suite)</a:t>
            </a:r>
            <a:endParaRPr lang="fr-FR" sz="3200" b="1" dirty="0">
              <a:solidFill>
                <a:schemeClr val="accent2">
                  <a:lumMod val="40000"/>
                  <a:lumOff val="6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06902" y="1351672"/>
            <a:ext cx="8437098" cy="5506328"/>
          </a:xfrm>
        </p:spPr>
        <p:txBody>
          <a:bodyPr>
            <a:normAutofit/>
          </a:bodyPr>
          <a:lstStyle/>
          <a:p>
            <a:r>
              <a:rPr lang="fr-FR" dirty="0" smtClean="0">
                <a:latin typeface="Arial Rounded MT Bold" pitchFamily="34" charset="0"/>
              </a:rPr>
              <a:t>Le modèle </a:t>
            </a:r>
            <a:r>
              <a:rPr lang="fr-FR" dirty="0" err="1" smtClean="0">
                <a:latin typeface="Arial Rounded MT Bold" pitchFamily="34" charset="0"/>
              </a:rPr>
              <a:t>COCOMO</a:t>
            </a:r>
            <a:r>
              <a:rPr lang="fr-FR" dirty="0" smtClean="0">
                <a:latin typeface="Arial Rounded MT Bold" pitchFamily="34" charset="0"/>
              </a:rPr>
              <a:t> I a été revu et </a:t>
            </a:r>
            <a:r>
              <a:rPr lang="fr-FR" dirty="0" err="1" smtClean="0">
                <a:latin typeface="Arial Rounded MT Bold" pitchFamily="34" charset="0"/>
              </a:rPr>
              <a:t>améléoré</a:t>
            </a:r>
            <a:r>
              <a:rPr lang="fr-FR" dirty="0" smtClean="0">
                <a:latin typeface="Arial Rounded MT Bold" pitchFamily="34" charset="0"/>
              </a:rPr>
              <a:t>. Il a donné naissance au modèle </a:t>
            </a:r>
            <a:r>
              <a:rPr lang="fr-FR" dirty="0" err="1" smtClean="0">
                <a:latin typeface="Arial Rounded MT Bold" pitchFamily="34" charset="0"/>
              </a:rPr>
              <a:t>COCOMO</a:t>
            </a:r>
            <a:r>
              <a:rPr lang="fr-FR" dirty="0" smtClean="0">
                <a:latin typeface="Arial Rounded MT Bold" pitchFamily="34" charset="0"/>
              </a:rPr>
              <a:t> II en 1998 adapté a la réutilisation de composants logiciels</a:t>
            </a:r>
          </a:p>
          <a:p>
            <a:endParaRPr lang="fr-FR" dirty="0" smtClean="0">
              <a:latin typeface="Arial Rounded MT Bold" pitchFamily="34" charset="0"/>
            </a:endParaRPr>
          </a:p>
          <a:p>
            <a:r>
              <a:rPr lang="fr-FR" dirty="0" smtClean="0">
                <a:latin typeface="Arial Rounded MT Bold" pitchFamily="34" charset="0"/>
              </a:rPr>
              <a:t>II est constitué en fait de trois modèles : </a:t>
            </a:r>
          </a:p>
          <a:p>
            <a:pPr algn="just"/>
            <a:r>
              <a:rPr lang="fr-FR" b="1" dirty="0" smtClean="0">
                <a:solidFill>
                  <a:schemeClr val="accent3">
                    <a:lumMod val="40000"/>
                    <a:lumOff val="60000"/>
                  </a:schemeClr>
                </a:solidFill>
                <a:latin typeface="Arial Rounded MT Bold" pitchFamily="34" charset="0"/>
              </a:rPr>
              <a:t>         1/ Modèle de composition d'application </a:t>
            </a:r>
            <a:r>
              <a:rPr lang="fr-FR" b="1" dirty="0" smtClean="0">
                <a:latin typeface="Arial Rounded MT Bold" pitchFamily="34" charset="0"/>
              </a:rPr>
              <a:t>:</a:t>
            </a:r>
          </a:p>
          <a:p>
            <a:pPr algn="just"/>
            <a:r>
              <a:rPr lang="fr-FR" dirty="0" smtClean="0">
                <a:latin typeface="Arial Rounded MT Bold" pitchFamily="34" charset="0"/>
              </a:rPr>
              <a:t>	Ce modèle est utilisé pour les projets fabriqués à l'aide des </a:t>
            </a:r>
            <a:r>
              <a:rPr lang="fr-FR" dirty="0" err="1" smtClean="0">
                <a:latin typeface="Arial Rounded MT Bold" pitchFamily="34" charset="0"/>
              </a:rPr>
              <a:t>toolkits</a:t>
            </a:r>
            <a:r>
              <a:rPr lang="fr-FR" dirty="0" smtClean="0">
                <a:latin typeface="Arial Rounded MT Bold" pitchFamily="34" charset="0"/>
              </a:rPr>
              <a:t> d'outils graphiques. Il est basé sur les nouveaux 'Object Points'.</a:t>
            </a:r>
          </a:p>
          <a:p>
            <a:pPr algn="just"/>
            <a:r>
              <a:rPr lang="fr-FR" b="1" dirty="0" smtClean="0">
                <a:solidFill>
                  <a:schemeClr val="accent3">
                    <a:lumMod val="40000"/>
                    <a:lumOff val="60000"/>
                  </a:schemeClr>
                </a:solidFill>
                <a:latin typeface="Arial Rounded MT Bold" pitchFamily="34" charset="0"/>
              </a:rPr>
              <a:t>         2/ Modèle avant projet </a:t>
            </a:r>
            <a:r>
              <a:rPr lang="fr-FR" b="1" dirty="0" smtClean="0">
                <a:latin typeface="Arial Rounded MT Bold" pitchFamily="34" charset="0"/>
              </a:rPr>
              <a:t>:</a:t>
            </a:r>
          </a:p>
          <a:p>
            <a:pPr algn="just"/>
            <a:r>
              <a:rPr lang="fr-FR" dirty="0" smtClean="0">
                <a:latin typeface="Arial Rounded MT Bold" pitchFamily="34" charset="0"/>
              </a:rPr>
              <a:t>	Modèle utilisé pour obtenir une estimation approximative avant de connaître l'architecture définitive. Il utilise un sous ensemble de facteurs de productivité (</a:t>
            </a:r>
            <a:r>
              <a:rPr lang="fr-FR" dirty="0" err="1" smtClean="0">
                <a:latin typeface="Arial Rounded MT Bold" pitchFamily="34" charset="0"/>
              </a:rPr>
              <a:t>cost</a:t>
            </a:r>
            <a:r>
              <a:rPr lang="fr-FR" dirty="0" smtClean="0">
                <a:latin typeface="Arial Rounded MT Bold" pitchFamily="34" charset="0"/>
              </a:rPr>
              <a:t> drivers). Il est basé sur le nombre de lignes de code ou les points de fonction non ajustés. </a:t>
            </a:r>
          </a:p>
        </p:txBody>
      </p:sp>
      <p:sp>
        <p:nvSpPr>
          <p:cNvPr id="3" name="Titre 2"/>
          <p:cNvSpPr>
            <a:spLocks noGrp="1"/>
          </p:cNvSpPr>
          <p:nvPr>
            <p:ph type="title"/>
          </p:nvPr>
        </p:nvSpPr>
        <p:spPr/>
        <p:txBody>
          <a:bodyPr/>
          <a:lstStyle/>
          <a:p>
            <a:r>
              <a:rPr lang="fr-FR" dirty="0" err="1" smtClean="0"/>
              <a:t>COCOMO</a:t>
            </a:r>
            <a:r>
              <a:rPr lang="fr-FR" dirty="0" smtClean="0"/>
              <a:t> II:</a:t>
            </a:r>
            <a:endParaRPr lang="fr-FR" dirty="0"/>
          </a:p>
        </p:txBody>
      </p:sp>
    </p:spTree>
  </p:cSld>
  <p:clrMapOvr>
    <a:masterClrMapping/>
  </p:clrMapOvr>
  <p:transition>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06902" y="1351672"/>
            <a:ext cx="7897546" cy="4813632"/>
          </a:xfrm>
        </p:spPr>
        <p:txBody>
          <a:bodyPr>
            <a:normAutofit/>
          </a:bodyPr>
          <a:lstStyle/>
          <a:p>
            <a:r>
              <a:rPr lang="fr-FR" b="1" dirty="0" smtClean="0">
                <a:solidFill>
                  <a:schemeClr val="accent3">
                    <a:lumMod val="40000"/>
                    <a:lumOff val="60000"/>
                  </a:schemeClr>
                </a:solidFill>
                <a:latin typeface="Arial Rounded MT Bold" pitchFamily="34" charset="0"/>
              </a:rPr>
              <a:t>         3/Modèle post-architecture </a:t>
            </a:r>
            <a:r>
              <a:rPr lang="fr-FR" b="1" dirty="0" smtClean="0">
                <a:latin typeface="Arial Rounded MT Bold" pitchFamily="34" charset="0"/>
              </a:rPr>
              <a:t>:</a:t>
            </a:r>
          </a:p>
          <a:p>
            <a:r>
              <a:rPr lang="fr-FR" dirty="0" smtClean="0">
                <a:latin typeface="Arial Rounded MT Bold" pitchFamily="34" charset="0"/>
              </a:rPr>
              <a:t/>
            </a:r>
            <a:br>
              <a:rPr lang="fr-FR" dirty="0" smtClean="0">
                <a:latin typeface="Arial Rounded MT Bold" pitchFamily="34" charset="0"/>
              </a:rPr>
            </a:br>
            <a:r>
              <a:rPr lang="fr-FR" dirty="0" smtClean="0">
                <a:latin typeface="Arial Rounded MT Bold" pitchFamily="34" charset="0"/>
              </a:rPr>
              <a:t>	Il s'agit du modèle le plus détaillé de </a:t>
            </a:r>
            <a:r>
              <a:rPr lang="fr-FR" dirty="0" err="1" smtClean="0">
                <a:latin typeface="Arial Rounded MT Bold" pitchFamily="34" charset="0"/>
              </a:rPr>
              <a:t>COCOMO</a:t>
            </a:r>
            <a:r>
              <a:rPr lang="fr-FR" dirty="0" smtClean="0">
                <a:latin typeface="Arial Rounded MT Bold" pitchFamily="34" charset="0"/>
              </a:rPr>
              <a:t> II. A utiliser après le développement de l'architecture générale du projet. Il utilise des facteurs de productivité (</a:t>
            </a:r>
            <a:r>
              <a:rPr lang="fr-FR" dirty="0" err="1" smtClean="0">
                <a:latin typeface="Arial Rounded MT Bold" pitchFamily="34" charset="0"/>
              </a:rPr>
              <a:t>cost</a:t>
            </a:r>
            <a:r>
              <a:rPr lang="fr-FR" dirty="0" smtClean="0">
                <a:latin typeface="Arial Rounded MT Bold" pitchFamily="34" charset="0"/>
              </a:rPr>
              <a:t> drivers) et des formules. </a:t>
            </a:r>
          </a:p>
          <a:p>
            <a:r>
              <a:rPr lang="fr-FR" dirty="0" smtClean="0">
                <a:latin typeface="Arial Rounded MT Bold" pitchFamily="34" charset="0"/>
              </a:rPr>
              <a:t>Les facteurs utilisés sont classés en : Facteurs d'échelle, Urgence, Flexibilité de développement, résolution d'architecture/Risque, Cohésion d'équipe et Maturité de Processus. </a:t>
            </a:r>
          </a:p>
          <a:p>
            <a:r>
              <a:rPr lang="fr-FR" dirty="0" err="1" smtClean="0">
                <a:latin typeface="Arial Rounded MT Bold" pitchFamily="34" charset="0"/>
              </a:rPr>
              <a:t>COCOMO</a:t>
            </a:r>
            <a:r>
              <a:rPr lang="fr-FR" dirty="0" smtClean="0">
                <a:latin typeface="Arial Rounded MT Bold" pitchFamily="34" charset="0"/>
              </a:rPr>
              <a:t> II peut être calibré pour mieux correspondre aux projets de l'entreprise. </a:t>
            </a:r>
          </a:p>
          <a:p>
            <a:endParaRPr lang="fr-FR" dirty="0" smtClean="0">
              <a:latin typeface="Arial Rounded MT Bold" pitchFamily="34" charset="0"/>
            </a:endParaRPr>
          </a:p>
          <a:p>
            <a:endParaRPr lang="fr-FR" dirty="0"/>
          </a:p>
        </p:txBody>
      </p:sp>
      <p:sp>
        <p:nvSpPr>
          <p:cNvPr id="3" name="Titre 2"/>
          <p:cNvSpPr>
            <a:spLocks noGrp="1"/>
          </p:cNvSpPr>
          <p:nvPr>
            <p:ph type="title"/>
          </p:nvPr>
        </p:nvSpPr>
        <p:spPr/>
        <p:txBody>
          <a:bodyPr/>
          <a:lstStyle/>
          <a:p>
            <a:r>
              <a:rPr lang="fr-FR" dirty="0" err="1" smtClean="0"/>
              <a:t>COCOMO</a:t>
            </a:r>
            <a:r>
              <a:rPr lang="fr-FR" dirty="0" smtClean="0"/>
              <a:t> II:</a:t>
            </a:r>
            <a:r>
              <a:rPr lang="fr-FR" sz="2800" dirty="0" smtClean="0">
                <a:solidFill>
                  <a:schemeClr val="accent2">
                    <a:lumMod val="40000"/>
                    <a:lumOff val="60000"/>
                  </a:schemeClr>
                </a:solidFill>
              </a:rPr>
              <a:t>(suite)</a:t>
            </a:r>
            <a:endParaRPr lang="fr-FR" sz="2800" dirty="0">
              <a:solidFill>
                <a:schemeClr val="accent2">
                  <a:lumMod val="40000"/>
                  <a:lumOff val="60000"/>
                </a:schemeClr>
              </a:solidFill>
            </a:endParaRPr>
          </a:p>
        </p:txBody>
      </p:sp>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06902" y="1351672"/>
            <a:ext cx="8041562" cy="4237568"/>
          </a:xfrm>
        </p:spPr>
        <p:txBody>
          <a:bodyPr>
            <a:normAutofit/>
          </a:bodyPr>
          <a:lstStyle/>
          <a:p>
            <a:r>
              <a:rPr lang="fr-FR" b="1" dirty="0" smtClean="0">
                <a:solidFill>
                  <a:schemeClr val="accent2">
                    <a:lumMod val="40000"/>
                    <a:lumOff val="60000"/>
                  </a:schemeClr>
                </a:solidFill>
                <a:latin typeface="Arial Rounded MT Bold" pitchFamily="34" charset="0"/>
              </a:rPr>
              <a:t>1/ Avantage :</a:t>
            </a:r>
          </a:p>
          <a:p>
            <a:pPr algn="just"/>
            <a:r>
              <a:rPr lang="fr-FR" sz="1900" dirty="0" smtClean="0">
                <a:latin typeface="Arial Rounded MT Bold" pitchFamily="34" charset="0"/>
              </a:rPr>
              <a:t>- </a:t>
            </a:r>
            <a:r>
              <a:rPr lang="fr-FR" sz="1900" dirty="0" err="1" smtClean="0">
                <a:latin typeface="Arial Rounded MT Bold" pitchFamily="34" charset="0"/>
              </a:rPr>
              <a:t>COCOMO</a:t>
            </a:r>
            <a:r>
              <a:rPr lang="fr-FR" sz="1900" dirty="0" smtClean="0">
                <a:latin typeface="Arial Rounded MT Bold" pitchFamily="34" charset="0"/>
              </a:rPr>
              <a:t> reste la référence en matière d'estimation détaillée des coûts et surtout de la ventilation de ces coûts suivant les phases des projets.</a:t>
            </a:r>
          </a:p>
          <a:p>
            <a:pPr algn="just"/>
            <a:r>
              <a:rPr lang="fr-FR" sz="1900" dirty="0" smtClean="0">
                <a:latin typeface="Arial Rounded MT Bold" pitchFamily="34" charset="0"/>
              </a:rPr>
              <a:t/>
            </a:r>
            <a:br>
              <a:rPr lang="fr-FR" sz="1900" dirty="0" smtClean="0">
                <a:latin typeface="Arial Rounded MT Bold" pitchFamily="34" charset="0"/>
              </a:rPr>
            </a:br>
            <a:r>
              <a:rPr lang="fr-FR" sz="1900" dirty="0" smtClean="0">
                <a:latin typeface="Arial Rounded MT Bold" pitchFamily="34" charset="0"/>
              </a:rPr>
              <a:t>- Les estimations de </a:t>
            </a:r>
            <a:r>
              <a:rPr lang="fr-FR" sz="1900" dirty="0" err="1" smtClean="0">
                <a:latin typeface="Arial Rounded MT Bold" pitchFamily="34" charset="0"/>
              </a:rPr>
              <a:t>COCOMO</a:t>
            </a:r>
            <a:r>
              <a:rPr lang="fr-FR" sz="1900" dirty="0" smtClean="0">
                <a:latin typeface="Arial Rounded MT Bold" pitchFamily="34" charset="0"/>
              </a:rPr>
              <a:t> sont d'autant plus fiables, que les paramètres du projet sont bien connus, c'est-à-dire que les projets précédents ont servi pour étalonner ces paramètres. </a:t>
            </a:r>
          </a:p>
          <a:p>
            <a:endParaRPr lang="fr-FR" sz="1900" b="1" dirty="0" smtClean="0">
              <a:latin typeface="Arial Rounded MT Bold" pitchFamily="34" charset="0"/>
            </a:endParaRPr>
          </a:p>
          <a:p>
            <a:pPr algn="just"/>
            <a:r>
              <a:rPr lang="fr-FR" sz="1900" dirty="0" smtClean="0">
                <a:latin typeface="Arial Rounded MT Bold" pitchFamily="34" charset="0"/>
              </a:rPr>
              <a:t>- </a:t>
            </a:r>
            <a:r>
              <a:rPr lang="fr-FR" sz="1900" dirty="0" err="1" smtClean="0">
                <a:latin typeface="Arial Rounded MT Bold" pitchFamily="34" charset="0"/>
              </a:rPr>
              <a:t>COCOMO</a:t>
            </a:r>
            <a:r>
              <a:rPr lang="fr-FR" sz="1900" dirty="0" smtClean="0">
                <a:latin typeface="Arial Rounded MT Bold" pitchFamily="34" charset="0"/>
              </a:rPr>
              <a:t> à l'avantage d'être ouvert. Les données de calibrage, les formules et tous les détails des définitions sont disponibles. La participation à son développement est encouragée.</a:t>
            </a:r>
            <a:br>
              <a:rPr lang="fr-FR" sz="1900" dirty="0" smtClean="0">
                <a:latin typeface="Arial Rounded MT Bold" pitchFamily="34" charset="0"/>
              </a:rPr>
            </a:br>
            <a:endParaRPr lang="fr-FR" sz="1900" dirty="0">
              <a:solidFill>
                <a:schemeClr val="tx1"/>
              </a:solidFill>
              <a:latin typeface="Arial Rounded MT Bold" pitchFamily="34" charset="0"/>
            </a:endParaRPr>
          </a:p>
        </p:txBody>
      </p:sp>
      <p:sp>
        <p:nvSpPr>
          <p:cNvPr id="3" name="Titre 2"/>
          <p:cNvSpPr>
            <a:spLocks noGrp="1"/>
          </p:cNvSpPr>
          <p:nvPr>
            <p:ph type="title"/>
          </p:nvPr>
        </p:nvSpPr>
        <p:spPr/>
        <p:txBody>
          <a:bodyPr/>
          <a:lstStyle/>
          <a:p>
            <a:r>
              <a:rPr lang="fr-FR" dirty="0" smtClean="0"/>
              <a:t>Avantage &amp; inconvénient :</a:t>
            </a:r>
            <a:endParaRPr lang="fr-FR" dirty="0"/>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55576" y="1988840"/>
            <a:ext cx="7992888" cy="2653392"/>
          </a:xfrm>
        </p:spPr>
        <p:txBody>
          <a:bodyPr>
            <a:normAutofit/>
          </a:bodyPr>
          <a:lstStyle/>
          <a:p>
            <a:r>
              <a:rPr lang="fr-FR" sz="2800" b="1" dirty="0" smtClean="0">
                <a:solidFill>
                  <a:schemeClr val="accent2">
                    <a:lumMod val="40000"/>
                    <a:lumOff val="60000"/>
                  </a:schemeClr>
                </a:solidFill>
                <a:latin typeface="Arial Rounded MT Bold" pitchFamily="34" charset="0"/>
              </a:rPr>
              <a:t>2/ Inconvénient :</a:t>
            </a:r>
          </a:p>
          <a:p>
            <a:pPr algn="just"/>
            <a:r>
              <a:rPr lang="fr-FR" sz="2400" dirty="0" smtClean="0">
                <a:latin typeface="Arial Rounded MT Bold" pitchFamily="34" charset="0"/>
              </a:rPr>
              <a:t>Il réside dans la nécessité d'avoir une estimation du nombre de lignes du logiciel. Cette taille du logiciel n'est connue qu'à la fin de la réalisation et le problème de son estimation reste entier</a:t>
            </a:r>
            <a:r>
              <a:rPr lang="fr-FR" sz="2400" dirty="0" smtClean="0"/>
              <a:t>.</a:t>
            </a:r>
            <a:br>
              <a:rPr lang="fr-FR" sz="2400" dirty="0" smtClean="0"/>
            </a:br>
            <a:endParaRPr lang="fr-FR" sz="2400" b="1" dirty="0">
              <a:solidFill>
                <a:schemeClr val="accent2">
                  <a:lumMod val="40000"/>
                  <a:lumOff val="60000"/>
                </a:schemeClr>
              </a:solidFill>
            </a:endParaRPr>
          </a:p>
        </p:txBody>
      </p:sp>
      <p:sp>
        <p:nvSpPr>
          <p:cNvPr id="3" name="Titre 2"/>
          <p:cNvSpPr>
            <a:spLocks noGrp="1"/>
          </p:cNvSpPr>
          <p:nvPr>
            <p:ph type="title"/>
          </p:nvPr>
        </p:nvSpPr>
        <p:spPr/>
        <p:txBody>
          <a:bodyPr/>
          <a:lstStyle/>
          <a:p>
            <a:r>
              <a:rPr lang="fr-FR" dirty="0" smtClean="0"/>
              <a:t>Avantage &amp; inconvénient :</a:t>
            </a:r>
            <a:r>
              <a:rPr lang="fr-FR" sz="2400" dirty="0" smtClean="0">
                <a:solidFill>
                  <a:schemeClr val="accent3">
                    <a:lumMod val="60000"/>
                    <a:lumOff val="40000"/>
                  </a:schemeClr>
                </a:solidFill>
              </a:rPr>
              <a:t>(suite)</a:t>
            </a:r>
            <a:endParaRPr lang="fr-FR" sz="2400" dirty="0">
              <a:solidFill>
                <a:schemeClr val="accent3">
                  <a:lumMod val="60000"/>
                  <a:lumOff val="40000"/>
                </a:schemeClr>
              </a:solidFill>
            </a:endParaRPr>
          </a:p>
        </p:txBody>
      </p:sp>
      <p:pic>
        <p:nvPicPr>
          <p:cNvPr id="4" name="Picture 4" descr="C:\Program Files\Microsoft Office\MEDIA\CAGCAT10\j0285750.wmf"/>
          <p:cNvPicPr>
            <a:picLocks noChangeAspect="1" noChangeArrowheads="1"/>
          </p:cNvPicPr>
          <p:nvPr/>
        </p:nvPicPr>
        <p:blipFill>
          <a:blip r:embed="rId2" cstate="print"/>
          <a:srcRect/>
          <a:stretch>
            <a:fillRect/>
          </a:stretch>
        </p:blipFill>
        <p:spPr bwMode="auto">
          <a:xfrm>
            <a:off x="2699792" y="4725144"/>
            <a:ext cx="1824228" cy="1121054"/>
          </a:xfrm>
          <a:prstGeom prst="rect">
            <a:avLst/>
          </a:prstGeom>
          <a:noFill/>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467544" y="1844824"/>
            <a:ext cx="8676456" cy="3517488"/>
          </a:xfrm>
        </p:spPr>
        <p:txBody>
          <a:bodyPr>
            <a:normAutofit/>
          </a:bodyPr>
          <a:lstStyle/>
          <a:p>
            <a:r>
              <a:rPr lang="fr-FR" dirty="0" err="1" smtClean="0">
                <a:solidFill>
                  <a:schemeClr val="accent2">
                    <a:lumMod val="40000"/>
                    <a:lumOff val="60000"/>
                  </a:schemeClr>
                </a:solidFill>
                <a:latin typeface="Arial Rounded MT Bold" pitchFamily="34" charset="0"/>
              </a:rPr>
              <a:t>CORADMO</a:t>
            </a:r>
            <a:r>
              <a:rPr lang="fr-FR" dirty="0" smtClean="0">
                <a:latin typeface="Arial Rounded MT Bold" pitchFamily="34" charset="0"/>
              </a:rPr>
              <a:t> pour Construction </a:t>
            </a:r>
            <a:r>
              <a:rPr lang="fr-FR" dirty="0" err="1" smtClean="0">
                <a:latin typeface="Arial Rounded MT Bold" pitchFamily="34" charset="0"/>
              </a:rPr>
              <a:t>Rapid</a:t>
            </a:r>
            <a:r>
              <a:rPr lang="fr-FR" dirty="0" smtClean="0">
                <a:latin typeface="Arial Rounded MT Bold" pitchFamily="34" charset="0"/>
              </a:rPr>
              <a:t> Application </a:t>
            </a:r>
            <a:r>
              <a:rPr lang="fr-FR" dirty="0" err="1" smtClean="0">
                <a:latin typeface="Arial Rounded MT Bold" pitchFamily="34" charset="0"/>
              </a:rPr>
              <a:t>Development</a:t>
            </a:r>
            <a:r>
              <a:rPr lang="fr-FR" dirty="0" smtClean="0">
                <a:latin typeface="Arial Rounded MT Bold" pitchFamily="34" charset="0"/>
              </a:rPr>
              <a:t> Model</a:t>
            </a:r>
          </a:p>
          <a:p>
            <a:endParaRPr lang="fr-FR" dirty="0" smtClean="0">
              <a:latin typeface="Arial Rounded MT Bold" pitchFamily="34" charset="0"/>
            </a:endParaRPr>
          </a:p>
          <a:p>
            <a:r>
              <a:rPr lang="fr-FR" dirty="0" smtClean="0">
                <a:latin typeface="Arial Rounded MT Bold" pitchFamily="34" charset="0"/>
              </a:rPr>
              <a:t> </a:t>
            </a:r>
            <a:r>
              <a:rPr lang="fr-FR" dirty="0" err="1" smtClean="0">
                <a:solidFill>
                  <a:schemeClr val="accent2">
                    <a:lumMod val="40000"/>
                    <a:lumOff val="60000"/>
                  </a:schemeClr>
                </a:solidFill>
                <a:latin typeface="Arial Rounded MT Bold" pitchFamily="34" charset="0"/>
              </a:rPr>
              <a:t>COPROMO</a:t>
            </a:r>
            <a:r>
              <a:rPr lang="fr-FR" dirty="0" smtClean="0">
                <a:latin typeface="Arial Rounded MT Bold" pitchFamily="34" charset="0"/>
              </a:rPr>
              <a:t> pour Constructive </a:t>
            </a:r>
            <a:r>
              <a:rPr lang="fr-FR" dirty="0" err="1" smtClean="0">
                <a:latin typeface="Arial Rounded MT Bold" pitchFamily="34" charset="0"/>
              </a:rPr>
              <a:t>Productivity</a:t>
            </a:r>
            <a:r>
              <a:rPr lang="fr-FR" dirty="0" smtClean="0">
                <a:latin typeface="Arial Rounded MT Bold" pitchFamily="34" charset="0"/>
              </a:rPr>
              <a:t> </a:t>
            </a:r>
            <a:r>
              <a:rPr lang="fr-FR" dirty="0" err="1" smtClean="0">
                <a:latin typeface="Arial Rounded MT Bold" pitchFamily="34" charset="0"/>
              </a:rPr>
              <a:t>Improvement</a:t>
            </a:r>
            <a:r>
              <a:rPr lang="fr-FR" dirty="0" smtClean="0">
                <a:latin typeface="Arial Rounded MT Bold" pitchFamily="34" charset="0"/>
              </a:rPr>
              <a:t> Model</a:t>
            </a:r>
          </a:p>
          <a:p>
            <a:endParaRPr lang="fr-FR" dirty="0" smtClean="0">
              <a:latin typeface="Arial Rounded MT Bold" pitchFamily="34" charset="0"/>
            </a:endParaRPr>
          </a:p>
          <a:p>
            <a:r>
              <a:rPr lang="en-US" dirty="0" smtClean="0">
                <a:solidFill>
                  <a:schemeClr val="accent2">
                    <a:lumMod val="40000"/>
                    <a:lumOff val="60000"/>
                  </a:schemeClr>
                </a:solidFill>
                <a:latin typeface="Arial Rounded MT Bold" pitchFamily="34" charset="0"/>
              </a:rPr>
              <a:t> </a:t>
            </a:r>
            <a:r>
              <a:rPr lang="en-US" dirty="0" err="1" smtClean="0">
                <a:solidFill>
                  <a:schemeClr val="accent2">
                    <a:lumMod val="40000"/>
                    <a:lumOff val="60000"/>
                  </a:schemeClr>
                </a:solidFill>
                <a:latin typeface="Arial Rounded MT Bold" pitchFamily="34" charset="0"/>
              </a:rPr>
              <a:t>COSYSMO</a:t>
            </a:r>
            <a:r>
              <a:rPr lang="en-US" dirty="0" smtClean="0">
                <a:solidFill>
                  <a:schemeClr val="accent2">
                    <a:lumMod val="40000"/>
                    <a:lumOff val="60000"/>
                  </a:schemeClr>
                </a:solidFill>
                <a:latin typeface="Arial Rounded MT Bold" pitchFamily="34" charset="0"/>
              </a:rPr>
              <a:t> </a:t>
            </a:r>
            <a:r>
              <a:rPr lang="en-US" dirty="0" smtClean="0">
                <a:latin typeface="Arial Rounded MT Bold" pitchFamily="34" charset="0"/>
              </a:rPr>
              <a:t>pour Constructive Systems Engineering Cost Model</a:t>
            </a:r>
            <a:endParaRPr lang="fr-FR" dirty="0">
              <a:latin typeface="Arial Rounded MT Bold" pitchFamily="34" charset="0"/>
            </a:endParaRPr>
          </a:p>
        </p:txBody>
      </p:sp>
      <p:sp>
        <p:nvSpPr>
          <p:cNvPr id="3" name="Titre 2"/>
          <p:cNvSpPr>
            <a:spLocks noGrp="1"/>
          </p:cNvSpPr>
          <p:nvPr>
            <p:ph type="title"/>
          </p:nvPr>
        </p:nvSpPr>
        <p:spPr/>
        <p:txBody>
          <a:bodyPr/>
          <a:lstStyle/>
          <a:p>
            <a:r>
              <a:rPr lang="fr-FR" dirty="0" smtClean="0"/>
              <a:t>Autres méthodes :</a:t>
            </a:r>
            <a:br>
              <a:rPr lang="fr-FR" dirty="0" smtClean="0"/>
            </a:br>
            <a:endParaRPr lang="fr-FR" dirty="0"/>
          </a:p>
        </p:txBody>
      </p:sp>
      <p:pic>
        <p:nvPicPr>
          <p:cNvPr id="4" name="Picture 3" descr="C:\Program Files\Microsoft Office\MEDIA\CAGCAT10\j0205582.wmf"/>
          <p:cNvPicPr>
            <a:picLocks noChangeAspect="1" noChangeArrowheads="1"/>
          </p:cNvPicPr>
          <p:nvPr/>
        </p:nvPicPr>
        <p:blipFill>
          <a:blip r:embed="rId2" cstate="print"/>
          <a:srcRect/>
          <a:stretch>
            <a:fillRect/>
          </a:stretch>
        </p:blipFill>
        <p:spPr bwMode="auto">
          <a:xfrm>
            <a:off x="3851920" y="4509120"/>
            <a:ext cx="1776679" cy="1630375"/>
          </a:xfrm>
          <a:prstGeom prst="rect">
            <a:avLst/>
          </a:prstGeom>
          <a:noFill/>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395536" y="1451064"/>
            <a:ext cx="8437098" cy="5074280"/>
          </a:xfrm>
        </p:spPr>
        <p:txBody>
          <a:bodyPr>
            <a:normAutofit/>
          </a:bodyPr>
          <a:lstStyle/>
          <a:p>
            <a:pPr algn="just"/>
            <a:r>
              <a:rPr lang="fr-FR" dirty="0" err="1" smtClean="0">
                <a:latin typeface="Arial Rounded MT Bold" pitchFamily="34" charset="0"/>
              </a:rPr>
              <a:t>COCOMO</a:t>
            </a:r>
            <a:r>
              <a:rPr lang="fr-FR" dirty="0" smtClean="0">
                <a:latin typeface="Arial Rounded MT Bold" pitchFamily="34" charset="0"/>
              </a:rPr>
              <a:t> reste le plus connu des modèles d'estimation de coût de projets logiciels. Le modèle d' origine ne s’adresse pas aux projets utilisant les composants logiciel existants. </a:t>
            </a:r>
            <a:r>
              <a:rPr lang="fr-FR" dirty="0" err="1" smtClean="0">
                <a:latin typeface="Arial Rounded MT Bold" pitchFamily="34" charset="0"/>
              </a:rPr>
              <a:t>COCOMO</a:t>
            </a:r>
            <a:r>
              <a:rPr lang="fr-FR" dirty="0" smtClean="0">
                <a:latin typeface="Arial Rounded MT Bold" pitchFamily="34" charset="0"/>
              </a:rPr>
              <a:t> II répond à ce problème, mais il est encore récent, Le projet de recherche appelé </a:t>
            </a:r>
            <a:r>
              <a:rPr lang="fr-FR" dirty="0" err="1" smtClean="0">
                <a:solidFill>
                  <a:srgbClr val="00B050"/>
                </a:solidFill>
                <a:latin typeface="Arial Rounded MT Bold" pitchFamily="34" charset="0"/>
              </a:rPr>
              <a:t>COCOTS</a:t>
            </a:r>
            <a:r>
              <a:rPr lang="fr-FR" dirty="0" smtClean="0">
                <a:latin typeface="Arial Rounded MT Bold" pitchFamily="34" charset="0"/>
              </a:rPr>
              <a:t> est à suivre pour les personnes désirant estimer un projet logiciel moderne.</a:t>
            </a:r>
          </a:p>
          <a:p>
            <a:pPr algn="just"/>
            <a:r>
              <a:rPr lang="fr-FR" dirty="0" err="1" smtClean="0">
                <a:latin typeface="Arial Rounded MT Bold" pitchFamily="34" charset="0"/>
              </a:rPr>
              <a:t>COCOMO</a:t>
            </a:r>
            <a:r>
              <a:rPr lang="fr-FR" dirty="0" smtClean="0">
                <a:latin typeface="Arial Rounded MT Bold" pitchFamily="34" charset="0"/>
              </a:rPr>
              <a:t> reste la référence en matière d'estimation détaillée des coûts et surtout de la ventilation de ces coûts suivant les phases des projets. Les estimations de COCOMO sont d'autant plus fiables, tant que les paramètres du projet sont bien connus, c'est-à-dire qu'on a profité des projets précédents pour étalonner ces paramètres.</a:t>
            </a:r>
            <a:endParaRPr lang="fr-FR" dirty="0">
              <a:latin typeface="Arial Rounded MT Bold" pitchFamily="34" charset="0"/>
            </a:endParaRPr>
          </a:p>
        </p:txBody>
      </p:sp>
      <p:sp>
        <p:nvSpPr>
          <p:cNvPr id="3" name="Titre 2"/>
          <p:cNvSpPr>
            <a:spLocks noGrp="1"/>
          </p:cNvSpPr>
          <p:nvPr>
            <p:ph type="title"/>
          </p:nvPr>
        </p:nvSpPr>
        <p:spPr/>
        <p:txBody>
          <a:bodyPr/>
          <a:lstStyle/>
          <a:p>
            <a:r>
              <a:rPr lang="fr-FR" dirty="0" smtClean="0"/>
              <a:t>Conclusion:</a:t>
            </a:r>
            <a:endParaRPr lang="fr-FR" dirty="0"/>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4" name="ZoneTexte 3"/>
          <p:cNvSpPr txBox="1"/>
          <p:nvPr/>
        </p:nvSpPr>
        <p:spPr>
          <a:xfrm>
            <a:off x="1547664" y="1268760"/>
            <a:ext cx="2448272"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fr-FR" dirty="0" smtClean="0"/>
              <a:t>Introduction</a:t>
            </a:r>
            <a:endParaRPr lang="fr-FR" dirty="0"/>
          </a:p>
        </p:txBody>
      </p:sp>
      <p:sp>
        <p:nvSpPr>
          <p:cNvPr id="5" name="ZoneTexte 4"/>
          <p:cNvSpPr txBox="1"/>
          <p:nvPr/>
        </p:nvSpPr>
        <p:spPr>
          <a:xfrm>
            <a:off x="1547664" y="2938799"/>
            <a:ext cx="2664296" cy="369332"/>
          </a:xfrm>
          <a:prstGeom prst="rect">
            <a:avLst/>
          </a:prstGeom>
        </p:spPr>
        <p:style>
          <a:lnRef idx="1">
            <a:schemeClr val="accent1"/>
          </a:lnRef>
          <a:fillRef idx="1001">
            <a:schemeClr val="lt2"/>
          </a:fillRef>
          <a:effectRef idx="1">
            <a:schemeClr val="accent1"/>
          </a:effectRef>
          <a:fontRef idx="minor">
            <a:schemeClr val="dk1"/>
          </a:fontRef>
        </p:style>
        <p:txBody>
          <a:bodyPr wrap="square" rtlCol="0">
            <a:spAutoFit/>
          </a:bodyPr>
          <a:lstStyle/>
          <a:p>
            <a:r>
              <a:rPr lang="fr-FR" dirty="0" smtClean="0"/>
              <a:t>Les méthodes </a:t>
            </a:r>
            <a:r>
              <a:rPr lang="fr-FR" dirty="0" err="1" smtClean="0"/>
              <a:t>COCOMOs</a:t>
            </a:r>
            <a:r>
              <a:rPr lang="fr-FR" dirty="0" smtClean="0"/>
              <a:t>:</a:t>
            </a:r>
            <a:endParaRPr lang="fr-FR" dirty="0"/>
          </a:p>
        </p:txBody>
      </p:sp>
      <p:sp>
        <p:nvSpPr>
          <p:cNvPr id="6" name="ZoneTexte 5"/>
          <p:cNvSpPr txBox="1"/>
          <p:nvPr/>
        </p:nvSpPr>
        <p:spPr>
          <a:xfrm>
            <a:off x="3059832" y="3563724"/>
            <a:ext cx="2448272"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fr-FR" dirty="0" err="1" smtClean="0"/>
              <a:t>COCOMO</a:t>
            </a:r>
            <a:r>
              <a:rPr lang="fr-FR" dirty="0" smtClean="0"/>
              <a:t> 81:</a:t>
            </a:r>
            <a:endParaRPr lang="fr-FR" dirty="0"/>
          </a:p>
        </p:txBody>
      </p:sp>
      <p:sp>
        <p:nvSpPr>
          <p:cNvPr id="8" name="ZoneTexte 7"/>
          <p:cNvSpPr txBox="1"/>
          <p:nvPr/>
        </p:nvSpPr>
        <p:spPr>
          <a:xfrm>
            <a:off x="3059832" y="4149080"/>
            <a:ext cx="2448272"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dirty="0" err="1" smtClean="0"/>
              <a:t>COCOMO</a:t>
            </a:r>
            <a:r>
              <a:rPr lang="fr-FR" dirty="0" smtClean="0"/>
              <a:t> II :</a:t>
            </a:r>
            <a:endParaRPr lang="fr-FR" dirty="0"/>
          </a:p>
        </p:txBody>
      </p:sp>
      <p:sp>
        <p:nvSpPr>
          <p:cNvPr id="9" name="ZoneTexte 8"/>
          <p:cNvSpPr txBox="1"/>
          <p:nvPr/>
        </p:nvSpPr>
        <p:spPr>
          <a:xfrm>
            <a:off x="1475656" y="6246604"/>
            <a:ext cx="2448272" cy="369332"/>
          </a:xfrm>
          <a:prstGeom prst="rect">
            <a:avLst/>
          </a:prstGeom>
          <a:solidFill>
            <a:schemeClr val="tx2"/>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dirty="0" smtClean="0"/>
              <a:t>Conclusion:</a:t>
            </a:r>
            <a:endParaRPr lang="fr-FR" dirty="0"/>
          </a:p>
        </p:txBody>
      </p:sp>
      <p:sp>
        <p:nvSpPr>
          <p:cNvPr id="10" name="ZoneTexte 9"/>
          <p:cNvSpPr txBox="1"/>
          <p:nvPr/>
        </p:nvSpPr>
        <p:spPr>
          <a:xfrm>
            <a:off x="1547664" y="1835532"/>
            <a:ext cx="2448272" cy="369332"/>
          </a:xfrm>
          <a:prstGeom prst="rect">
            <a:avLst/>
          </a:prstGeom>
          <a:solidFill>
            <a:schemeClr val="tx1"/>
          </a:solidFill>
        </p:spPr>
        <p:style>
          <a:lnRef idx="1">
            <a:schemeClr val="dk1"/>
          </a:lnRef>
          <a:fillRef idx="2">
            <a:schemeClr val="dk1"/>
          </a:fillRef>
          <a:effectRef idx="1">
            <a:schemeClr val="dk1"/>
          </a:effectRef>
          <a:fontRef idx="minor">
            <a:schemeClr val="dk1"/>
          </a:fontRef>
        </p:style>
        <p:txBody>
          <a:bodyPr wrap="square" rtlCol="0">
            <a:spAutoFit/>
          </a:bodyPr>
          <a:lstStyle/>
          <a:p>
            <a:r>
              <a:rPr lang="fr-FR" dirty="0" smtClean="0"/>
              <a:t>Qu’est-ce qu’un coût?</a:t>
            </a:r>
            <a:endParaRPr lang="fr-FR" dirty="0"/>
          </a:p>
        </p:txBody>
      </p:sp>
      <p:sp>
        <p:nvSpPr>
          <p:cNvPr id="11" name="ZoneTexte 10"/>
          <p:cNvSpPr txBox="1"/>
          <p:nvPr/>
        </p:nvSpPr>
        <p:spPr>
          <a:xfrm>
            <a:off x="1550396" y="2339588"/>
            <a:ext cx="2805579"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fr-FR" dirty="0" smtClean="0"/>
              <a:t>Pour quoi calculer le coût?</a:t>
            </a:r>
            <a:endParaRPr lang="fr-FR" dirty="0"/>
          </a:p>
        </p:txBody>
      </p:sp>
      <p:sp>
        <p:nvSpPr>
          <p:cNvPr id="12" name="ZoneTexte 11"/>
          <p:cNvSpPr txBox="1"/>
          <p:nvPr/>
        </p:nvSpPr>
        <p:spPr>
          <a:xfrm>
            <a:off x="1475656" y="4725144"/>
            <a:ext cx="2448272"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dirty="0" smtClean="0"/>
              <a:t>Avantages  :</a:t>
            </a:r>
            <a:endParaRPr lang="fr-FR" dirty="0"/>
          </a:p>
        </p:txBody>
      </p:sp>
      <p:sp>
        <p:nvSpPr>
          <p:cNvPr id="13" name="ZoneTexte 12"/>
          <p:cNvSpPr txBox="1"/>
          <p:nvPr/>
        </p:nvSpPr>
        <p:spPr>
          <a:xfrm>
            <a:off x="1475656" y="5229200"/>
            <a:ext cx="2448272" cy="369332"/>
          </a:xfrm>
          <a:prstGeom prst="rect">
            <a:avLst/>
          </a:prstGeom>
          <a:ln>
            <a:no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fr-FR" dirty="0" smtClean="0">
                <a:solidFill>
                  <a:schemeClr val="bg1"/>
                </a:solidFill>
              </a:rPr>
              <a:t>Inconvénients:</a:t>
            </a:r>
            <a:endParaRPr lang="fr-FR" dirty="0">
              <a:solidFill>
                <a:schemeClr val="bg1"/>
              </a:solidFill>
            </a:endParaRPr>
          </a:p>
        </p:txBody>
      </p:sp>
      <p:sp>
        <p:nvSpPr>
          <p:cNvPr id="14" name="ZoneTexte 13"/>
          <p:cNvSpPr txBox="1"/>
          <p:nvPr/>
        </p:nvSpPr>
        <p:spPr>
          <a:xfrm>
            <a:off x="1475656" y="5742548"/>
            <a:ext cx="2448272"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Autre méthode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bg/>
                                          </p:spTgt>
                                        </p:tgtEl>
                                        <p:attrNameLst>
                                          <p:attrName>style.visibility</p:attrName>
                                        </p:attrNameLst>
                                      </p:cBhvr>
                                      <p:to>
                                        <p:strVal val="visible"/>
                                      </p:to>
                                    </p:set>
                                    <p:anim calcmode="lin" valueType="num">
                                      <p:cBhvr additive="base">
                                        <p:cTn id="17"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 calcmode="lin" valueType="num">
                                      <p:cBhvr additive="base">
                                        <p:cTn id="2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bg/>
                                          </p:spTgt>
                                        </p:tgtEl>
                                        <p:attrNameLst>
                                          <p:attrName>style.visibility</p:attrName>
                                        </p:attrNameLst>
                                      </p:cBhvr>
                                      <p:to>
                                        <p:strVal val="visible"/>
                                      </p:to>
                                    </p:set>
                                    <p:anim calcmode="lin" valueType="num">
                                      <p:cBhvr additive="base">
                                        <p:cTn id="27"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11">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 calcmode="lin" valueType="num">
                                      <p:cBhvr additive="base">
                                        <p:cTn id="3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bg/>
                                          </p:spTgt>
                                        </p:tgtEl>
                                        <p:attrNameLst>
                                          <p:attrName>style.visibility</p:attrName>
                                        </p:attrNameLst>
                                      </p:cBhvr>
                                      <p:to>
                                        <p:strVal val="visible"/>
                                      </p:to>
                                    </p:set>
                                    <p:anim calcmode="lin" valueType="num">
                                      <p:cBhvr additive="base">
                                        <p:cTn id="3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5">
                                            <p:bg/>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5">
                                            <p:txEl>
                                              <p:pRg st="0" end="0"/>
                                            </p:txEl>
                                          </p:spTgt>
                                        </p:tgtEl>
                                        <p:attrNameLst>
                                          <p:attrName>style.visibility</p:attrName>
                                        </p:attrNameLst>
                                      </p:cBhvr>
                                      <p:to>
                                        <p:strVal val="visible"/>
                                      </p:to>
                                    </p:set>
                                    <p:anim calcmode="lin" valueType="num">
                                      <p:cBhvr additive="base">
                                        <p:cTn id="4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 to="" calcmode="lin" valueType="num">
                                      <p:cBhvr>
                                        <p:cTn id="47" dur="1" fill="hold"/>
                                        <p:tgtEl>
                                          <p:spTgt spid="6"/>
                                        </p:tgtEl>
                                        <p:attrNameLst>
                                          <p:attrName/>
                                        </p:attrNameLst>
                                      </p:cBhvr>
                                    </p:anim>
                                  </p:childTnLst>
                                </p:cTn>
                              </p:par>
                              <p:par>
                                <p:cTn id="48" presetID="24" presetClass="entr" presetSubtype="0" fill="hold" grpId="0" nodeType="withEffect">
                                  <p:stCondLst>
                                    <p:cond delay="0"/>
                                  </p:stCondLst>
                                  <p:childTnLst>
                                    <p:set>
                                      <p:cBhvr>
                                        <p:cTn id="49" dur="1" fill="hold">
                                          <p:stCondLst>
                                            <p:cond delay="0"/>
                                          </p:stCondLst>
                                        </p:cTn>
                                        <p:tgtEl>
                                          <p:spTgt spid="8"/>
                                        </p:tgtEl>
                                        <p:attrNameLst>
                                          <p:attrName>style.visibility</p:attrName>
                                        </p:attrNameLst>
                                      </p:cBhvr>
                                      <p:to>
                                        <p:strVal val="visible"/>
                                      </p:to>
                                    </p:set>
                                    <p:anim to="" calcmode="lin" valueType="num">
                                      <p:cBhvr>
                                        <p:cTn id="50" dur="1" fill="hold"/>
                                        <p:tgtEl>
                                          <p:spTgt spid="8"/>
                                        </p:tgtEl>
                                        <p:attrNameLst>
                                          <p:attrName/>
                                        </p:attrNameLst>
                                      </p:cBhvr>
                                    </p:anim>
                                  </p:childTnLst>
                                </p:cTn>
                              </p:par>
                            </p:childTnLst>
                          </p:cTn>
                        </p:par>
                      </p:childTnLst>
                    </p:cTn>
                  </p:par>
                  <p:par>
                    <p:cTn id="51" fill="hold">
                      <p:stCondLst>
                        <p:cond delay="indefinite"/>
                      </p:stCondLst>
                      <p:childTnLst>
                        <p:par>
                          <p:cTn id="52" fill="hold">
                            <p:stCondLst>
                              <p:cond delay="0"/>
                            </p:stCondLst>
                            <p:childTnLst>
                              <p:par>
                                <p:cTn id="53" presetID="24"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to="" calcmode="lin" valueType="num">
                                      <p:cBhvr>
                                        <p:cTn id="55" dur="1" fill="hold"/>
                                        <p:tgtEl>
                                          <p:spTgt spid="12"/>
                                        </p:tgtEl>
                                        <p:attrNameLst>
                                          <p:attrName/>
                                        </p:attrNameLst>
                                      </p:cBhvr>
                                    </p:anim>
                                  </p:childTnLst>
                                </p:cTn>
                              </p:par>
                              <p:par>
                                <p:cTn id="56" presetID="24" presetClass="entr" presetSubtype="0"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 to="" calcmode="lin" valueType="num">
                                      <p:cBhvr>
                                        <p:cTn id="58" dur="1" fill="hold"/>
                                        <p:tgtEl>
                                          <p:spTgt spid="13"/>
                                        </p:tgtEl>
                                        <p:attrNameLst>
                                          <p:attrName/>
                                        </p:attrNameLst>
                                      </p:cBhvr>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bg/>
                                          </p:spTgt>
                                        </p:tgtEl>
                                        <p:attrNameLst>
                                          <p:attrName>style.visibility</p:attrName>
                                        </p:attrNameLst>
                                      </p:cBhvr>
                                      <p:to>
                                        <p:strVal val="visible"/>
                                      </p:to>
                                    </p:set>
                                    <p:anim calcmode="lin" valueType="num">
                                      <p:cBhvr additive="base">
                                        <p:cTn id="63" dur="500" fill="hold"/>
                                        <p:tgtEl>
                                          <p:spTgt spid="14">
                                            <p:bg/>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bg/>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
                                            <p:txEl>
                                              <p:pRg st="0" end="0"/>
                                            </p:txEl>
                                          </p:spTgt>
                                        </p:tgtEl>
                                        <p:attrNameLst>
                                          <p:attrName>style.visibility</p:attrName>
                                        </p:attrNameLst>
                                      </p:cBhvr>
                                      <p:to>
                                        <p:strVal val="visible"/>
                                      </p:to>
                                    </p:set>
                                    <p:anim calcmode="lin" valueType="num">
                                      <p:cBhvr additive="base">
                                        <p:cTn id="6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9">
                                            <p:bg/>
                                          </p:spTgt>
                                        </p:tgtEl>
                                        <p:attrNameLst>
                                          <p:attrName>style.visibility</p:attrName>
                                        </p:attrNameLst>
                                      </p:cBhvr>
                                      <p:to>
                                        <p:strVal val="visible"/>
                                      </p:to>
                                    </p:set>
                                    <p:anim calcmode="lin" valueType="num">
                                      <p:cBhvr additive="base">
                                        <p:cTn id="73" dur="500" fill="hold"/>
                                        <p:tgtEl>
                                          <p:spTgt spid="9">
                                            <p:bg/>
                                          </p:spTgt>
                                        </p:tgtEl>
                                        <p:attrNameLst>
                                          <p:attrName>ppt_x</p:attrName>
                                        </p:attrNameLst>
                                      </p:cBhvr>
                                      <p:tavLst>
                                        <p:tav tm="0">
                                          <p:val>
                                            <p:strVal val="#ppt_x"/>
                                          </p:val>
                                        </p:tav>
                                        <p:tav tm="100000">
                                          <p:val>
                                            <p:strVal val="#ppt_x"/>
                                          </p:val>
                                        </p:tav>
                                      </p:tavLst>
                                    </p:anim>
                                    <p:anim calcmode="lin" valueType="num">
                                      <p:cBhvr additive="base">
                                        <p:cTn id="74" dur="500" fill="hold"/>
                                        <p:tgtEl>
                                          <p:spTgt spid="9">
                                            <p:bg/>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9">
                                            <p:txEl>
                                              <p:pRg st="0" end="0"/>
                                            </p:txEl>
                                          </p:spTgt>
                                        </p:tgtEl>
                                        <p:attrNameLst>
                                          <p:attrName>style.visibility</p:attrName>
                                        </p:attrNameLst>
                                      </p:cBhvr>
                                      <p:to>
                                        <p:strVal val="visible"/>
                                      </p:to>
                                    </p:set>
                                    <p:anim calcmode="lin" valueType="num">
                                      <p:cBhvr additive="base">
                                        <p:cTn id="7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P spid="6" grpId="0" animBg="1"/>
      <p:bldP spid="8" grpId="0" animBg="1"/>
      <p:bldP spid="9" grpId="0" build="allAtOnce" animBg="1"/>
      <p:bldP spid="10" grpId="0" build="allAtOnce" animBg="1"/>
      <p:bldP spid="11" grpId="0" build="allAtOnce" animBg="1"/>
      <p:bldP spid="12" grpId="0" animBg="1"/>
      <p:bldP spid="13" grpId="0" animBg="1"/>
      <p:bldP spid="14"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539552" y="1916832"/>
            <a:ext cx="8257586" cy="5101664"/>
          </a:xfrm>
        </p:spPr>
        <p:txBody>
          <a:bodyPr>
            <a:normAutofit/>
          </a:bodyPr>
          <a:lstStyle/>
          <a:p>
            <a:r>
              <a:rPr lang="fr-FR" sz="1800" dirty="0" smtClean="0">
                <a:latin typeface="Arial Rounded MT Bold" pitchFamily="34" charset="0"/>
              </a:rPr>
              <a:t>Boehm, Barry W., </a:t>
            </a:r>
            <a:r>
              <a:rPr lang="fr-FR" sz="1800" dirty="0" smtClean="0">
                <a:solidFill>
                  <a:schemeClr val="accent2">
                    <a:lumMod val="40000"/>
                    <a:lumOff val="60000"/>
                  </a:schemeClr>
                </a:solidFill>
                <a:latin typeface="Arial Rounded MT Bold" pitchFamily="34" charset="0"/>
              </a:rPr>
              <a:t>Software Engineering </a:t>
            </a:r>
            <a:r>
              <a:rPr lang="fr-FR" sz="1800" dirty="0" err="1" smtClean="0">
                <a:solidFill>
                  <a:schemeClr val="accent2">
                    <a:lumMod val="40000"/>
                    <a:lumOff val="60000"/>
                  </a:schemeClr>
                </a:solidFill>
                <a:latin typeface="Arial Rounded MT Bold" pitchFamily="34" charset="0"/>
              </a:rPr>
              <a:t>Economics</a:t>
            </a:r>
            <a:r>
              <a:rPr lang="fr-FR" sz="1800" dirty="0" smtClean="0">
                <a:solidFill>
                  <a:schemeClr val="accent2">
                    <a:lumMod val="40000"/>
                    <a:lumOff val="60000"/>
                  </a:schemeClr>
                </a:solidFill>
                <a:latin typeface="Arial Rounded MT Bold" pitchFamily="34" charset="0"/>
              </a:rPr>
              <a:t>, (1981) </a:t>
            </a:r>
            <a:r>
              <a:rPr lang="fr-FR" sz="1800" dirty="0" err="1" smtClean="0">
                <a:latin typeface="Arial Rounded MT Bold" pitchFamily="34" charset="0"/>
              </a:rPr>
              <a:t>Cocomo</a:t>
            </a:r>
            <a:r>
              <a:rPr lang="fr-FR" sz="1800" dirty="0" smtClean="0">
                <a:latin typeface="Arial Rounded MT Bold" pitchFamily="34" charset="0"/>
              </a:rPr>
              <a:t> dans toute sa profondeur, par l'auteur de </a:t>
            </a:r>
            <a:r>
              <a:rPr lang="fr-FR" sz="1800" dirty="0" err="1" smtClean="0">
                <a:latin typeface="Arial Rounded MT Bold" pitchFamily="34" charset="0"/>
              </a:rPr>
              <a:t>Cocomo</a:t>
            </a:r>
            <a:r>
              <a:rPr lang="fr-FR" sz="1800" dirty="0" smtClean="0">
                <a:latin typeface="Arial Rounded MT Bold" pitchFamily="34" charset="0"/>
              </a:rPr>
              <a:t> lui même. </a:t>
            </a:r>
          </a:p>
          <a:p>
            <a:r>
              <a:rPr lang="fr-FR" sz="1800" dirty="0" smtClean="0">
                <a:latin typeface="Arial Rounded MT Bold" pitchFamily="34" charset="0"/>
              </a:rPr>
              <a:t>Boehm, Barry W., </a:t>
            </a:r>
            <a:r>
              <a:rPr lang="fr-FR" sz="1800" dirty="0" smtClean="0">
                <a:solidFill>
                  <a:schemeClr val="accent2">
                    <a:lumMod val="40000"/>
                    <a:lumOff val="60000"/>
                  </a:schemeClr>
                </a:solidFill>
                <a:latin typeface="Arial Rounded MT Bold" pitchFamily="34" charset="0"/>
              </a:rPr>
              <a:t>Software engineering </a:t>
            </a:r>
            <a:r>
              <a:rPr lang="fr-FR" sz="1800" dirty="0" err="1" smtClean="0">
                <a:solidFill>
                  <a:schemeClr val="accent2">
                    <a:lumMod val="40000"/>
                    <a:lumOff val="60000"/>
                  </a:schemeClr>
                </a:solidFill>
                <a:latin typeface="Arial Rounded MT Bold" pitchFamily="34" charset="0"/>
              </a:rPr>
              <a:t>economics</a:t>
            </a:r>
            <a:r>
              <a:rPr lang="fr-FR" sz="1800" dirty="0" smtClean="0">
                <a:solidFill>
                  <a:schemeClr val="accent2">
                    <a:lumMod val="40000"/>
                    <a:lumOff val="60000"/>
                  </a:schemeClr>
                </a:solidFill>
                <a:latin typeface="Arial Rounded MT Bold" pitchFamily="34" charset="0"/>
              </a:rPr>
              <a:t>, </a:t>
            </a:r>
            <a:r>
              <a:rPr lang="fr-FR" sz="1800" dirty="0" err="1" smtClean="0">
                <a:solidFill>
                  <a:schemeClr val="accent2">
                    <a:lumMod val="40000"/>
                    <a:lumOff val="60000"/>
                  </a:schemeClr>
                </a:solidFill>
                <a:latin typeface="Arial Rounded MT Bold" pitchFamily="34" charset="0"/>
              </a:rPr>
              <a:t>IEEE</a:t>
            </a:r>
            <a:r>
              <a:rPr lang="fr-FR" sz="1800" dirty="0" smtClean="0">
                <a:solidFill>
                  <a:schemeClr val="accent2">
                    <a:lumMod val="40000"/>
                    <a:lumOff val="60000"/>
                  </a:schemeClr>
                </a:solidFill>
                <a:latin typeface="Arial Rounded MT Bold" pitchFamily="34" charset="0"/>
              </a:rPr>
              <a:t> </a:t>
            </a:r>
            <a:r>
              <a:rPr lang="fr-FR" sz="1800" dirty="0" err="1" smtClean="0">
                <a:solidFill>
                  <a:schemeClr val="accent2">
                    <a:lumMod val="40000"/>
                    <a:lumOff val="60000"/>
                  </a:schemeClr>
                </a:solidFill>
                <a:latin typeface="Arial Rounded MT Bold" pitchFamily="34" charset="0"/>
              </a:rPr>
              <a:t>Trans</a:t>
            </a:r>
            <a:r>
              <a:rPr lang="fr-FR" sz="1800" dirty="0" smtClean="0">
                <a:solidFill>
                  <a:schemeClr val="accent2">
                    <a:lumMod val="40000"/>
                    <a:lumOff val="60000"/>
                  </a:schemeClr>
                </a:solidFill>
                <a:latin typeface="Arial Rounded MT Bold" pitchFamily="34" charset="0"/>
              </a:rPr>
              <a:t>. on Software Engineering.,(1984)</a:t>
            </a:r>
            <a:r>
              <a:rPr lang="fr-FR" sz="1800" dirty="0" smtClean="0">
                <a:latin typeface="Arial Rounded MT Bold" pitchFamily="34" charset="0"/>
              </a:rPr>
              <a:t> Détails pour assigner les valeurs aux 15 facteurs de productivité. </a:t>
            </a:r>
          </a:p>
          <a:p>
            <a:r>
              <a:rPr lang="fr-FR" sz="1800" dirty="0" err="1" smtClean="0">
                <a:latin typeface="Arial Rounded MT Bold" pitchFamily="34" charset="0"/>
              </a:rPr>
              <a:t>Shepperd</a:t>
            </a:r>
            <a:r>
              <a:rPr lang="fr-FR" sz="1800" dirty="0" smtClean="0">
                <a:latin typeface="Arial Rounded MT Bold" pitchFamily="34" charset="0"/>
              </a:rPr>
              <a:t>, Martin, </a:t>
            </a:r>
            <a:r>
              <a:rPr lang="fr-FR" sz="1800" dirty="0" err="1" smtClean="0">
                <a:solidFill>
                  <a:schemeClr val="accent2">
                    <a:lumMod val="40000"/>
                    <a:lumOff val="60000"/>
                  </a:schemeClr>
                </a:solidFill>
                <a:latin typeface="Arial Rounded MT Bold" pitchFamily="34" charset="0"/>
              </a:rPr>
              <a:t>Fundation</a:t>
            </a:r>
            <a:r>
              <a:rPr lang="fr-FR" sz="1800" dirty="0" smtClean="0">
                <a:solidFill>
                  <a:schemeClr val="accent2">
                    <a:lumMod val="40000"/>
                    <a:lumOff val="60000"/>
                  </a:schemeClr>
                </a:solidFill>
                <a:latin typeface="Arial Rounded MT Bold" pitchFamily="34" charset="0"/>
              </a:rPr>
              <a:t> of Software </a:t>
            </a:r>
            <a:r>
              <a:rPr lang="fr-FR" sz="1800" dirty="0" err="1" smtClean="0">
                <a:solidFill>
                  <a:schemeClr val="accent2">
                    <a:lumMod val="40000"/>
                    <a:lumOff val="60000"/>
                  </a:schemeClr>
                </a:solidFill>
                <a:latin typeface="Arial Rounded MT Bold" pitchFamily="34" charset="0"/>
              </a:rPr>
              <a:t>Measurement</a:t>
            </a:r>
            <a:r>
              <a:rPr lang="fr-FR" sz="1800" dirty="0" smtClean="0">
                <a:solidFill>
                  <a:schemeClr val="accent2">
                    <a:lumMod val="40000"/>
                    <a:lumOff val="60000"/>
                  </a:schemeClr>
                </a:solidFill>
                <a:latin typeface="Arial Rounded MT Bold" pitchFamily="34" charset="0"/>
              </a:rPr>
              <a:t>, (1994) </a:t>
            </a:r>
            <a:r>
              <a:rPr lang="fr-FR" sz="1800" dirty="0" smtClean="0">
                <a:latin typeface="Arial Rounded MT Bold" pitchFamily="34" charset="0"/>
              </a:rPr>
              <a:t>Le pourquoi et comment des différentes méthodes de mesure de logiciels. </a:t>
            </a:r>
          </a:p>
          <a:p>
            <a:r>
              <a:rPr lang="fr-FR" sz="1800" dirty="0" err="1" smtClean="0">
                <a:latin typeface="Arial Rounded MT Bold" pitchFamily="34" charset="0"/>
              </a:rPr>
              <a:t>Katwijk</a:t>
            </a:r>
            <a:r>
              <a:rPr lang="fr-FR" sz="1800" dirty="0" smtClean="0">
                <a:latin typeface="Arial Rounded MT Bold" pitchFamily="34" charset="0"/>
              </a:rPr>
              <a:t>, J. van, </a:t>
            </a:r>
            <a:r>
              <a:rPr lang="fr-FR" sz="1800" dirty="0" err="1" smtClean="0">
                <a:solidFill>
                  <a:schemeClr val="accent2">
                    <a:lumMod val="40000"/>
                    <a:lumOff val="60000"/>
                  </a:schemeClr>
                </a:solidFill>
                <a:latin typeface="Arial Rounded MT Bold" pitchFamily="34" charset="0"/>
              </a:rPr>
              <a:t>Inleiding</a:t>
            </a:r>
            <a:r>
              <a:rPr lang="fr-FR" sz="1800" dirty="0" smtClean="0">
                <a:solidFill>
                  <a:schemeClr val="accent2">
                    <a:lumMod val="40000"/>
                    <a:lumOff val="60000"/>
                  </a:schemeClr>
                </a:solidFill>
                <a:latin typeface="Arial Rounded MT Bold" pitchFamily="34" charset="0"/>
              </a:rPr>
              <a:t> software engineering, (1994) </a:t>
            </a:r>
          </a:p>
          <a:p>
            <a:r>
              <a:rPr lang="fr-FR" sz="1800" dirty="0" err="1" smtClean="0">
                <a:latin typeface="Arial Rounded MT Bold" pitchFamily="34" charset="0"/>
              </a:rPr>
              <a:t>Pressman</a:t>
            </a:r>
            <a:r>
              <a:rPr lang="fr-FR" sz="1800" dirty="0" smtClean="0">
                <a:latin typeface="Arial Rounded MT Bold" pitchFamily="34" charset="0"/>
              </a:rPr>
              <a:t>, Roger S., </a:t>
            </a:r>
            <a:r>
              <a:rPr lang="fr-FR" sz="1800" dirty="0" smtClean="0">
                <a:solidFill>
                  <a:schemeClr val="accent2">
                    <a:lumMod val="40000"/>
                    <a:lumOff val="60000"/>
                  </a:schemeClr>
                </a:solidFill>
                <a:latin typeface="Arial Rounded MT Bold" pitchFamily="34" charset="0"/>
              </a:rPr>
              <a:t>(</a:t>
            </a:r>
            <a:r>
              <a:rPr lang="fr-FR" sz="1800" dirty="0" err="1" smtClean="0">
                <a:solidFill>
                  <a:schemeClr val="accent2">
                    <a:lumMod val="40000"/>
                    <a:lumOff val="60000"/>
                  </a:schemeClr>
                </a:solidFill>
                <a:latin typeface="Arial Rounded MT Bold" pitchFamily="34" charset="0"/>
              </a:rPr>
              <a:t>adapted</a:t>
            </a:r>
            <a:r>
              <a:rPr lang="fr-FR" sz="1800" dirty="0" smtClean="0">
                <a:solidFill>
                  <a:schemeClr val="accent2">
                    <a:lumMod val="40000"/>
                    <a:lumOff val="60000"/>
                  </a:schemeClr>
                </a:solidFill>
                <a:latin typeface="Arial Rounded MT Bold" pitchFamily="34" charset="0"/>
              </a:rPr>
              <a:t> by </a:t>
            </a:r>
            <a:r>
              <a:rPr lang="fr-FR" sz="1800" dirty="0" err="1" smtClean="0">
                <a:solidFill>
                  <a:schemeClr val="accent2">
                    <a:lumMod val="40000"/>
                    <a:lumOff val="60000"/>
                  </a:schemeClr>
                </a:solidFill>
                <a:latin typeface="Arial Rounded MT Bold" pitchFamily="34" charset="0"/>
              </a:rPr>
              <a:t>Darrel</a:t>
            </a:r>
            <a:r>
              <a:rPr lang="fr-FR" sz="1800" dirty="0" smtClean="0">
                <a:solidFill>
                  <a:schemeClr val="accent2">
                    <a:lumMod val="40000"/>
                    <a:lumOff val="60000"/>
                  </a:schemeClr>
                </a:solidFill>
                <a:latin typeface="Arial Rounded MT Bold" pitchFamily="34" charset="0"/>
              </a:rPr>
              <a:t> Ince) Software engineering </a:t>
            </a:r>
            <a:r>
              <a:rPr lang="fr-FR" sz="1800" dirty="0" smtClean="0">
                <a:latin typeface="Arial Rounded MT Bold" pitchFamily="34" charset="0"/>
              </a:rPr>
              <a:t>"</a:t>
            </a:r>
            <a:r>
              <a:rPr lang="fr-FR" sz="1800" dirty="0" smtClean="0">
                <a:solidFill>
                  <a:schemeClr val="accent3">
                    <a:lumMod val="60000"/>
                    <a:lumOff val="40000"/>
                  </a:schemeClr>
                </a:solidFill>
                <a:latin typeface="Arial Rounded MT Bold" pitchFamily="34" charset="0"/>
              </a:rPr>
              <a:t>A </a:t>
            </a:r>
            <a:r>
              <a:rPr lang="fr-FR" sz="1800" dirty="0" err="1" smtClean="0">
                <a:solidFill>
                  <a:schemeClr val="accent3">
                    <a:lumMod val="60000"/>
                    <a:lumOff val="40000"/>
                  </a:schemeClr>
                </a:solidFill>
                <a:latin typeface="Arial Rounded MT Bold" pitchFamily="34" charset="0"/>
              </a:rPr>
              <a:t>practitioner's</a:t>
            </a:r>
            <a:r>
              <a:rPr lang="fr-FR" sz="1800" dirty="0" smtClean="0">
                <a:solidFill>
                  <a:schemeClr val="accent3">
                    <a:lumMod val="60000"/>
                    <a:lumOff val="40000"/>
                  </a:schemeClr>
                </a:solidFill>
                <a:latin typeface="Arial Rounded MT Bold" pitchFamily="34" charset="0"/>
              </a:rPr>
              <a:t> </a:t>
            </a:r>
            <a:r>
              <a:rPr lang="fr-FR" sz="1800" dirty="0" err="1" smtClean="0">
                <a:solidFill>
                  <a:schemeClr val="accent3">
                    <a:lumMod val="60000"/>
                    <a:lumOff val="40000"/>
                  </a:schemeClr>
                </a:solidFill>
                <a:latin typeface="Arial Rounded MT Bold" pitchFamily="34" charset="0"/>
              </a:rPr>
              <a:t>approach</a:t>
            </a:r>
            <a:r>
              <a:rPr lang="fr-FR" sz="1800" dirty="0" smtClean="0">
                <a:latin typeface="Arial Rounded MT Bold" pitchFamily="34" charset="0"/>
              </a:rPr>
              <a:t>", </a:t>
            </a:r>
            <a:r>
              <a:rPr lang="fr-FR" sz="1800" dirty="0" smtClean="0">
                <a:solidFill>
                  <a:schemeClr val="accent2">
                    <a:lumMod val="40000"/>
                    <a:lumOff val="60000"/>
                  </a:schemeClr>
                </a:solidFill>
                <a:latin typeface="Arial Rounded MT Bold" pitchFamily="34" charset="0"/>
              </a:rPr>
              <a:t>(1994)</a:t>
            </a:r>
          </a:p>
          <a:p>
            <a:endParaRPr lang="fr-FR" sz="1800" dirty="0">
              <a:latin typeface="Arial Rounded MT Bold" pitchFamily="34" charset="0"/>
            </a:endParaRPr>
          </a:p>
        </p:txBody>
      </p:sp>
      <p:sp>
        <p:nvSpPr>
          <p:cNvPr id="3" name="Titre 2"/>
          <p:cNvSpPr>
            <a:spLocks noGrp="1"/>
          </p:cNvSpPr>
          <p:nvPr>
            <p:ph type="title"/>
          </p:nvPr>
        </p:nvSpPr>
        <p:spPr/>
        <p:txBody>
          <a:bodyPr/>
          <a:lstStyle/>
          <a:p>
            <a:r>
              <a:rPr lang="fr-FR" dirty="0" smtClean="0"/>
              <a:t>Bibliographie:</a:t>
            </a:r>
            <a:endParaRPr lang="fr-FR" dirty="0"/>
          </a:p>
        </p:txBody>
      </p:sp>
    </p:spTree>
  </p:cSld>
  <p:clrMapOvr>
    <a:masterClrMapping/>
  </p:clrMapOvr>
  <p:transition>
    <p:pull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467544" y="3501008"/>
            <a:ext cx="8496944" cy="1213232"/>
          </a:xfrm>
        </p:spPr>
        <p:txBody>
          <a:bodyPr/>
          <a:lstStyle/>
          <a:p>
            <a:r>
              <a:rPr lang="fr-FR" b="1" dirty="0" smtClean="0">
                <a:solidFill>
                  <a:srgbClr val="00B050"/>
                </a:solidFill>
                <a:latin typeface="Arial Rounded MT Bold" pitchFamily="34" charset="0"/>
              </a:rPr>
              <a:t>Merci pour votre attention. Nous sommes prêt à répondre à toutes 			vos questions</a:t>
            </a:r>
            <a:endParaRPr lang="fr-FR" b="1" dirty="0">
              <a:solidFill>
                <a:srgbClr val="00B050"/>
              </a:solidFill>
              <a:latin typeface="Arial Rounded MT Bold" pitchFamily="34" charset="0"/>
            </a:endParaRPr>
          </a:p>
        </p:txBody>
      </p:sp>
      <p:pic>
        <p:nvPicPr>
          <p:cNvPr id="1026" name="Picture 2" descr="C:\Program Files\Microsoft Office\MEDIA\CAGCAT10\j0195384.wmf"/>
          <p:cNvPicPr>
            <a:picLocks noChangeAspect="1" noChangeArrowheads="1"/>
          </p:cNvPicPr>
          <p:nvPr/>
        </p:nvPicPr>
        <p:blipFill>
          <a:blip r:embed="rId2" cstate="print"/>
          <a:srcRect/>
          <a:stretch>
            <a:fillRect/>
          </a:stretch>
        </p:blipFill>
        <p:spPr bwMode="auto">
          <a:xfrm>
            <a:off x="3491880" y="980728"/>
            <a:ext cx="1795882" cy="1833372"/>
          </a:xfrm>
          <a:prstGeom prst="rect">
            <a:avLst/>
          </a:prstGeom>
          <a:noFill/>
        </p:spPr>
      </p:pic>
      <p:sp>
        <p:nvSpPr>
          <p:cNvPr id="4" name="ZoneTexte 3"/>
          <p:cNvSpPr txBox="1"/>
          <p:nvPr/>
        </p:nvSpPr>
        <p:spPr>
          <a:xfrm>
            <a:off x="5912222" y="6000768"/>
            <a:ext cx="3803314" cy="584775"/>
          </a:xfrm>
          <a:prstGeom prst="rect">
            <a:avLst/>
          </a:prstGeom>
          <a:noFill/>
        </p:spPr>
        <p:txBody>
          <a:bodyPr wrap="square" rtlCol="0">
            <a:spAutoFit/>
          </a:bodyPr>
          <a:lstStyle/>
          <a:p>
            <a:r>
              <a:rPr lang="fr-FR" sz="3200" b="1" i="1" dirty="0" smtClean="0">
                <a:solidFill>
                  <a:srgbClr val="92D050"/>
                </a:solidFill>
              </a:rPr>
              <a:t>Sauf  Mr DIB  </a:t>
            </a:r>
            <a:r>
              <a:rPr lang="fr-FR" sz="3200" b="1" i="1" dirty="0" smtClean="0">
                <a:solidFill>
                  <a:srgbClr val="92D050"/>
                </a:solidFill>
                <a:sym typeface="Wingdings" pitchFamily="2" charset="2"/>
              </a:rPr>
              <a:t></a:t>
            </a:r>
            <a:endParaRPr lang="fr-FR" sz="3200" b="1" i="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45" presetClass="entr" presetSubtype="0" fill="hold" grpId="0" nodeType="withEffect">
                                  <p:stCondLst>
                                    <p:cond delay="0"/>
                                  </p:stCondLst>
                                  <p:iterate type="wd">
                                    <p:tmPct val="6000"/>
                                  </p:iterate>
                                  <p:childTnLst>
                                    <p:set>
                                      <p:cBhvr>
                                        <p:cTn id="10" dur="1" fill="hold">
                                          <p:stCondLst>
                                            <p:cond delay="0"/>
                                          </p:stCondLst>
                                        </p:cTn>
                                        <p:tgtEl>
                                          <p:spTgt spid="4"/>
                                        </p:tgtEl>
                                        <p:attrNameLst>
                                          <p:attrName>style.visibility</p:attrName>
                                        </p:attrNameLst>
                                      </p:cBhvr>
                                      <p:to>
                                        <p:strVal val="visible"/>
                                      </p:to>
                                    </p:set>
                                    <p:animEffect transition="in" filter="fade">
                                      <p:cBhvr>
                                        <p:cTn id="11" dur="3000"/>
                                        <p:tgtEl>
                                          <p:spTgt spid="4"/>
                                        </p:tgtEl>
                                      </p:cBhvr>
                                    </p:animEffect>
                                    <p:anim calcmode="lin" valueType="num">
                                      <p:cBhvr>
                                        <p:cTn id="12" dur="3000" fill="hold"/>
                                        <p:tgtEl>
                                          <p:spTgt spid="4"/>
                                        </p:tgtEl>
                                        <p:attrNameLst>
                                          <p:attrName>ppt_w</p:attrName>
                                        </p:attrNameLst>
                                      </p:cBhvr>
                                      <p:tavLst>
                                        <p:tav tm="0" fmla="#ppt_w*sin(2.5*pi*$)">
                                          <p:val>
                                            <p:fltVal val="0"/>
                                          </p:val>
                                        </p:tav>
                                        <p:tav tm="100000">
                                          <p:val>
                                            <p:fltVal val="1"/>
                                          </p:val>
                                        </p:tav>
                                      </p:tavLst>
                                    </p:anim>
                                    <p:anim calcmode="lin" valueType="num">
                                      <p:cBhvr>
                                        <p:cTn id="13" dur="3000" fill="hold"/>
                                        <p:tgtEl>
                                          <p:spTgt spid="4"/>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4"/>
                                        </p:tgtEl>
                                        <p:attrNameLst>
                                          <p:attrName>ppt_c</p:attrName>
                                        </p:attrNameLst>
                                      </p:cBhvr>
                                      <p:to>
                                        <a:schemeClr val="accent1"/>
                                      </p:to>
                                    </p:animClr>
                                  </p:subTnLst>
                                </p:cTn>
                              </p:par>
                              <p:par>
                                <p:cTn id="14" presetID="29" presetClass="path" presetSubtype="0" accel="50000" decel="50000" fill="hold" grpId="1" nodeType="withEffect">
                                  <p:stCondLst>
                                    <p:cond delay="0"/>
                                  </p:stCondLst>
                                  <p:iterate type="wd">
                                    <p:tmPct val="0"/>
                                  </p:iterate>
                                  <p:childTnLst>
                                    <p:animMotion origin="layout" path="M 0 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  -0.071 0.01333  C -0.051 0.01867  -0.032 0.02133  -0.017 0.02  C -0.004 0.02  0.01 0.01733  0.025 0.01333  C 0.069 0  0.102 -0.028  0.098 -0.048  C 0.095 -0.068  0.057 -0.07333  0.013 -0.06  C -0.008 -0.05333  -0.027 -0.044  -0.04 -0.03333  C -0.051 -0.02533  -0.062 -0.016  -0.074 -0.004  C -0.109 0.03467  -0.13 0.07733  -0.12 0.09333  C -0.111 0.10933  -0.074 0.092  -0.039 0.05467  C -0.022 0.036  -0.008 0.01733  0 0  Z" pathEditMode="relative" ptsTypes="">
                                      <p:cBhvr>
                                        <p:cTn id="15"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539552" y="1351672"/>
            <a:ext cx="8257586" cy="4957648"/>
          </a:xfrm>
        </p:spPr>
        <p:txBody>
          <a:bodyPr>
            <a:noAutofit/>
          </a:bodyPr>
          <a:lstStyle/>
          <a:p>
            <a:pPr algn="just"/>
            <a:r>
              <a:rPr lang="fr-FR" sz="2400" dirty="0" smtClean="0">
                <a:latin typeface="Arial Rounded MT Bold" pitchFamily="34" charset="0"/>
              </a:rPr>
              <a:t>L’informatique prend de l’ampleur dans notre vie quotidienne surtout sur le plan logiciel qui se développe à une vitesse fulgurante dans différents domaines. Pour la réalisation de ces logiciels, il faudrait commencer par un budget plus ou moins consistant. De ce fait, plusieurs mathématiciens et économistes ont mis en œuvre des méthodes (simulations) qui peuvent donner une estimation du coût  à l’avance, pour éviter les problèmes de (sous/sur) estimation budgétaire </a:t>
            </a:r>
            <a:endParaRPr lang="fr-FR" sz="2400" dirty="0">
              <a:latin typeface="Arial Rounded MT Bold" pitchFamily="34" charset="0"/>
            </a:endParaRPr>
          </a:p>
        </p:txBody>
      </p:sp>
      <p:sp>
        <p:nvSpPr>
          <p:cNvPr id="2" name="Titre 1"/>
          <p:cNvSpPr>
            <a:spLocks noGrp="1"/>
          </p:cNvSpPr>
          <p:nvPr>
            <p:ph type="title"/>
          </p:nvPr>
        </p:nvSpPr>
        <p:spPr/>
        <p:txBody>
          <a:bodyPr/>
          <a:lstStyle/>
          <a:p>
            <a:r>
              <a:rPr lang="fr-FR" dirty="0" smtClean="0"/>
              <a:t>Introduction:</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611560" y="1340768"/>
            <a:ext cx="8113570" cy="4453592"/>
          </a:xfrm>
        </p:spPr>
        <p:txBody>
          <a:bodyPr>
            <a:noAutofit/>
          </a:bodyPr>
          <a:lstStyle/>
          <a:p>
            <a:pPr algn="just"/>
            <a:r>
              <a:rPr lang="fr-FR" sz="2400" dirty="0" smtClean="0">
                <a:latin typeface="Arial Rounded MT Bold" pitchFamily="34" charset="0"/>
              </a:rPr>
              <a:t>Le coût représente la meilleure approche possible en termes économiques de la valorisation d’un effort de transformation ente deux états (des matières brutes au produit fini). </a:t>
            </a:r>
          </a:p>
          <a:p>
            <a:pPr algn="just"/>
            <a:r>
              <a:rPr lang="fr-FR" sz="2400" dirty="0" smtClean="0">
                <a:latin typeface="Arial Rounded MT Bold" pitchFamily="34" charset="0"/>
              </a:rPr>
              <a:t>Dans notre cas d’une idée initial à un logiciel final. Ce coût (budget) peut être employé de plusieurs façons que ce soit pour l’achat des équipements qui seront utilisés pour la création d’un projet ou pour le payement de la main d’œuvre ou tout simplement pour la maintenance du produit.</a:t>
            </a:r>
          </a:p>
          <a:p>
            <a:endParaRPr lang="fr-FR" sz="2400" dirty="0" smtClean="0"/>
          </a:p>
          <a:p>
            <a:endParaRPr lang="fr-FR" sz="2400" dirty="0"/>
          </a:p>
        </p:txBody>
      </p:sp>
      <p:sp>
        <p:nvSpPr>
          <p:cNvPr id="3" name="Titre 2"/>
          <p:cNvSpPr>
            <a:spLocks noGrp="1"/>
          </p:cNvSpPr>
          <p:nvPr>
            <p:ph type="title"/>
          </p:nvPr>
        </p:nvSpPr>
        <p:spPr/>
        <p:txBody>
          <a:bodyPr/>
          <a:lstStyle/>
          <a:p>
            <a:r>
              <a:rPr lang="fr-FR" dirty="0" smtClean="0"/>
              <a:t>Qu’es qu’un coût?</a:t>
            </a:r>
            <a:br>
              <a:rPr lang="fr-FR" dirty="0" smtClean="0"/>
            </a:br>
            <a:endParaRPr lang="fr-FR" dirty="0"/>
          </a:p>
        </p:txBody>
      </p:sp>
      <p:pic>
        <p:nvPicPr>
          <p:cNvPr id="4" name="Picture 3" descr="C:\Program Files\Microsoft Office\MEDIA\CAGCAT10\j0222021.wmf"/>
          <p:cNvPicPr>
            <a:picLocks noChangeAspect="1" noChangeArrowheads="1"/>
          </p:cNvPicPr>
          <p:nvPr/>
        </p:nvPicPr>
        <p:blipFill>
          <a:blip r:embed="rId2" cstate="print"/>
          <a:srcRect/>
          <a:stretch>
            <a:fillRect/>
          </a:stretch>
        </p:blipFill>
        <p:spPr bwMode="auto">
          <a:xfrm>
            <a:off x="5292080" y="188640"/>
            <a:ext cx="1205187" cy="1209518"/>
          </a:xfrm>
          <a:prstGeom prst="rect">
            <a:avLst/>
          </a:prstGeom>
          <a:noFill/>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396552" y="1351672"/>
            <a:ext cx="9792072" cy="637168"/>
          </a:xfrm>
        </p:spPr>
        <p:txBody>
          <a:bodyPr>
            <a:normAutofit fontScale="70000" lnSpcReduction="20000"/>
          </a:bodyPr>
          <a:lstStyle/>
          <a:p>
            <a:pPr lvl="2"/>
            <a:r>
              <a:rPr lang="fr-FR" sz="2400" b="1" dirty="0" smtClean="0">
                <a:latin typeface="Arial" pitchFamily="34" charset="0"/>
                <a:cs typeface="Arial" pitchFamily="34" charset="0"/>
              </a:rPr>
              <a:t>Sur un nombre de projets logiciels, on note  90% de taux d’échec dont :</a:t>
            </a:r>
          </a:p>
          <a:p>
            <a:pPr lvl="2"/>
            <a:r>
              <a:rPr lang="fr-FR" sz="2400" b="1" dirty="0" smtClean="0">
                <a:latin typeface="Arial" pitchFamily="34" charset="0"/>
                <a:cs typeface="Arial" pitchFamily="34" charset="0"/>
              </a:rPr>
              <a:t>     1/3 d ’abandons: le projet et complètement abandonné pour divers raisons</a:t>
            </a:r>
          </a:p>
          <a:p>
            <a:pPr lvl="2"/>
            <a:endParaRPr lang="fr-FR" sz="2400" dirty="0" smtClean="0">
              <a:latin typeface="Arial" pitchFamily="34" charset="0"/>
              <a:cs typeface="Arial" pitchFamily="34" charset="0"/>
            </a:endParaRPr>
          </a:p>
          <a:p>
            <a:endParaRPr lang="fr-FR" sz="2400" dirty="0">
              <a:latin typeface="Arial" pitchFamily="34" charset="0"/>
              <a:cs typeface="Arial" pitchFamily="34" charset="0"/>
            </a:endParaRPr>
          </a:p>
        </p:txBody>
      </p:sp>
      <p:sp>
        <p:nvSpPr>
          <p:cNvPr id="3" name="Titre 2"/>
          <p:cNvSpPr>
            <a:spLocks noGrp="1"/>
          </p:cNvSpPr>
          <p:nvPr>
            <p:ph type="title"/>
          </p:nvPr>
        </p:nvSpPr>
        <p:spPr/>
        <p:txBody>
          <a:bodyPr/>
          <a:lstStyle/>
          <a:p>
            <a:r>
              <a:rPr lang="fr-FR" dirty="0" smtClean="0"/>
              <a:t>Pourquoi calculer le coût?</a:t>
            </a:r>
            <a:br>
              <a:rPr lang="fr-FR" dirty="0" smtClean="0"/>
            </a:br>
            <a:endParaRPr lang="fr-FR" dirty="0"/>
          </a:p>
        </p:txBody>
      </p:sp>
      <p:sp>
        <p:nvSpPr>
          <p:cNvPr id="4" name="ZoneTexte 3"/>
          <p:cNvSpPr txBox="1"/>
          <p:nvPr/>
        </p:nvSpPr>
        <p:spPr>
          <a:xfrm>
            <a:off x="611560" y="1916833"/>
            <a:ext cx="7488832" cy="830997"/>
          </a:xfrm>
          <a:prstGeom prst="rect">
            <a:avLst/>
          </a:prstGeom>
          <a:noFill/>
        </p:spPr>
        <p:txBody>
          <a:bodyPr wrap="square" rtlCol="0">
            <a:spAutoFit/>
          </a:bodyPr>
          <a:lstStyle/>
          <a:p>
            <a:pPr marL="0" lvl="2"/>
            <a:r>
              <a:rPr lang="fr-FR" sz="2400" dirty="0">
                <a:solidFill>
                  <a:schemeClr val="accent2">
                    <a:lumMod val="40000"/>
                    <a:lumOff val="60000"/>
                  </a:schemeClr>
                </a:solidFill>
                <a:latin typeface="Arial" pitchFamily="34" charset="0"/>
                <a:cs typeface="Arial" pitchFamily="34" charset="0"/>
              </a:rPr>
              <a:t> </a:t>
            </a:r>
            <a:r>
              <a:rPr lang="fr-FR" sz="2400" b="1" dirty="0">
                <a:solidFill>
                  <a:schemeClr val="accent2">
                    <a:lumMod val="40000"/>
                    <a:lumOff val="60000"/>
                  </a:schemeClr>
                </a:solidFill>
                <a:latin typeface="Arial" pitchFamily="34" charset="0"/>
                <a:cs typeface="Arial" pitchFamily="34" charset="0"/>
              </a:rPr>
              <a:t>3/4 en dépassement de budget (et/ou) délai,</a:t>
            </a:r>
          </a:p>
          <a:p>
            <a:endParaRPr lang="fr-FR" sz="2400" dirty="0"/>
          </a:p>
        </p:txBody>
      </p:sp>
      <p:sp>
        <p:nvSpPr>
          <p:cNvPr id="5" name="ZoneTexte 4"/>
          <p:cNvSpPr txBox="1"/>
          <p:nvPr/>
        </p:nvSpPr>
        <p:spPr>
          <a:xfrm>
            <a:off x="611560" y="2300679"/>
            <a:ext cx="6984776" cy="1200329"/>
          </a:xfrm>
          <a:prstGeom prst="rect">
            <a:avLst/>
          </a:prstGeom>
          <a:noFill/>
        </p:spPr>
        <p:txBody>
          <a:bodyPr wrap="square" rtlCol="0">
            <a:spAutoFit/>
          </a:bodyPr>
          <a:lstStyle/>
          <a:p>
            <a:pPr marL="0" lvl="2"/>
            <a:r>
              <a:rPr lang="fr-FR" sz="2400" b="1" dirty="0">
                <a:latin typeface="Arial" pitchFamily="34" charset="0"/>
                <a:cs typeface="Arial" pitchFamily="34" charset="0"/>
              </a:rPr>
              <a:t> 1/2 n ’ayant pas atteint l </a:t>
            </a:r>
            <a:r>
              <a:rPr lang="fr-FR" sz="2400" b="1" dirty="0" smtClean="0">
                <a:latin typeface="Arial" pitchFamily="34" charset="0"/>
                <a:cs typeface="Arial" pitchFamily="34" charset="0"/>
              </a:rPr>
              <a:t>’objectif requis. </a:t>
            </a:r>
            <a:endParaRPr lang="fr-FR" sz="2400" b="1" dirty="0">
              <a:latin typeface="Arial" pitchFamily="34" charset="0"/>
              <a:cs typeface="Arial" pitchFamily="34" charset="0"/>
            </a:endParaRPr>
          </a:p>
          <a:p>
            <a:pPr marL="0" lvl="2"/>
            <a:endParaRPr lang="fr-FR" sz="2400" b="1" dirty="0">
              <a:latin typeface="Arial" pitchFamily="34" charset="0"/>
              <a:cs typeface="Arial" pitchFamily="34" charset="0"/>
            </a:endParaRPr>
          </a:p>
          <a:p>
            <a:endParaRPr lang="fr-FR" sz="2400" b="1" dirty="0"/>
          </a:p>
        </p:txBody>
      </p:sp>
      <p:sp>
        <p:nvSpPr>
          <p:cNvPr id="6" name="ZoneTexte 5"/>
          <p:cNvSpPr txBox="1"/>
          <p:nvPr/>
        </p:nvSpPr>
        <p:spPr>
          <a:xfrm>
            <a:off x="539552" y="2996952"/>
            <a:ext cx="8388424" cy="2677656"/>
          </a:xfrm>
          <a:prstGeom prst="rect">
            <a:avLst/>
          </a:prstGeom>
          <a:noFill/>
        </p:spPr>
        <p:txBody>
          <a:bodyPr wrap="square" rtlCol="0">
            <a:spAutoFit/>
          </a:bodyPr>
          <a:lstStyle/>
          <a:p>
            <a:pPr algn="just"/>
            <a:r>
              <a:rPr lang="fr-FR" sz="2400" dirty="0" smtClean="0">
                <a:latin typeface="Arial Rounded MT Bold" pitchFamily="34" charset="0"/>
              </a:rPr>
              <a:t>Ainsi, pour un projet logiciel le coût est un paramètre essentiel et même vital pour la réussite  du projet. Donc connaitre le budget  à l’avance permet  de bien réussir son projet et d’éviter les échecs. C’est pour cette raison, que des méthodes ont été mises en place pour estimer le coût.</a:t>
            </a:r>
          </a:p>
          <a:p>
            <a:pPr algn="just"/>
            <a:r>
              <a:rPr lang="fr-FR" sz="2400" dirty="0" smtClean="0">
                <a:latin typeface="Arial Rounded MT Bold" pitchFamily="34" charset="0"/>
              </a:rPr>
              <a:t>En voici quelques unes :</a:t>
            </a:r>
            <a:endParaRPr lang="fr-FR" sz="2400" dirty="0">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down)">
                                      <p:cBhvr>
                                        <p:cTn id="13" dur="500"/>
                                        <p:tgtEl>
                                          <p:spTgt spid="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wipe(down)">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 calcmode="lin" valueType="num">
                                      <p:cBhvr additive="base">
                                        <p:cTn id="2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 calcmode="lin" valueType="num">
                                      <p:cBhvr additive="base">
                                        <p:cTn id="3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build="allAtOnce"/>
      <p:bldP spid="5" grpId="0" build="allAtOnce"/>
      <p:bldP spid="6"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06902" y="1351672"/>
            <a:ext cx="7753530" cy="4885640"/>
          </a:xfrm>
        </p:spPr>
        <p:txBody>
          <a:bodyPr>
            <a:normAutofit/>
          </a:bodyPr>
          <a:lstStyle/>
          <a:p>
            <a:pPr algn="just"/>
            <a:r>
              <a:rPr lang="fr-FR" dirty="0" err="1" smtClean="0">
                <a:latin typeface="Arial Rounded MT Bold" pitchFamily="34" charset="0"/>
              </a:rPr>
              <a:t>COCOMO</a:t>
            </a:r>
            <a:r>
              <a:rPr lang="fr-FR" dirty="0" smtClean="0">
                <a:latin typeface="Arial Rounded MT Bold" pitchFamily="34" charset="0"/>
              </a:rPr>
              <a:t> est un acronyme pour: </a:t>
            </a:r>
            <a:r>
              <a:rPr lang="fr-FR" dirty="0" err="1" smtClean="0">
                <a:solidFill>
                  <a:srgbClr val="FF0000"/>
                </a:solidFill>
                <a:latin typeface="Arial Rounded MT Bold" pitchFamily="34" charset="0"/>
              </a:rPr>
              <a:t>CO</a:t>
            </a:r>
            <a:r>
              <a:rPr lang="fr-FR" dirty="0" err="1" smtClean="0">
                <a:latin typeface="Arial Rounded MT Bold" pitchFamily="34" charset="0"/>
              </a:rPr>
              <a:t>nstructive</a:t>
            </a:r>
            <a:r>
              <a:rPr lang="fr-FR" dirty="0" smtClean="0">
                <a:latin typeface="Arial Rounded MT Bold" pitchFamily="34" charset="0"/>
              </a:rPr>
              <a:t> </a:t>
            </a:r>
            <a:r>
              <a:rPr lang="fr-FR" dirty="0" err="1" smtClean="0">
                <a:solidFill>
                  <a:srgbClr val="FF0000"/>
                </a:solidFill>
                <a:latin typeface="Arial Rounded MT Bold" pitchFamily="34" charset="0"/>
              </a:rPr>
              <a:t>CO</a:t>
            </a:r>
            <a:r>
              <a:rPr lang="fr-FR" dirty="0" err="1" smtClean="0">
                <a:latin typeface="Arial Rounded MT Bold" pitchFamily="34" charset="0"/>
              </a:rPr>
              <a:t>st</a:t>
            </a:r>
            <a:r>
              <a:rPr lang="fr-FR" dirty="0" smtClean="0">
                <a:latin typeface="Arial Rounded MT Bold" pitchFamily="34" charset="0"/>
              </a:rPr>
              <a:t> </a:t>
            </a:r>
            <a:r>
              <a:rPr lang="fr-FR" dirty="0" smtClean="0">
                <a:solidFill>
                  <a:srgbClr val="FF0000"/>
                </a:solidFill>
                <a:latin typeface="Arial Rounded MT Bold" pitchFamily="34" charset="0"/>
              </a:rPr>
              <a:t>Mo</a:t>
            </a:r>
            <a:r>
              <a:rPr lang="fr-FR" dirty="0" smtClean="0">
                <a:latin typeface="Arial Rounded MT Bold" pitchFamily="34" charset="0"/>
              </a:rPr>
              <a:t>del. C'est une méthode pour estimer le coût d'un projet logiciel dans le but d'éviter les erreurs de budget et les retards de livraison, qui sont malheureusement habituels dans l'industrie de développement logiciel. </a:t>
            </a:r>
          </a:p>
          <a:p>
            <a:pPr algn="just"/>
            <a:r>
              <a:rPr lang="fr-FR" dirty="0" smtClean="0">
                <a:latin typeface="Arial Rounded MT Bold" pitchFamily="34" charset="0"/>
              </a:rPr>
              <a:t>Le premier modèle </a:t>
            </a:r>
            <a:r>
              <a:rPr lang="fr-FR" dirty="0" err="1" smtClean="0">
                <a:latin typeface="Arial Rounded MT Bold" pitchFamily="34" charset="0"/>
              </a:rPr>
              <a:t>COCOMO</a:t>
            </a:r>
            <a:r>
              <a:rPr lang="fr-FR" dirty="0" smtClean="0">
                <a:latin typeface="Arial Rounded MT Bold" pitchFamily="34" charset="0"/>
              </a:rPr>
              <a:t> date de 1981. IL a été développé par le Dr. Barry Boehm pour estimer le coût , en nombre de mois-homme (unité d’effort).</a:t>
            </a:r>
          </a:p>
          <a:p>
            <a:pPr algn="just"/>
            <a:r>
              <a:rPr lang="fr-FR" dirty="0" smtClean="0">
                <a:latin typeface="Arial Rounded MT Bold" pitchFamily="34" charset="0"/>
              </a:rPr>
              <a:t>La méthode </a:t>
            </a:r>
            <a:r>
              <a:rPr lang="fr-FR" dirty="0" err="1" smtClean="0">
                <a:latin typeface="Arial Rounded MT Bold" pitchFamily="34" charset="0"/>
              </a:rPr>
              <a:t>COCOMO</a:t>
            </a:r>
            <a:r>
              <a:rPr lang="fr-FR" dirty="0" smtClean="0">
                <a:latin typeface="Arial Rounded MT Bold" pitchFamily="34" charset="0"/>
              </a:rPr>
              <a:t> est issue du modèle en spirale pour la planification des projets qui définit quatre cadrans dans chaque spire dont un seul pour le développement et trois pour la gestion du projet</a:t>
            </a:r>
            <a:r>
              <a:rPr lang="fr-FR" dirty="0" smtClean="0"/>
              <a:t>.</a:t>
            </a:r>
            <a:endParaRPr lang="fr-FR" dirty="0">
              <a:latin typeface="Arial Rounded MT Bold" pitchFamily="34" charset="0"/>
            </a:endParaRPr>
          </a:p>
        </p:txBody>
      </p:sp>
      <p:sp>
        <p:nvSpPr>
          <p:cNvPr id="3" name="Titre 2"/>
          <p:cNvSpPr>
            <a:spLocks noGrp="1"/>
          </p:cNvSpPr>
          <p:nvPr>
            <p:ph type="title"/>
          </p:nvPr>
        </p:nvSpPr>
        <p:spPr/>
        <p:txBody>
          <a:bodyPr/>
          <a:lstStyle/>
          <a:p>
            <a:r>
              <a:rPr lang="fr-FR" dirty="0" smtClean="0"/>
              <a:t>Les méthodes </a:t>
            </a:r>
            <a:r>
              <a:rPr lang="fr-FR" dirty="0" err="1" smtClean="0"/>
              <a:t>COCOMO</a:t>
            </a:r>
            <a:r>
              <a:rPr lang="fr-FR" dirty="0" smtClean="0"/>
              <a:t>:</a:t>
            </a:r>
            <a:br>
              <a:rPr lang="fr-FR" dirty="0" smtClean="0"/>
            </a:br>
            <a:endParaRPr lang="fr-FR" dirty="0"/>
          </a:p>
        </p:txBody>
      </p:sp>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395536" y="2359784"/>
            <a:ext cx="8604448" cy="3949536"/>
          </a:xfrm>
        </p:spPr>
        <p:txBody>
          <a:bodyPr>
            <a:normAutofit/>
          </a:bodyPr>
          <a:lstStyle/>
          <a:p>
            <a:pPr algn="just"/>
            <a:r>
              <a:rPr lang="fr-FR" dirty="0" smtClean="0">
                <a:latin typeface="Arial Rounded MT Bold" pitchFamily="34" charset="0"/>
              </a:rPr>
              <a:t>Ce modèle est adapté pour les gros projets complexes. Les risques sont sans cesse évalués à chaque cycle. Un cycle est décomposé en étapes.</a:t>
            </a:r>
          </a:p>
          <a:p>
            <a:pPr algn="just"/>
            <a:r>
              <a:rPr lang="fr-FR" dirty="0" smtClean="0">
                <a:latin typeface="Arial Rounded MT Bold" pitchFamily="34" charset="0"/>
              </a:rPr>
              <a:t>On distingue quatre phases dans le déroulement du cycle en spirale :</a:t>
            </a:r>
          </a:p>
          <a:p>
            <a:pPr lvl="0" algn="just"/>
            <a:r>
              <a:rPr lang="fr-FR" dirty="0" smtClean="0">
                <a:latin typeface="Arial Rounded MT Bold" pitchFamily="34" charset="0"/>
              </a:rPr>
              <a:t>* détermination des objectifs, des alternatives et des contraintes ;</a:t>
            </a:r>
          </a:p>
          <a:p>
            <a:pPr lvl="0" algn="just"/>
            <a:r>
              <a:rPr lang="fr-FR" dirty="0" smtClean="0">
                <a:latin typeface="Arial Rounded MT Bold" pitchFamily="34" charset="0"/>
              </a:rPr>
              <a:t>* analyse des risques, évaluation des alternatives ;</a:t>
            </a:r>
          </a:p>
          <a:p>
            <a:pPr lvl="0" algn="just"/>
            <a:r>
              <a:rPr lang="fr-FR" dirty="0" smtClean="0">
                <a:latin typeface="Arial Rounded MT Bold" pitchFamily="34" charset="0"/>
              </a:rPr>
              <a:t>* développement et vérification de la solution retenue ;</a:t>
            </a:r>
          </a:p>
          <a:p>
            <a:pPr lvl="0" algn="just"/>
            <a:r>
              <a:rPr lang="fr-FR" dirty="0" smtClean="0">
                <a:latin typeface="Arial Rounded MT Bold" pitchFamily="34" charset="0"/>
              </a:rPr>
              <a:t>* revue des résultats et vérification du cycle suivant.</a:t>
            </a:r>
          </a:p>
          <a:p>
            <a:pPr algn="just"/>
            <a:endParaRPr lang="fr-FR" dirty="0">
              <a:latin typeface="Arial Rounded MT Bold" pitchFamily="34" charset="0"/>
            </a:endParaRPr>
          </a:p>
        </p:txBody>
      </p:sp>
      <p:sp>
        <p:nvSpPr>
          <p:cNvPr id="3" name="Titre 2"/>
          <p:cNvSpPr>
            <a:spLocks noGrp="1"/>
          </p:cNvSpPr>
          <p:nvPr>
            <p:ph type="title"/>
          </p:nvPr>
        </p:nvSpPr>
        <p:spPr/>
        <p:txBody>
          <a:bodyPr/>
          <a:lstStyle/>
          <a:p>
            <a:r>
              <a:rPr lang="fr-FR" dirty="0" smtClean="0">
                <a:latin typeface="Arial Rounded MT Bold" pitchFamily="34" charset="0"/>
              </a:rPr>
              <a:t>modèle en Spirale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path" presetSubtype="0" accel="50000" decel="50000" fill="hold" grpId="0" nodeType="withEffect">
                                  <p:stCondLst>
                                    <p:cond delay="0"/>
                                  </p:stCondLst>
                                  <p:childTnLst>
                                    <p:animMotion origin="layout" path="M 0.2099 0.14028 C 0.21302 0.08125 0.17518 0.03009 0.12448 0.02662 C 0.07605 0.02222 0.03073 0.06181 0.02761 0.11921 C 0.02396 0.17199 0.05573 0.22153 0.10105 0.225 C 0.14254 0.22778 0.18195 0.19514 0.1849 0.1456 C 0.18802 0.10069 0.16146 0.05833 0.12292 0.05463 C 0.0875 0.05208 0.054 0.07963 0.05191 0.12083 C 0.04966 0.15787 0.07066 0.19421 0.10243 0.19606 C 0.13125 0.19861 0.15851 0.17731 0.16077 0.14398 C 0.16233 0.11389 0.14636 0.08472 0.12136 0.0831 C 0.09948 0.08125 0.07761 0.09722 0.07605 0.12269 C 0.07448 0.14491 0.08577 0.16597 0.10417 0.16782 C 0.11927 0.16944 0.13507 0.15972 0.13594 0.14213 C 0.13733 0.12801 0.13125 0.11296 0.11997 0.11134 C 0.11077 0.11134 0.10174 0.11481 0.10035 0.12454 C 0.09948 0.13079 0.10105 0.13681 0.10556 0.13935 C 0.10782 0.14028 0.10938 0.14028 0.11164 0.13935 " pathEditMode="relative" rAng="0" ptsTypes="fffffffffffffffff">
                                      <p:cBhvr>
                                        <p:cTn id="6" dur="2000" fill="hold"/>
                                        <p:tgtEl>
                                          <p:spTgt spid="3"/>
                                        </p:tgtEl>
                                        <p:attrNameLst>
                                          <p:attrName>ppt_x</p:attrName>
                                          <p:attrName>ppt_y</p:attrName>
                                        </p:attrNameLst>
                                      </p:cBhvr>
                                      <p:rCtr x="-9100" y="-1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Fichier:Spiral model (Boehm, 1988).svg">
            <a:hlinkClick r:id="rId2"/>
          </p:cNvPr>
          <p:cNvPicPr/>
          <p:nvPr/>
        </p:nvPicPr>
        <p:blipFill>
          <a:blip r:embed="rId3" cstate="print"/>
          <a:srcRect/>
          <a:stretch>
            <a:fillRect/>
          </a:stretch>
        </p:blipFill>
        <p:spPr bwMode="auto">
          <a:xfrm>
            <a:off x="827584" y="548680"/>
            <a:ext cx="7488832" cy="6237312"/>
          </a:xfrm>
          <a:prstGeom prst="rect">
            <a:avLst/>
          </a:prstGeom>
          <a:ln>
            <a:headEnd/>
            <a:tailEnd/>
          </a:ln>
        </p:spPr>
        <p:style>
          <a:lnRef idx="1">
            <a:schemeClr val="dk1"/>
          </a:lnRef>
          <a:fillRef idx="2">
            <a:schemeClr val="dk1"/>
          </a:fillRef>
          <a:effectRef idx="1">
            <a:schemeClr val="dk1"/>
          </a:effectRef>
          <a:fontRef idx="minor">
            <a:schemeClr val="dk1"/>
          </a:fontRef>
        </p:style>
      </p:pic>
      <p:sp>
        <p:nvSpPr>
          <p:cNvPr id="3" name="ZoneTexte 2"/>
          <p:cNvSpPr txBox="1"/>
          <p:nvPr/>
        </p:nvSpPr>
        <p:spPr>
          <a:xfrm>
            <a:off x="467544" y="179348"/>
            <a:ext cx="5328592" cy="369332"/>
          </a:xfrm>
          <a:prstGeom prst="rect">
            <a:avLst/>
          </a:prstGeom>
          <a:noFill/>
        </p:spPr>
        <p:txBody>
          <a:bodyPr wrap="square" rtlCol="0">
            <a:spAutoFit/>
          </a:bodyPr>
          <a:lstStyle/>
          <a:p>
            <a:r>
              <a:rPr lang="fr-FR" dirty="0" smtClean="0">
                <a:latin typeface="Arial Rounded MT Bold" pitchFamily="34" charset="0"/>
              </a:rPr>
              <a:t>Le modèle spirale:</a:t>
            </a:r>
            <a:endParaRPr lang="fr-FR" dirty="0">
              <a:latin typeface="Arial Rounded MT Bold"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539552" y="1567696"/>
            <a:ext cx="8041562" cy="4525600"/>
          </a:xfrm>
        </p:spPr>
        <p:txBody>
          <a:bodyPr>
            <a:normAutofit/>
          </a:bodyPr>
          <a:lstStyle/>
          <a:p>
            <a:pPr algn="just"/>
            <a:r>
              <a:rPr lang="fr-FR" dirty="0" smtClean="0">
                <a:latin typeface="Arial Rounded MT Bold" pitchFamily="34" charset="0"/>
              </a:rPr>
              <a:t>Le modèle </a:t>
            </a:r>
            <a:r>
              <a:rPr lang="fr-FR" dirty="0" err="1" smtClean="0">
                <a:latin typeface="Arial Rounded MT Bold" pitchFamily="34" charset="0"/>
              </a:rPr>
              <a:t>COCOMO</a:t>
            </a:r>
            <a:r>
              <a:rPr lang="fr-FR" dirty="0" smtClean="0">
                <a:latin typeface="Arial Rounded MT Bold" pitchFamily="34" charset="0"/>
              </a:rPr>
              <a:t> 81 s'appuie sur une estimation de l'effort en homme*mois (HM) calculée par la</a:t>
            </a:r>
          </a:p>
          <a:p>
            <a:pPr algn="just"/>
            <a:r>
              <a:rPr lang="fr-FR" dirty="0" smtClean="0">
                <a:latin typeface="Arial Rounded MT Bold" pitchFamily="34" charset="0"/>
              </a:rPr>
              <a:t>Formule:</a:t>
            </a:r>
          </a:p>
          <a:p>
            <a:pPr algn="just"/>
            <a:r>
              <a:rPr lang="fr-FR" b="1" dirty="0" smtClean="0">
                <a:latin typeface="Arial Rounded MT Bold" pitchFamily="34" charset="0"/>
              </a:rPr>
              <a:t>	            </a:t>
            </a:r>
            <a:r>
              <a:rPr lang="fr-FR" sz="2800" b="1" dirty="0" smtClean="0">
                <a:solidFill>
                  <a:srgbClr val="00B050"/>
                </a:solidFill>
                <a:latin typeface="Arial Rounded MT Bold" pitchFamily="34" charset="0"/>
              </a:rPr>
              <a:t>Effort = C*M*taille**s</a:t>
            </a:r>
            <a:endParaRPr lang="fr-FR" sz="2800" dirty="0" smtClean="0">
              <a:solidFill>
                <a:srgbClr val="00B050"/>
              </a:solidFill>
              <a:latin typeface="Arial Rounded MT Bold" pitchFamily="34" charset="0"/>
            </a:endParaRPr>
          </a:p>
          <a:p>
            <a:pPr algn="just"/>
            <a:r>
              <a:rPr lang="fr-FR" dirty="0" smtClean="0">
                <a:latin typeface="Arial Rounded MT Bold" pitchFamily="34" charset="0"/>
              </a:rPr>
              <a:t>	</a:t>
            </a:r>
          </a:p>
          <a:p>
            <a:pPr algn="just"/>
            <a:r>
              <a:rPr lang="fr-FR" dirty="0" smtClean="0">
                <a:latin typeface="Arial Rounded MT Bold" pitchFamily="34" charset="0"/>
              </a:rPr>
              <a:t>	C facteur de complexité</a:t>
            </a:r>
          </a:p>
          <a:p>
            <a:pPr algn="just"/>
            <a:r>
              <a:rPr lang="fr-FR" dirty="0" smtClean="0">
                <a:latin typeface="Arial Rounded MT Bold" pitchFamily="34" charset="0"/>
              </a:rPr>
              <a:t>	M facteur multiplicateur</a:t>
            </a:r>
          </a:p>
          <a:p>
            <a:pPr algn="just"/>
            <a:r>
              <a:rPr lang="fr-FR" dirty="0" smtClean="0">
                <a:latin typeface="Arial Rounded MT Bold" pitchFamily="34" charset="0"/>
              </a:rPr>
              <a:t>	Taille en milliers de lignes de code source livrées (</a:t>
            </a:r>
            <a:r>
              <a:rPr lang="fr-FR" dirty="0" err="1" smtClean="0">
                <a:latin typeface="Arial Rounded MT Bold" pitchFamily="34" charset="0"/>
              </a:rPr>
              <a:t>KDSI</a:t>
            </a:r>
            <a:r>
              <a:rPr lang="fr-FR" dirty="0" smtClean="0">
                <a:latin typeface="Arial Rounded MT Bold" pitchFamily="34" charset="0"/>
              </a:rPr>
              <a:t>)</a:t>
            </a:r>
          </a:p>
          <a:p>
            <a:pPr algn="just"/>
            <a:r>
              <a:rPr lang="fr-FR" dirty="0" smtClean="0">
                <a:latin typeface="Arial Rounded MT Bold" pitchFamily="34" charset="0"/>
              </a:rPr>
              <a:t>	s proche de 1</a:t>
            </a:r>
          </a:p>
          <a:p>
            <a:pPr algn="just"/>
            <a:endParaRPr lang="fr-FR" dirty="0">
              <a:latin typeface="Arial Rounded MT Bold" pitchFamily="34" charset="0"/>
            </a:endParaRPr>
          </a:p>
        </p:txBody>
      </p:sp>
      <p:sp>
        <p:nvSpPr>
          <p:cNvPr id="3" name="Titre 2"/>
          <p:cNvSpPr>
            <a:spLocks noGrp="1"/>
          </p:cNvSpPr>
          <p:nvPr>
            <p:ph type="title"/>
          </p:nvPr>
        </p:nvSpPr>
        <p:spPr/>
        <p:txBody>
          <a:bodyPr/>
          <a:lstStyle/>
          <a:p>
            <a:r>
              <a:rPr lang="fr-FR" dirty="0" err="1" smtClean="0"/>
              <a:t>COCOMO</a:t>
            </a:r>
            <a:r>
              <a:rPr lang="fr-FR" dirty="0" smtClean="0"/>
              <a:t> 81</a:t>
            </a:r>
            <a:r>
              <a:rPr lang="fr-FR" dirty="0" smtClean="0">
                <a:sym typeface="Wingdings" pitchFamily="2" charset="2"/>
              </a:rPr>
              <a:t>: (ou </a:t>
            </a:r>
            <a:r>
              <a:rPr lang="fr-FR" dirty="0" err="1" smtClean="0">
                <a:sym typeface="Wingdings" pitchFamily="2" charset="2"/>
              </a:rPr>
              <a:t>COCOMOI</a:t>
            </a:r>
            <a:r>
              <a:rPr lang="fr-FR" dirty="0" smtClean="0">
                <a:sym typeface="Wingdings" pitchFamily="2" charset="2"/>
              </a:rPr>
              <a:t>)</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648</TotalTime>
  <Words>1217</Words>
  <Application>Microsoft Office PowerPoint</Application>
  <PresentationFormat>Affichage à l'écran (4:3)</PresentationFormat>
  <Paragraphs>227</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Métro</vt:lpstr>
      <vt:lpstr>Le Coût d’un logiciel</vt:lpstr>
      <vt:lpstr>Plan:</vt:lpstr>
      <vt:lpstr>Introduction:</vt:lpstr>
      <vt:lpstr>Qu’es qu’un coût? </vt:lpstr>
      <vt:lpstr>Pourquoi calculer le coût? </vt:lpstr>
      <vt:lpstr>Les méthodes COCOMO: </vt:lpstr>
      <vt:lpstr>modèle en Spirale :</vt:lpstr>
      <vt:lpstr>Présentation PowerPoint</vt:lpstr>
      <vt:lpstr>COCOMO 81: (ou COCOMOI) </vt:lpstr>
      <vt:lpstr>COCOMO 81: (ou COCOMOI) </vt:lpstr>
      <vt:lpstr>COCOMO 81:(suite)</vt:lpstr>
      <vt:lpstr>Présentation PowerPoint</vt:lpstr>
      <vt:lpstr>COCOMO 81:(suite)</vt:lpstr>
      <vt:lpstr>COCOMO II:</vt:lpstr>
      <vt:lpstr>COCOMO II:(suite)</vt:lpstr>
      <vt:lpstr>Avantage &amp; inconvénient :</vt:lpstr>
      <vt:lpstr>Avantage &amp; inconvénient :(suite)</vt:lpstr>
      <vt:lpstr>Autres méthodes : </vt:lpstr>
      <vt:lpstr>Conclusion:</vt:lpstr>
      <vt:lpstr>Bibliographie: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Coût d’un logiciel</dc:title>
  <dc:creator>NaDjiBosS</dc:creator>
  <cp:lastModifiedBy>P</cp:lastModifiedBy>
  <cp:revision>63</cp:revision>
  <dcterms:created xsi:type="dcterms:W3CDTF">2011-01-13T21:39:57Z</dcterms:created>
  <dcterms:modified xsi:type="dcterms:W3CDTF">2012-01-20T17:08:09Z</dcterms:modified>
</cp:coreProperties>
</file>