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6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88.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195.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docProps/custom.xml" ContentType="application/vnd.openxmlformats-officedocument.custom-properties+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72" r:id="rId1"/>
  </p:sldMasterIdLst>
  <p:notesMasterIdLst>
    <p:notesMasterId r:id="rId197"/>
  </p:notesMasterIdLst>
  <p:handoutMasterIdLst>
    <p:handoutMasterId r:id="rId198"/>
  </p:handoutMasterIdLst>
  <p:sldIdLst>
    <p:sldId id="269" r:id="rId2"/>
    <p:sldId id="354" r:id="rId3"/>
    <p:sldId id="355" r:id="rId4"/>
    <p:sldId id="356" r:id="rId5"/>
    <p:sldId id="357" r:id="rId6"/>
    <p:sldId id="358" r:id="rId7"/>
    <p:sldId id="359" r:id="rId8"/>
    <p:sldId id="360" r:id="rId9"/>
    <p:sldId id="362" r:id="rId10"/>
    <p:sldId id="363" r:id="rId11"/>
    <p:sldId id="364" r:id="rId12"/>
    <p:sldId id="365" r:id="rId13"/>
    <p:sldId id="366" r:id="rId14"/>
    <p:sldId id="367" r:id="rId15"/>
    <p:sldId id="368" r:id="rId16"/>
    <p:sldId id="369" r:id="rId17"/>
    <p:sldId id="370" r:id="rId18"/>
    <p:sldId id="371" r:id="rId19"/>
    <p:sldId id="372" r:id="rId20"/>
    <p:sldId id="373" r:id="rId21"/>
    <p:sldId id="374" r:id="rId22"/>
    <p:sldId id="375" r:id="rId23"/>
    <p:sldId id="376" r:id="rId24"/>
    <p:sldId id="377" r:id="rId25"/>
    <p:sldId id="378" r:id="rId26"/>
    <p:sldId id="379" r:id="rId27"/>
    <p:sldId id="380" r:id="rId28"/>
    <p:sldId id="459" r:id="rId29"/>
    <p:sldId id="381" r:id="rId30"/>
    <p:sldId id="382" r:id="rId31"/>
    <p:sldId id="383" r:id="rId32"/>
    <p:sldId id="422" r:id="rId33"/>
    <p:sldId id="384" r:id="rId34"/>
    <p:sldId id="385" r:id="rId35"/>
    <p:sldId id="386" r:id="rId36"/>
    <p:sldId id="387" r:id="rId37"/>
    <p:sldId id="388" r:id="rId38"/>
    <p:sldId id="389" r:id="rId39"/>
    <p:sldId id="390" r:id="rId40"/>
    <p:sldId id="391" r:id="rId41"/>
    <p:sldId id="392" r:id="rId42"/>
    <p:sldId id="393" r:id="rId43"/>
    <p:sldId id="394" r:id="rId44"/>
    <p:sldId id="395" r:id="rId45"/>
    <p:sldId id="423" r:id="rId46"/>
    <p:sldId id="396" r:id="rId47"/>
    <p:sldId id="397" r:id="rId48"/>
    <p:sldId id="398" r:id="rId49"/>
    <p:sldId id="399" r:id="rId50"/>
    <p:sldId id="400" r:id="rId51"/>
    <p:sldId id="401" r:id="rId52"/>
    <p:sldId id="402" r:id="rId53"/>
    <p:sldId id="403" r:id="rId54"/>
    <p:sldId id="405" r:id="rId55"/>
    <p:sldId id="406" r:id="rId56"/>
    <p:sldId id="407" r:id="rId57"/>
    <p:sldId id="408" r:id="rId58"/>
    <p:sldId id="424" r:id="rId59"/>
    <p:sldId id="409" r:id="rId60"/>
    <p:sldId id="425" r:id="rId61"/>
    <p:sldId id="410" r:id="rId62"/>
    <p:sldId id="411" r:id="rId63"/>
    <p:sldId id="412" r:id="rId64"/>
    <p:sldId id="413" r:id="rId65"/>
    <p:sldId id="414" r:id="rId66"/>
    <p:sldId id="415" r:id="rId67"/>
    <p:sldId id="416" r:id="rId68"/>
    <p:sldId id="417" r:id="rId69"/>
    <p:sldId id="418" r:id="rId70"/>
    <p:sldId id="419" r:id="rId71"/>
    <p:sldId id="420" r:id="rId72"/>
    <p:sldId id="318" r:id="rId73"/>
    <p:sldId id="319" r:id="rId74"/>
    <p:sldId id="320" r:id="rId75"/>
    <p:sldId id="321" r:id="rId76"/>
    <p:sldId id="270" r:id="rId77"/>
    <p:sldId id="271" r:id="rId78"/>
    <p:sldId id="272" r:id="rId79"/>
    <p:sldId id="273" r:id="rId80"/>
    <p:sldId id="274" r:id="rId81"/>
    <p:sldId id="275" r:id="rId82"/>
    <p:sldId id="279" r:id="rId83"/>
    <p:sldId id="276" r:id="rId84"/>
    <p:sldId id="277" r:id="rId85"/>
    <p:sldId id="278" r:id="rId86"/>
    <p:sldId id="280" r:id="rId87"/>
    <p:sldId id="283" r:id="rId88"/>
    <p:sldId id="284" r:id="rId89"/>
    <p:sldId id="285" r:id="rId90"/>
    <p:sldId id="288" r:id="rId91"/>
    <p:sldId id="286" r:id="rId92"/>
    <p:sldId id="457" r:id="rId93"/>
    <p:sldId id="458" r:id="rId94"/>
    <p:sldId id="287" r:id="rId95"/>
    <p:sldId id="289" r:id="rId96"/>
    <p:sldId id="293" r:id="rId97"/>
    <p:sldId id="290" r:id="rId98"/>
    <p:sldId id="291" r:id="rId99"/>
    <p:sldId id="421" r:id="rId100"/>
    <p:sldId id="296" r:id="rId101"/>
    <p:sldId id="297" r:id="rId102"/>
    <p:sldId id="298" r:id="rId103"/>
    <p:sldId id="299" r:id="rId104"/>
    <p:sldId id="492" r:id="rId105"/>
    <p:sldId id="488" r:id="rId106"/>
    <p:sldId id="489" r:id="rId107"/>
    <p:sldId id="490" r:id="rId108"/>
    <p:sldId id="491" r:id="rId109"/>
    <p:sldId id="460" r:id="rId110"/>
    <p:sldId id="431" r:id="rId111"/>
    <p:sldId id="432" r:id="rId112"/>
    <p:sldId id="433" r:id="rId113"/>
    <p:sldId id="462" r:id="rId114"/>
    <p:sldId id="463" r:id="rId115"/>
    <p:sldId id="464" r:id="rId116"/>
    <p:sldId id="465" r:id="rId117"/>
    <p:sldId id="469" r:id="rId118"/>
    <p:sldId id="470" r:id="rId119"/>
    <p:sldId id="471" r:id="rId120"/>
    <p:sldId id="466" r:id="rId121"/>
    <p:sldId id="467" r:id="rId122"/>
    <p:sldId id="468" r:id="rId123"/>
    <p:sldId id="303" r:id="rId124"/>
    <p:sldId id="300" r:id="rId125"/>
    <p:sldId id="301" r:id="rId126"/>
    <p:sldId id="304" r:id="rId127"/>
    <p:sldId id="306" r:id="rId128"/>
    <p:sldId id="307" r:id="rId129"/>
    <p:sldId id="308" r:id="rId130"/>
    <p:sldId id="309" r:id="rId131"/>
    <p:sldId id="311" r:id="rId132"/>
    <p:sldId id="310" r:id="rId133"/>
    <p:sldId id="312" r:id="rId134"/>
    <p:sldId id="313" r:id="rId135"/>
    <p:sldId id="314" r:id="rId136"/>
    <p:sldId id="315" r:id="rId137"/>
    <p:sldId id="316" r:id="rId138"/>
    <p:sldId id="317" r:id="rId139"/>
    <p:sldId id="322" r:id="rId140"/>
    <p:sldId id="337" r:id="rId141"/>
    <p:sldId id="338" r:id="rId142"/>
    <p:sldId id="323" r:id="rId143"/>
    <p:sldId id="346" r:id="rId144"/>
    <p:sldId id="347" r:id="rId145"/>
    <p:sldId id="348" r:id="rId146"/>
    <p:sldId id="349" r:id="rId147"/>
    <p:sldId id="350" r:id="rId148"/>
    <p:sldId id="351" r:id="rId149"/>
    <p:sldId id="352" r:id="rId150"/>
    <p:sldId id="324" r:id="rId151"/>
    <p:sldId id="325" r:id="rId152"/>
    <p:sldId id="326" r:id="rId153"/>
    <p:sldId id="327" r:id="rId154"/>
    <p:sldId id="328" r:id="rId155"/>
    <p:sldId id="329" r:id="rId156"/>
    <p:sldId id="330" r:id="rId157"/>
    <p:sldId id="437" r:id="rId158"/>
    <p:sldId id="438" r:id="rId159"/>
    <p:sldId id="332" r:id="rId160"/>
    <p:sldId id="334" r:id="rId161"/>
    <p:sldId id="474" r:id="rId162"/>
    <p:sldId id="335" r:id="rId163"/>
    <p:sldId id="475" r:id="rId164"/>
    <p:sldId id="476" r:id="rId165"/>
    <p:sldId id="477" r:id="rId166"/>
    <p:sldId id="486" r:id="rId167"/>
    <p:sldId id="478" r:id="rId168"/>
    <p:sldId id="483" r:id="rId169"/>
    <p:sldId id="484" r:id="rId170"/>
    <p:sldId id="485" r:id="rId171"/>
    <p:sldId id="487" r:id="rId172"/>
    <p:sldId id="479" r:id="rId173"/>
    <p:sldId id="480" r:id="rId174"/>
    <p:sldId id="481" r:id="rId175"/>
    <p:sldId id="482" r:id="rId176"/>
    <p:sldId id="336" r:id="rId177"/>
    <p:sldId id="343" r:id="rId178"/>
    <p:sldId id="344" r:id="rId179"/>
    <p:sldId id="455" r:id="rId180"/>
    <p:sldId id="453" r:id="rId181"/>
    <p:sldId id="454" r:id="rId182"/>
    <p:sldId id="439" r:id="rId183"/>
    <p:sldId id="440" r:id="rId184"/>
    <p:sldId id="441" r:id="rId185"/>
    <p:sldId id="442" r:id="rId186"/>
    <p:sldId id="443" r:id="rId187"/>
    <p:sldId id="444" r:id="rId188"/>
    <p:sldId id="445" r:id="rId189"/>
    <p:sldId id="446" r:id="rId190"/>
    <p:sldId id="447" r:id="rId191"/>
    <p:sldId id="448" r:id="rId192"/>
    <p:sldId id="449" r:id="rId193"/>
    <p:sldId id="450" r:id="rId194"/>
    <p:sldId id="451" r:id="rId195"/>
    <p:sldId id="452" r:id="rId196"/>
  </p:sldIdLst>
  <p:sldSz cx="9144000" cy="6858000" type="screen4x3"/>
  <p:notesSz cx="6845300" cy="9196388"/>
  <p:custDataLst>
    <p:tags r:id="rId199"/>
  </p:custDataLst>
  <p:defaultTextStyle>
    <a:defPPr>
      <a:defRPr lang="en-US"/>
    </a:defPPr>
    <a:lvl1pPr algn="l" rtl="0" eaLnBrk="0" fontAlgn="base" hangingPunct="0">
      <a:spcBef>
        <a:spcPct val="0"/>
      </a:spcBef>
      <a:spcAft>
        <a:spcPct val="0"/>
      </a:spcAft>
      <a:defRPr kumimoji="1"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b="1" kern="1200">
        <a:solidFill>
          <a:schemeClr val="tx1"/>
        </a:solidFill>
        <a:latin typeface="Times New Roman" pitchFamily="18" charset="0"/>
        <a:ea typeface="+mn-ea"/>
        <a:cs typeface="+mn-cs"/>
      </a:defRPr>
    </a:lvl5pPr>
    <a:lvl6pPr marL="2286000" algn="l" defTabSz="914400" rtl="0" eaLnBrk="1" latinLnBrk="0" hangingPunct="1">
      <a:defRPr kumimoji="1" sz="2400" b="1" kern="1200">
        <a:solidFill>
          <a:schemeClr val="tx1"/>
        </a:solidFill>
        <a:latin typeface="Times New Roman" pitchFamily="18" charset="0"/>
        <a:ea typeface="+mn-ea"/>
        <a:cs typeface="+mn-cs"/>
      </a:defRPr>
    </a:lvl6pPr>
    <a:lvl7pPr marL="2743200" algn="l" defTabSz="914400" rtl="0" eaLnBrk="1" latinLnBrk="0" hangingPunct="1">
      <a:defRPr kumimoji="1" sz="2400" b="1" kern="1200">
        <a:solidFill>
          <a:schemeClr val="tx1"/>
        </a:solidFill>
        <a:latin typeface="Times New Roman" pitchFamily="18" charset="0"/>
        <a:ea typeface="+mn-ea"/>
        <a:cs typeface="+mn-cs"/>
      </a:defRPr>
    </a:lvl7pPr>
    <a:lvl8pPr marL="3200400" algn="l" defTabSz="914400" rtl="0" eaLnBrk="1" latinLnBrk="0" hangingPunct="1">
      <a:defRPr kumimoji="1" sz="2400" b="1" kern="1200">
        <a:solidFill>
          <a:schemeClr val="tx1"/>
        </a:solidFill>
        <a:latin typeface="Times New Roman" pitchFamily="18" charset="0"/>
        <a:ea typeface="+mn-ea"/>
        <a:cs typeface="+mn-cs"/>
      </a:defRPr>
    </a:lvl8pPr>
    <a:lvl9pPr marL="3657600" algn="l" defTabSz="914400" rtl="0" eaLnBrk="1" latinLnBrk="0" hangingPunct="1">
      <a:defRPr kumimoji="1" sz="24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relyOnVml="1" encoding="utf-8"/>
  <p:showPr showNarration="1">
    <p:present/>
    <p:sldAll/>
    <p:penClr>
      <a:schemeClr val="tx1"/>
    </p:penClr>
  </p:showPr>
  <p:clrMru>
    <a:srgbClr val="6C6E12"/>
    <a:srgbClr val="339933"/>
    <a:srgbClr val="660066"/>
    <a:srgbClr val="FFFFFF"/>
    <a:srgbClr val="006666"/>
    <a:srgbClr val="009999"/>
    <a:srgbClr val="00CC99"/>
    <a:srgbClr val="33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3556" autoAdjust="0"/>
    <p:restoredTop sz="94600" autoAdjust="0"/>
  </p:normalViewPr>
  <p:slideViewPr>
    <p:cSldViewPr>
      <p:cViewPr varScale="1">
        <p:scale>
          <a:sx n="74" d="100"/>
          <a:sy n="74" d="100"/>
        </p:scale>
        <p:origin x="-46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slide" Target="slides/slide195.xml"/><Relationship Id="rId200"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notesMaster" Target="notesMasters/notesMaster1.xml"/><Relationship Id="rId201"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handoutMaster" Target="handoutMasters/handoutMaster1.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tags" Target="tags/tag1.xml"/><Relationship Id="rId203"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67038"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21507" name="Rectangle 3"/>
          <p:cNvSpPr>
            <a:spLocks noGrp="1" noChangeArrowheads="1"/>
          </p:cNvSpPr>
          <p:nvPr>
            <p:ph type="dt" sz="quarter" idx="1"/>
          </p:nvPr>
        </p:nvSpPr>
        <p:spPr bwMode="auto">
          <a:xfrm>
            <a:off x="3876675" y="0"/>
            <a:ext cx="2967038"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21508" name="Rectangle 4"/>
          <p:cNvSpPr>
            <a:spLocks noGrp="1" noChangeArrowheads="1"/>
          </p:cNvSpPr>
          <p:nvPr>
            <p:ph type="ftr" sz="quarter" idx="2"/>
          </p:nvPr>
        </p:nvSpPr>
        <p:spPr bwMode="auto">
          <a:xfrm>
            <a:off x="0" y="8734425"/>
            <a:ext cx="2967038"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21509" name="Rectangle 5"/>
          <p:cNvSpPr>
            <a:spLocks noGrp="1" noChangeArrowheads="1"/>
          </p:cNvSpPr>
          <p:nvPr>
            <p:ph type="sldNum" sz="quarter" idx="3"/>
          </p:nvPr>
        </p:nvSpPr>
        <p:spPr bwMode="auto">
          <a:xfrm>
            <a:off x="3876675" y="8734425"/>
            <a:ext cx="2967038"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F5C23E12-D162-4B1D-A147-86E1EA78CFCB}" type="slidenum">
              <a:rPr lang="en-US"/>
              <a:pPr>
                <a:defRPr/>
              </a:pPr>
              <a:t>‹N°›</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5613"/>
          </a:xfrm>
          <a:prstGeom prst="rect">
            <a:avLst/>
          </a:prstGeom>
          <a:noFill/>
          <a:ln w="9525">
            <a:noFill/>
            <a:miter lim="800000"/>
            <a:headEnd/>
            <a:tailEnd/>
          </a:ln>
        </p:spPr>
        <p:txBody>
          <a:bodyPr vert="horz" wrap="square" lIns="19050" tIns="0" rIns="19050" bIns="0" numCol="1" anchor="t" anchorCtr="0" compatLnSpc="1">
            <a:prstTxWarp prst="textNoShape">
              <a:avLst/>
            </a:prstTxWarp>
          </a:bodyPr>
          <a:lstStyle>
            <a:lvl1pPr defTabSz="909638">
              <a:defRPr sz="1000" b="0" i="1"/>
            </a:lvl1pPr>
          </a:lstStyle>
          <a:p>
            <a:pPr>
              <a:defRPr/>
            </a:pPr>
            <a:r>
              <a:rPr lang="en-US"/>
              <a:t>*</a:t>
            </a:r>
            <a:endParaRPr lang="en-US" sz="1200"/>
          </a:p>
        </p:txBody>
      </p:sp>
      <p:sp>
        <p:nvSpPr>
          <p:cNvPr id="2051" name="Rectangle 3"/>
          <p:cNvSpPr>
            <a:spLocks noGrp="1" noChangeArrowheads="1"/>
          </p:cNvSpPr>
          <p:nvPr>
            <p:ph type="dt" idx="1"/>
          </p:nvPr>
        </p:nvSpPr>
        <p:spPr bwMode="auto">
          <a:xfrm>
            <a:off x="3884613" y="0"/>
            <a:ext cx="2973387" cy="455613"/>
          </a:xfrm>
          <a:prstGeom prst="rect">
            <a:avLst/>
          </a:prstGeom>
          <a:noFill/>
          <a:ln w="9525">
            <a:noFill/>
            <a:miter lim="800000"/>
            <a:headEnd/>
            <a:tailEnd/>
          </a:ln>
        </p:spPr>
        <p:txBody>
          <a:bodyPr vert="horz" wrap="square" lIns="19050" tIns="0" rIns="19050" bIns="0" numCol="1" anchor="t" anchorCtr="0" compatLnSpc="1">
            <a:prstTxWarp prst="textNoShape">
              <a:avLst/>
            </a:prstTxWarp>
          </a:bodyPr>
          <a:lstStyle>
            <a:lvl1pPr algn="r" defTabSz="909638">
              <a:defRPr sz="1000" b="0" i="1"/>
            </a:lvl1pPr>
          </a:lstStyle>
          <a:p>
            <a:pPr>
              <a:defRPr/>
            </a:pPr>
            <a:r>
              <a:rPr lang="en-US"/>
              <a:t>07/16/96</a:t>
            </a:r>
            <a:endParaRPr lang="en-US" sz="1200"/>
          </a:p>
        </p:txBody>
      </p:sp>
      <p:sp>
        <p:nvSpPr>
          <p:cNvPr id="210948" name="Rectangle 4"/>
          <p:cNvSpPr>
            <a:spLocks noGrp="1" noRot="1" noChangeAspect="1" noChangeArrowheads="1" noTextEdit="1"/>
          </p:cNvSpPr>
          <p:nvPr>
            <p:ph type="sldImg" idx="2"/>
          </p:nvPr>
        </p:nvSpPr>
        <p:spPr bwMode="auto">
          <a:xfrm>
            <a:off x="1143000" y="685800"/>
            <a:ext cx="4572000" cy="3429000"/>
          </a:xfrm>
          <a:prstGeom prst="rect">
            <a:avLst/>
          </a:prstGeom>
          <a:noFill/>
          <a:ln w="12700" cap="sq">
            <a:solidFill>
              <a:schemeClr val="tx1"/>
            </a:solidFill>
            <a:miter lim="800000"/>
            <a:headEnd/>
            <a:tailEnd/>
          </a:ln>
        </p:spPr>
      </p:sp>
      <p:sp>
        <p:nvSpPr>
          <p:cNvPr id="2053" name="Rectangle 5"/>
          <p:cNvSpPr>
            <a:spLocks noGrp="1" noChangeArrowheads="1"/>
          </p:cNvSpPr>
          <p:nvPr>
            <p:ph type="body" sz="quarter" idx="3"/>
          </p:nvPr>
        </p:nvSpPr>
        <p:spPr bwMode="auto">
          <a:xfrm>
            <a:off x="914400" y="4341813"/>
            <a:ext cx="5027613" cy="4114800"/>
          </a:xfrm>
          <a:prstGeom prst="rect">
            <a:avLst/>
          </a:prstGeom>
          <a:noFill/>
          <a:ln w="9525">
            <a:noFill/>
            <a:miter lim="800000"/>
            <a:headEnd/>
            <a:tailEnd/>
          </a:ln>
        </p:spPr>
        <p:txBody>
          <a:bodyPr vert="horz" wrap="square" lIns="92075" tIns="46037" rIns="92075" bIns="46037" numCol="1" anchor="t" anchorCtr="0" compatLnSpc="1">
            <a:prstTxWarp prst="textNoShape">
              <a:avLst/>
            </a:prstTxWarp>
          </a:bodyPr>
          <a:lstStyle/>
          <a:p>
            <a:pPr lvl="0"/>
            <a:r>
              <a:rPr lang="en-US" noProof="0" smtClean="0"/>
              <a:t>Cliquer pour modifier les styles du texte du masque</a:t>
            </a:r>
          </a:p>
          <a:p>
            <a:pPr lvl="1"/>
            <a:r>
              <a:rPr lang="en-US" noProof="0" smtClean="0"/>
              <a:t>Deuxième niveau</a:t>
            </a:r>
          </a:p>
          <a:p>
            <a:pPr lvl="2"/>
            <a:r>
              <a:rPr lang="en-US" noProof="0" smtClean="0"/>
              <a:t>Troisième niveau</a:t>
            </a:r>
          </a:p>
          <a:p>
            <a:pPr lvl="3"/>
            <a:r>
              <a:rPr lang="en-US" noProof="0" smtClean="0"/>
              <a:t>Quatrième niveau</a:t>
            </a:r>
          </a:p>
          <a:p>
            <a:pPr lvl="4"/>
            <a:r>
              <a:rPr lang="en-US" noProof="0" smtClean="0"/>
              <a:t>Cinquième niveau</a:t>
            </a:r>
          </a:p>
        </p:txBody>
      </p:sp>
      <p:sp>
        <p:nvSpPr>
          <p:cNvPr id="2054" name="Rectangle 6"/>
          <p:cNvSpPr>
            <a:spLocks noGrp="1" noChangeArrowheads="1"/>
          </p:cNvSpPr>
          <p:nvPr>
            <p:ph type="ftr" sz="quarter" idx="4"/>
          </p:nvPr>
        </p:nvSpPr>
        <p:spPr bwMode="auto">
          <a:xfrm>
            <a:off x="0" y="8685213"/>
            <a:ext cx="2971800" cy="458787"/>
          </a:xfrm>
          <a:prstGeom prst="rect">
            <a:avLst/>
          </a:prstGeom>
          <a:noFill/>
          <a:ln w="9525">
            <a:noFill/>
            <a:miter lim="800000"/>
            <a:headEnd/>
            <a:tailEnd/>
          </a:ln>
        </p:spPr>
        <p:txBody>
          <a:bodyPr vert="horz" wrap="square" lIns="19050" tIns="0" rIns="19050" bIns="0" numCol="1" anchor="b" anchorCtr="0" compatLnSpc="1">
            <a:prstTxWarp prst="textNoShape">
              <a:avLst/>
            </a:prstTxWarp>
          </a:bodyPr>
          <a:lstStyle>
            <a:lvl1pPr defTabSz="909638">
              <a:defRPr sz="1000" b="0" i="1"/>
            </a:lvl1pPr>
          </a:lstStyle>
          <a:p>
            <a:pPr>
              <a:defRPr/>
            </a:pPr>
            <a:r>
              <a:rPr lang="en-US"/>
              <a:t>*</a:t>
            </a:r>
            <a:endParaRPr lang="en-US" sz="1200"/>
          </a:p>
        </p:txBody>
      </p:sp>
      <p:sp>
        <p:nvSpPr>
          <p:cNvPr id="2055" name="Rectangle 7"/>
          <p:cNvSpPr>
            <a:spLocks noGrp="1" noChangeArrowheads="1"/>
          </p:cNvSpPr>
          <p:nvPr>
            <p:ph type="sldNum" sz="quarter" idx="5"/>
          </p:nvPr>
        </p:nvSpPr>
        <p:spPr bwMode="auto">
          <a:xfrm>
            <a:off x="3884613" y="8685213"/>
            <a:ext cx="2973387" cy="458787"/>
          </a:xfrm>
          <a:prstGeom prst="rect">
            <a:avLst/>
          </a:prstGeom>
          <a:noFill/>
          <a:ln w="9525">
            <a:noFill/>
            <a:miter lim="800000"/>
            <a:headEnd/>
            <a:tailEnd/>
          </a:ln>
        </p:spPr>
        <p:txBody>
          <a:bodyPr vert="horz" wrap="square" lIns="19050" tIns="0" rIns="19050" bIns="0" numCol="1" anchor="b" anchorCtr="0" compatLnSpc="1">
            <a:prstTxWarp prst="textNoShape">
              <a:avLst/>
            </a:prstTxWarp>
          </a:bodyPr>
          <a:lstStyle>
            <a:lvl1pPr algn="r" defTabSz="909638">
              <a:defRPr sz="1000" b="0" i="1"/>
            </a:lvl1pPr>
          </a:lstStyle>
          <a:p>
            <a:pPr>
              <a:defRPr/>
            </a:pPr>
            <a:r>
              <a:rPr lang="en-US"/>
              <a:t>##</a:t>
            </a:r>
            <a:endParaRPr lang="en-US" sz="1200"/>
          </a:p>
        </p:txBody>
      </p:sp>
    </p:spTree>
  </p:cSld>
  <p:clrMap bg1="lt1" tx1="dk1" bg2="lt2" tx2="dk2" accent1="accent1" accent2="accent2" accent3="accent3" accent4="accent4" accent5="accent5" accent6="accent6" hlink="hlink" folHlink="folHlink"/>
  <p:hf/>
  <p:notesStyle>
    <a:lvl1pPr algn="l" defTabSz="909638"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5613" algn="l" defTabSz="909638"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2813" algn="l" defTabSz="909638"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68425" algn="l" defTabSz="909638"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5625" algn="l" defTabSz="909638"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a:lstStyle/>
          <a:p>
            <a:pPr defTabSz="914400"/>
            <a:fld id="{DE1BB6DF-2721-454E-9422-9608481C1EF8}" type="slidenum">
              <a:rPr lang="fr-FR" smtClean="0"/>
              <a:pPr defTabSz="914400"/>
              <a:t>11</a:t>
            </a:fld>
            <a:endParaRPr lang="fr-FR" smtClean="0"/>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p:spPr>
        <p:txBody>
          <a:bodyPr/>
          <a:lstStyle/>
          <a:p>
            <a:endParaRPr lang="ar-DZ"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a:noFill/>
          <a:ln/>
        </p:spPr>
        <p:txBody>
          <a:bodyPr/>
          <a:lstStyle/>
          <a:p>
            <a:r>
              <a:rPr lang="en-US" smtClean="0"/>
              <a:t>Botton-up : production seulement de Drivers dans le cas acyclique.</a:t>
            </a:r>
          </a:p>
          <a:p>
            <a:endParaRPr lang="en-US" smtClean="0"/>
          </a:p>
          <a:p>
            <a:r>
              <a:rPr lang="en-US" smtClean="0"/>
              <a:t>L’algo de Binder :</a:t>
            </a:r>
          </a:p>
          <a:p>
            <a:r>
              <a:rPr lang="en-US" smtClean="0"/>
              <a:t>	- les composants feuilles sont testés par un driver chacun,</a:t>
            </a:r>
          </a:p>
          <a:p>
            <a:r>
              <a:rPr lang="en-US" smtClean="0"/>
              <a:t>	- on monte étage par étage dans la hiérarchie en créant des drivers pour chaque composant.</a:t>
            </a:r>
          </a:p>
          <a:p>
            <a:r>
              <a:rPr lang="en-US" smtClean="0"/>
              <a:t>	- le composant racine teste l’ensemble</a:t>
            </a:r>
          </a:p>
          <a:p>
            <a:r>
              <a:rPr lang="en-US" smtClean="0"/>
              <a:t>----&gt; un driver par composant</a:t>
            </a:r>
          </a:p>
          <a:p>
            <a:endParaRPr lang="en-US" smtClean="0"/>
          </a:p>
          <a:p>
            <a:r>
              <a:rPr lang="en-US" smtClean="0"/>
              <a:t>Top-Down :</a:t>
            </a:r>
          </a:p>
          <a:p>
            <a:r>
              <a:rPr lang="en-US" smtClean="0"/>
              <a:t>	c’est le contraire, on part de la racine, d’ou nécessité d’écrire  des “Stubs” ou bouchons de test qui émulent les composants non encore intégrés. Il n’y a théoriquement qu’un seul driver qui teste le système progressivement depuis la classe ou le composant racine.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a:noFill/>
          <a:ln/>
        </p:spPr>
        <p:txBody>
          <a:bodyPr/>
          <a:lstStyle/>
          <a:p>
            <a:endParaRPr lang="ar-DZ"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a:noFill/>
          <a:ln/>
        </p:spPr>
        <p:txBody>
          <a:bodyPr/>
          <a:lstStyle/>
          <a:p>
            <a:endParaRPr lang="ar-D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p:spPr>
        <p:txBody>
          <a:bodyPr/>
          <a:lstStyle/>
          <a:p>
            <a:endParaRPr lang="ar-DZ" smtClean="0"/>
          </a:p>
        </p:txBody>
      </p:sp>
      <p:sp>
        <p:nvSpPr>
          <p:cNvPr id="212996" name="Slide Number Placeholder 3"/>
          <p:cNvSpPr>
            <a:spLocks noGrp="1"/>
          </p:cNvSpPr>
          <p:nvPr>
            <p:ph type="sldNum" sz="quarter" idx="5"/>
          </p:nvPr>
        </p:nvSpPr>
        <p:spPr>
          <a:noFill/>
        </p:spPr>
        <p:txBody>
          <a:bodyPr/>
          <a:lstStyle/>
          <a:p>
            <a:pPr defTabSz="914400"/>
            <a:fld id="{9AA4AE59-7C2B-4BB8-BDDC-F2A48E54360D}" type="slidenum">
              <a:rPr lang="en-US" smtClean="0"/>
              <a:pPr defTabSz="914400"/>
              <a:t>77</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ar-DZ" smtClean="0"/>
          </a:p>
        </p:txBody>
      </p:sp>
      <p:sp>
        <p:nvSpPr>
          <p:cNvPr id="214020" name="Slide Number Placeholder 3"/>
          <p:cNvSpPr>
            <a:spLocks noGrp="1"/>
          </p:cNvSpPr>
          <p:nvPr>
            <p:ph type="sldNum" sz="quarter" idx="5"/>
          </p:nvPr>
        </p:nvSpPr>
        <p:spPr>
          <a:noFill/>
        </p:spPr>
        <p:txBody>
          <a:bodyPr/>
          <a:lstStyle/>
          <a:p>
            <a:pPr defTabSz="914400"/>
            <a:fld id="{86B93E5D-5BD9-4425-9D05-FC2FD5D76670}" type="slidenum">
              <a:rPr lang="en-US" smtClean="0"/>
              <a:pPr defTabSz="914400"/>
              <a:t>80</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p:spPr>
        <p:txBody>
          <a:bodyPr/>
          <a:lstStyle/>
          <a:p>
            <a:endParaRPr lang="ar-DZ" smtClean="0"/>
          </a:p>
        </p:txBody>
      </p:sp>
      <p:sp>
        <p:nvSpPr>
          <p:cNvPr id="215044" name="Slide Number Placeholder 3"/>
          <p:cNvSpPr txBox="1">
            <a:spLocks noGrp="1"/>
          </p:cNvSpPr>
          <p:nvPr/>
        </p:nvSpPr>
        <p:spPr bwMode="auto">
          <a:xfrm>
            <a:off x="3878263" y="8737600"/>
            <a:ext cx="2967037" cy="458788"/>
          </a:xfrm>
          <a:prstGeom prst="rect">
            <a:avLst/>
          </a:prstGeom>
          <a:noFill/>
          <a:ln w="9525">
            <a:noFill/>
            <a:miter lim="800000"/>
            <a:headEnd/>
            <a:tailEnd/>
          </a:ln>
        </p:spPr>
        <p:txBody>
          <a:bodyPr lIns="19094" tIns="0" rIns="19094" bIns="0" anchor="b"/>
          <a:lstStyle/>
          <a:p>
            <a:pPr algn="r"/>
            <a:fld id="{F90AE6DB-54C2-4B3A-8462-659955EC997E}" type="slidenum">
              <a:rPr lang="en-US" sz="1000" b="0" i="1"/>
              <a:pPr algn="r"/>
              <a:t>84</a:t>
            </a:fld>
            <a:endParaRPr lang="en-US" sz="1000" b="0" i="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p:spPr>
        <p:txBody>
          <a:bodyPr/>
          <a:lstStyle/>
          <a:p>
            <a:endParaRPr lang="ar-DZ" smtClean="0"/>
          </a:p>
        </p:txBody>
      </p:sp>
      <p:sp>
        <p:nvSpPr>
          <p:cNvPr id="216068" name="Slide Number Placeholder 3"/>
          <p:cNvSpPr txBox="1">
            <a:spLocks noGrp="1"/>
          </p:cNvSpPr>
          <p:nvPr/>
        </p:nvSpPr>
        <p:spPr bwMode="auto">
          <a:xfrm>
            <a:off x="3878263" y="8737600"/>
            <a:ext cx="2967037" cy="458788"/>
          </a:xfrm>
          <a:prstGeom prst="rect">
            <a:avLst/>
          </a:prstGeom>
          <a:noFill/>
          <a:ln w="9525">
            <a:noFill/>
            <a:miter lim="800000"/>
            <a:headEnd/>
            <a:tailEnd/>
          </a:ln>
        </p:spPr>
        <p:txBody>
          <a:bodyPr lIns="19094" tIns="0" rIns="19094" bIns="0" anchor="b"/>
          <a:lstStyle/>
          <a:p>
            <a:pPr algn="r"/>
            <a:fld id="{C8D2E881-3BDF-4445-A38C-B929CF1E5D7B}" type="slidenum">
              <a:rPr lang="en-US" sz="1000" b="0" i="1"/>
              <a:pPr algn="r"/>
              <a:t>85</a:t>
            </a:fld>
            <a:endParaRPr lang="en-US" sz="1000" b="0" i="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fld id="{C4C32839-C6AB-453B-AAAE-7875AC17510E}" type="slidenum">
              <a:rPr lang="fr-FR" smtClean="0"/>
              <a:pPr/>
              <a:t>93</a:t>
            </a:fld>
            <a:endParaRPr lang="fr-FR" smtClean="0"/>
          </a:p>
        </p:txBody>
      </p:sp>
      <p:sp>
        <p:nvSpPr>
          <p:cNvPr id="217091" name="Rectangle 2"/>
          <p:cNvSpPr>
            <a:spLocks noGrp="1" noRot="1" noChangeAspect="1" noChangeArrowheads="1" noTextEdit="1"/>
          </p:cNvSpPr>
          <p:nvPr>
            <p:ph type="sldImg"/>
          </p:nvPr>
        </p:nvSpPr>
        <p:spPr>
          <a:xfrm>
            <a:off x="1130300" y="695325"/>
            <a:ext cx="4586288" cy="3438525"/>
          </a:xfrm>
          <a:ln/>
        </p:spPr>
      </p:sp>
      <p:sp>
        <p:nvSpPr>
          <p:cNvPr id="217092" name="Rectangle 3"/>
          <p:cNvSpPr>
            <a:spLocks noGrp="1" noChangeArrowheads="1"/>
          </p:cNvSpPr>
          <p:nvPr>
            <p:ph type="body" idx="1"/>
          </p:nvPr>
        </p:nvSpPr>
        <p:spPr>
          <a:xfrm>
            <a:off x="914400" y="4368800"/>
            <a:ext cx="5016500" cy="4140200"/>
          </a:xfrm>
          <a:noFill/>
          <a:ln/>
        </p:spPr>
        <p:txBody>
          <a:bodyPr/>
          <a:lstStyle/>
          <a:p>
            <a:endParaRPr lang="ar-DZ"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p:spPr>
        <p:txBody>
          <a:bodyPr/>
          <a:lstStyle/>
          <a:p>
            <a:endParaRPr lang="ar-DZ" smtClean="0"/>
          </a:p>
        </p:txBody>
      </p:sp>
      <p:sp>
        <p:nvSpPr>
          <p:cNvPr id="218116" name="Slide Number Placeholder 3"/>
          <p:cNvSpPr>
            <a:spLocks noGrp="1"/>
          </p:cNvSpPr>
          <p:nvPr>
            <p:ph type="sldNum" sz="quarter" idx="5"/>
          </p:nvPr>
        </p:nvSpPr>
        <p:spPr>
          <a:noFill/>
        </p:spPr>
        <p:txBody>
          <a:bodyPr/>
          <a:lstStyle/>
          <a:p>
            <a:pPr defTabSz="914400"/>
            <a:fld id="{7FF43813-E426-4CBA-93D2-3850B5555D7C}" type="slidenum">
              <a:rPr lang="en-US" smtClean="0"/>
              <a:pPr defTabSz="914400"/>
              <a:t>125</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ln/>
        </p:spPr>
        <p:txBody>
          <a:bodyPr/>
          <a:lstStyle/>
          <a:p>
            <a:endParaRPr lang="ar-D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a:noFill/>
          <a:ln/>
        </p:spPr>
        <p:txBody>
          <a:bodyPr/>
          <a:lstStyle/>
          <a:p>
            <a:endParaRPr lang="ar-D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Connecteur droit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kumimoji="0" lang="en-US"/>
          </a:p>
        </p:txBody>
      </p:sp>
      <p:sp>
        <p:nvSpPr>
          <p:cNvPr id="29" name="Titre 28"/>
          <p:cNvSpPr>
            <a:spLocks noGrp="1"/>
          </p:cNvSpPr>
          <p:nvPr>
            <p:ph type="ctrTitle"/>
          </p:nvPr>
        </p:nvSpPr>
        <p:spPr>
          <a:xfrm>
            <a:off x="381000" y="4853411"/>
            <a:ext cx="8458200" cy="1222375"/>
          </a:xfrm>
        </p:spPr>
        <p:txBody>
          <a:bodyPr anchor="t"/>
          <a:lstStyle/>
          <a:p>
            <a:r>
              <a:rPr lang="fr-FR" smtClean="0"/>
              <a:t>Cliquez pour modifier le style du titre</a:t>
            </a:r>
            <a:endParaRPr lang="en-US"/>
          </a:p>
        </p:txBody>
      </p:sp>
      <p:sp>
        <p:nvSpPr>
          <p:cNvPr id="9" name="Sous-titr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5" name="Espace réservé de la date 15"/>
          <p:cNvSpPr>
            <a:spLocks noGrp="1"/>
          </p:cNvSpPr>
          <p:nvPr>
            <p:ph type="dt" sz="half" idx="10"/>
          </p:nvPr>
        </p:nvSpPr>
        <p:spPr/>
        <p:txBody>
          <a:bodyPr/>
          <a:lstStyle>
            <a:lvl1pPr>
              <a:defRPr/>
            </a:lvl1pPr>
          </a:lstStyle>
          <a:p>
            <a:pPr>
              <a:defRPr/>
            </a:pPr>
            <a:fld id="{59797C67-CCF9-4DED-902E-F972A86A2FC3}" type="datetime9">
              <a:rPr lang="fr-FR"/>
              <a:pPr>
                <a:defRPr/>
              </a:pPr>
              <a:t>02/02/2011 18:44:53</a:t>
            </a:fld>
            <a:endParaRPr lang="en-US"/>
          </a:p>
        </p:txBody>
      </p:sp>
      <p:sp>
        <p:nvSpPr>
          <p:cNvPr id="6" name="Espace réservé du pied de page 1"/>
          <p:cNvSpPr>
            <a:spLocks noGrp="1"/>
          </p:cNvSpPr>
          <p:nvPr>
            <p:ph type="ftr" sz="quarter" idx="11"/>
          </p:nvPr>
        </p:nvSpPr>
        <p:spPr/>
        <p:txBody>
          <a:bodyPr/>
          <a:lstStyle>
            <a:lvl1pPr>
              <a:defRPr/>
            </a:lvl1pPr>
          </a:lstStyle>
          <a:p>
            <a:pPr>
              <a:defRPr/>
            </a:pPr>
            <a:r>
              <a:rPr lang="fr-FR"/>
              <a:t>Dr Maamri Ramdane</a:t>
            </a:r>
            <a:endParaRPr lang="en-US"/>
          </a:p>
        </p:txBody>
      </p:sp>
      <p:sp>
        <p:nvSpPr>
          <p:cNvPr id="7" name="Espace réservé du numéro de diapositive 14"/>
          <p:cNvSpPr>
            <a:spLocks noGrp="1"/>
          </p:cNvSpPr>
          <p:nvPr>
            <p:ph type="sldNum" sz="quarter" idx="12"/>
          </p:nvPr>
        </p:nvSpPr>
        <p:spPr>
          <a:xfrm>
            <a:off x="8229600" y="6473825"/>
            <a:ext cx="758825" cy="247650"/>
          </a:xfrm>
        </p:spPr>
        <p:txBody>
          <a:bodyPr/>
          <a:lstStyle>
            <a:lvl1pPr>
              <a:defRPr/>
            </a:lvl1pPr>
          </a:lstStyle>
          <a:p>
            <a:pPr>
              <a:defRPr/>
            </a:pPr>
            <a:fld id="{BD3B3B64-D334-41D5-A5CF-9E737CD9D1DD}" type="slidenum">
              <a:rPr lang="en-US"/>
              <a:pPr>
                <a:defRPr/>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0"/>
          <p:cNvSpPr>
            <a:spLocks noGrp="1"/>
          </p:cNvSpPr>
          <p:nvPr>
            <p:ph type="dt" sz="half" idx="10"/>
          </p:nvPr>
        </p:nvSpPr>
        <p:spPr/>
        <p:txBody>
          <a:bodyPr/>
          <a:lstStyle>
            <a:lvl1pPr>
              <a:defRPr/>
            </a:lvl1pPr>
          </a:lstStyle>
          <a:p>
            <a:pPr>
              <a:defRPr/>
            </a:pPr>
            <a:fld id="{F5B35A49-838D-4849-876D-B1897E0EFCDC}" type="datetime9">
              <a:rPr lang="fr-FR"/>
              <a:pPr>
                <a:defRPr/>
              </a:pPr>
              <a:t>02/02/2011 18:44:53</a:t>
            </a:fld>
            <a:endParaRPr lang="en-US"/>
          </a:p>
        </p:txBody>
      </p:sp>
      <p:sp>
        <p:nvSpPr>
          <p:cNvPr id="5" name="Espace réservé du pied de page 27"/>
          <p:cNvSpPr>
            <a:spLocks noGrp="1"/>
          </p:cNvSpPr>
          <p:nvPr>
            <p:ph type="ftr" sz="quarter" idx="11"/>
          </p:nvPr>
        </p:nvSpPr>
        <p:spPr/>
        <p:txBody>
          <a:bodyPr/>
          <a:lstStyle>
            <a:lvl1pPr>
              <a:defRPr/>
            </a:lvl1pPr>
          </a:lstStyle>
          <a:p>
            <a:pPr>
              <a:defRPr/>
            </a:pPr>
            <a:r>
              <a:rPr lang="fr-FR"/>
              <a:t>Dr Maamri Ramdane</a:t>
            </a:r>
            <a:endParaRPr lang="en-US"/>
          </a:p>
        </p:txBody>
      </p:sp>
      <p:sp>
        <p:nvSpPr>
          <p:cNvPr id="6" name="Espace réservé du numéro de diapositive 4"/>
          <p:cNvSpPr>
            <a:spLocks noGrp="1"/>
          </p:cNvSpPr>
          <p:nvPr>
            <p:ph type="sldNum" sz="quarter" idx="12"/>
          </p:nvPr>
        </p:nvSpPr>
        <p:spPr/>
        <p:txBody>
          <a:bodyPr/>
          <a:lstStyle>
            <a:lvl1pPr>
              <a:defRPr/>
            </a:lvl1pPr>
          </a:lstStyle>
          <a:p>
            <a:pPr>
              <a:defRPr/>
            </a:pPr>
            <a:fld id="{FEE4B7B6-CC03-40CC-8A01-6A33400724B2}" type="slidenum">
              <a:rPr lang="en-US"/>
              <a:pPr>
                <a:defRPr/>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549276"/>
            <a:ext cx="1828800" cy="5851525"/>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549276"/>
            <a:ext cx="62484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fld id="{AC824EEC-1208-4668-B543-D7CC4D38AF16}" type="datetime9">
              <a:rPr lang="fr-FR"/>
              <a:pPr>
                <a:defRPr/>
              </a:pPr>
              <a:t>02/02/2011 18:44:53</a:t>
            </a:fld>
            <a:endParaRPr lang="en-US"/>
          </a:p>
        </p:txBody>
      </p:sp>
      <p:sp>
        <p:nvSpPr>
          <p:cNvPr id="5" name="Espace réservé du pied de page 4"/>
          <p:cNvSpPr>
            <a:spLocks noGrp="1"/>
          </p:cNvSpPr>
          <p:nvPr>
            <p:ph type="ftr" sz="quarter" idx="11"/>
          </p:nvPr>
        </p:nvSpPr>
        <p:spPr/>
        <p:txBody>
          <a:bodyPr/>
          <a:lstStyle>
            <a:lvl1pPr>
              <a:defRPr/>
            </a:lvl1pPr>
          </a:lstStyle>
          <a:p>
            <a:pPr>
              <a:defRPr/>
            </a:pPr>
            <a:r>
              <a:rPr lang="fr-FR"/>
              <a:t>Dr Maamri Ramdane</a:t>
            </a: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FEB128D0-3A5D-4887-875C-9E393C60D83B}" type="slidenum">
              <a:rPr lang="en-US"/>
              <a:pPr>
                <a:defRPr/>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re. Contenu et texte">
    <p:spTree>
      <p:nvGrpSpPr>
        <p:cNvPr id="1" name=""/>
        <p:cNvGrpSpPr/>
        <p:nvPr/>
      </p:nvGrpSpPr>
      <p:grpSpPr>
        <a:xfrm>
          <a:off x="0" y="0"/>
          <a:ext cx="0" cy="0"/>
          <a:chOff x="0" y="0"/>
          <a:chExt cx="0" cy="0"/>
        </a:xfrm>
      </p:grpSpPr>
      <p:sp>
        <p:nvSpPr>
          <p:cNvPr id="2" name="Titre 1"/>
          <p:cNvSpPr>
            <a:spLocks noGrp="1"/>
          </p:cNvSpPr>
          <p:nvPr>
            <p:ph type="title"/>
          </p:nvPr>
        </p:nvSpPr>
        <p:spPr>
          <a:xfrm>
            <a:off x="1150939" y="214313"/>
            <a:ext cx="7793037" cy="1462683"/>
          </a:xfrm>
        </p:spPr>
        <p:txBody>
          <a:bodyPr/>
          <a:lstStyle/>
          <a:p>
            <a:r>
              <a:rPr lang="fr-FR" smtClean="0"/>
              <a:t>Cliquez pour modifier le style du titre</a:t>
            </a:r>
            <a:endParaRPr lang="ar-DZ"/>
          </a:p>
        </p:txBody>
      </p:sp>
      <p:sp>
        <p:nvSpPr>
          <p:cNvPr id="3" name="Espace réservé du contenu 2"/>
          <p:cNvSpPr>
            <a:spLocks noGrp="1"/>
          </p:cNvSpPr>
          <p:nvPr>
            <p:ph sz="half" idx="1"/>
          </p:nvPr>
        </p:nvSpPr>
        <p:spPr>
          <a:xfrm>
            <a:off x="1182688" y="2018109"/>
            <a:ext cx="38100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4" name="Espace réservé du texte 3"/>
          <p:cNvSpPr>
            <a:spLocks noGrp="1"/>
          </p:cNvSpPr>
          <p:nvPr>
            <p:ph type="body" sz="half" idx="2"/>
          </p:nvPr>
        </p:nvSpPr>
        <p:spPr>
          <a:xfrm>
            <a:off x="5145088" y="2018109"/>
            <a:ext cx="38100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5" name="Espace réservé de la date 4"/>
          <p:cNvSpPr>
            <a:spLocks noGrp="1"/>
          </p:cNvSpPr>
          <p:nvPr>
            <p:ph type="dt" sz="half" idx="10"/>
          </p:nvPr>
        </p:nvSpPr>
        <p:spPr>
          <a:xfrm>
            <a:off x="1162050" y="6243638"/>
            <a:ext cx="1905000" cy="457200"/>
          </a:xfrm>
        </p:spPr>
        <p:txBody>
          <a:bodyPr/>
          <a:lstStyle>
            <a:lvl1pPr>
              <a:defRPr/>
            </a:lvl1pPr>
          </a:lstStyle>
          <a:p>
            <a:pPr>
              <a:defRPr/>
            </a:pPr>
            <a:endParaRPr lang="fr-CA"/>
          </a:p>
        </p:txBody>
      </p:sp>
      <p:sp>
        <p:nvSpPr>
          <p:cNvPr id="6" name="Espace réservé du pied de page 5"/>
          <p:cNvSpPr>
            <a:spLocks noGrp="1"/>
          </p:cNvSpPr>
          <p:nvPr>
            <p:ph type="ftr" sz="quarter" idx="11"/>
          </p:nvPr>
        </p:nvSpPr>
        <p:spPr>
          <a:xfrm>
            <a:off x="3657600" y="6243638"/>
            <a:ext cx="2895600" cy="457200"/>
          </a:xfrm>
        </p:spPr>
        <p:txBody>
          <a:bodyPr/>
          <a:lstStyle>
            <a:lvl1pPr>
              <a:defRPr/>
            </a:lvl1pPr>
          </a:lstStyle>
          <a:p>
            <a:pPr>
              <a:defRPr/>
            </a:pPr>
            <a:endParaRPr lang="fr-CA"/>
          </a:p>
        </p:txBody>
      </p:sp>
      <p:sp>
        <p:nvSpPr>
          <p:cNvPr id="7" name="Espace réservé du numéro de diapositive 6"/>
          <p:cNvSpPr>
            <a:spLocks noGrp="1"/>
          </p:cNvSpPr>
          <p:nvPr>
            <p:ph type="sldNum" sz="quarter" idx="12"/>
          </p:nvPr>
        </p:nvSpPr>
        <p:spPr>
          <a:xfrm>
            <a:off x="7042150" y="6243638"/>
            <a:ext cx="1905000" cy="457200"/>
          </a:xfrm>
        </p:spPr>
        <p:txBody>
          <a:bodyPr/>
          <a:lstStyle>
            <a:lvl1pPr>
              <a:defRPr/>
            </a:lvl1pPr>
          </a:lstStyle>
          <a:p>
            <a:pPr>
              <a:defRPr/>
            </a:pPr>
            <a:fld id="{E297FC78-6810-4231-BF17-E07BBECEC26F}" type="slidenum">
              <a:rPr lang="fr-CA"/>
              <a:pPr>
                <a:defRPr/>
              </a:pPr>
              <a:t>‹N°›</a:t>
            </a:fld>
            <a:endParaRPr lang="fr-C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Obj">
  <p:cSld name="Titre. 2 contenus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95263" y="228600"/>
            <a:ext cx="8015287" cy="914400"/>
          </a:xfrm>
        </p:spPr>
        <p:txBody>
          <a:bodyPr/>
          <a:lstStyle/>
          <a:p>
            <a:r>
              <a:rPr lang="fr-FR" smtClean="0"/>
              <a:t>Cliquez pour modifier le style du titre</a:t>
            </a:r>
            <a:endParaRPr lang="ar-DZ"/>
          </a:p>
        </p:txBody>
      </p:sp>
      <p:sp>
        <p:nvSpPr>
          <p:cNvPr id="3" name="Espace réservé du contenu 2"/>
          <p:cNvSpPr>
            <a:spLocks noGrp="1"/>
          </p:cNvSpPr>
          <p:nvPr>
            <p:ph sz="quarter" idx="1"/>
          </p:nvPr>
        </p:nvSpPr>
        <p:spPr>
          <a:xfrm>
            <a:off x="609600" y="1600200"/>
            <a:ext cx="3886200" cy="21336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4" name="Espace réservé du contenu 3"/>
          <p:cNvSpPr>
            <a:spLocks noGrp="1"/>
          </p:cNvSpPr>
          <p:nvPr>
            <p:ph sz="quarter" idx="2"/>
          </p:nvPr>
        </p:nvSpPr>
        <p:spPr>
          <a:xfrm>
            <a:off x="609600" y="3886200"/>
            <a:ext cx="3886200" cy="21336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5" name="Espace réservé du contenu 4"/>
          <p:cNvSpPr>
            <a:spLocks noGrp="1"/>
          </p:cNvSpPr>
          <p:nvPr>
            <p:ph sz="half" idx="3"/>
          </p:nvPr>
        </p:nvSpPr>
        <p:spPr>
          <a:xfrm>
            <a:off x="4648200" y="1600200"/>
            <a:ext cx="3886200" cy="44196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6" name="Espace réservé de la date 5"/>
          <p:cNvSpPr>
            <a:spLocks noGrp="1"/>
          </p:cNvSpPr>
          <p:nvPr>
            <p:ph type="dt" sz="half" idx="10"/>
          </p:nvPr>
        </p:nvSpPr>
        <p:spPr>
          <a:xfrm>
            <a:off x="457200" y="6248400"/>
            <a:ext cx="2133600" cy="457200"/>
          </a:xfrm>
        </p:spPr>
        <p:txBody>
          <a:bodyPr/>
          <a:lstStyle>
            <a:lvl1pPr>
              <a:defRPr/>
            </a:lvl1pPr>
          </a:lstStyle>
          <a:p>
            <a:pPr>
              <a:defRPr/>
            </a:pPr>
            <a:fld id="{8AB90736-3C8F-4036-A976-230CB6E6906E}" type="datetime9">
              <a:rPr lang="fr-FR"/>
              <a:pPr>
                <a:defRPr/>
              </a:pPr>
              <a:t>02/02/2011 18:44:53</a:t>
            </a:fld>
            <a:endParaRPr lang="fr-FR"/>
          </a:p>
        </p:txBody>
      </p:sp>
      <p:sp>
        <p:nvSpPr>
          <p:cNvPr id="7" name="Espace réservé du pied de page 6"/>
          <p:cNvSpPr>
            <a:spLocks noGrp="1"/>
          </p:cNvSpPr>
          <p:nvPr>
            <p:ph type="ftr" sz="quarter" idx="11"/>
          </p:nvPr>
        </p:nvSpPr>
        <p:spPr>
          <a:xfrm>
            <a:off x="3124200" y="6248400"/>
            <a:ext cx="2895600" cy="457200"/>
          </a:xfrm>
        </p:spPr>
        <p:txBody>
          <a:bodyPr/>
          <a:lstStyle>
            <a:lvl1pPr>
              <a:defRPr/>
            </a:lvl1pPr>
          </a:lstStyle>
          <a:p>
            <a:pPr>
              <a:defRPr/>
            </a:pPr>
            <a:r>
              <a:rPr lang="fr-FR"/>
              <a:t>Dr Maamri Ramdane</a:t>
            </a:r>
          </a:p>
        </p:txBody>
      </p:sp>
      <p:sp>
        <p:nvSpPr>
          <p:cNvPr id="8" name="Espace réservé du numéro de diapositive 7"/>
          <p:cNvSpPr>
            <a:spLocks noGrp="1"/>
          </p:cNvSpPr>
          <p:nvPr>
            <p:ph type="sldNum" sz="quarter" idx="12"/>
          </p:nvPr>
        </p:nvSpPr>
        <p:spPr>
          <a:xfrm>
            <a:off x="6553200" y="6248400"/>
            <a:ext cx="2133600" cy="457200"/>
          </a:xfrm>
        </p:spPr>
        <p:txBody>
          <a:bodyPr/>
          <a:lstStyle>
            <a:lvl1pPr>
              <a:defRPr/>
            </a:lvl1pPr>
          </a:lstStyle>
          <a:p>
            <a:pPr>
              <a:defRPr/>
            </a:pPr>
            <a:fld id="{EB61F96F-AFFB-40DC-BEA2-715E1F734DF6}"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2" name="Titre 21"/>
          <p:cNvSpPr>
            <a:spLocks noGrp="1"/>
          </p:cNvSpPr>
          <p:nvPr>
            <p:ph type="title"/>
          </p:nvPr>
        </p:nvSpPr>
        <p:spPr/>
        <p:txBody>
          <a:bodyPr/>
          <a:lstStyle/>
          <a:p>
            <a:r>
              <a:rPr lang="fr-FR" smtClean="0"/>
              <a:t>Cliquez pour modifier le style du titre</a:t>
            </a:r>
            <a:endParaRPr lang="en-US"/>
          </a:p>
        </p:txBody>
      </p:sp>
      <p:sp>
        <p:nvSpPr>
          <p:cNvPr id="27" name="Espace réservé du contenu 26"/>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24"/>
          <p:cNvSpPr>
            <a:spLocks noGrp="1"/>
          </p:cNvSpPr>
          <p:nvPr>
            <p:ph type="dt" sz="half" idx="10"/>
          </p:nvPr>
        </p:nvSpPr>
        <p:spPr/>
        <p:txBody>
          <a:bodyPr/>
          <a:lstStyle>
            <a:lvl1pPr>
              <a:defRPr/>
            </a:lvl1pPr>
          </a:lstStyle>
          <a:p>
            <a:pPr>
              <a:defRPr/>
            </a:pPr>
            <a:fld id="{423A0BF7-EA39-4DBD-92BE-9E1DED2E73E2}" type="datetime9">
              <a:rPr lang="fr-FR"/>
              <a:pPr>
                <a:defRPr/>
              </a:pPr>
              <a:t>02/02/2011 18:44:53</a:t>
            </a:fld>
            <a:endParaRPr lang="en-US"/>
          </a:p>
        </p:txBody>
      </p:sp>
      <p:sp>
        <p:nvSpPr>
          <p:cNvPr id="5" name="Espace réservé du pied de page 18"/>
          <p:cNvSpPr>
            <a:spLocks noGrp="1"/>
          </p:cNvSpPr>
          <p:nvPr>
            <p:ph type="ftr" sz="quarter" idx="11"/>
          </p:nvPr>
        </p:nvSpPr>
        <p:spPr>
          <a:xfrm>
            <a:off x="3581400" y="76200"/>
            <a:ext cx="2895600" cy="288925"/>
          </a:xfrm>
        </p:spPr>
        <p:txBody>
          <a:bodyPr/>
          <a:lstStyle>
            <a:lvl1pPr>
              <a:defRPr/>
            </a:lvl1pPr>
          </a:lstStyle>
          <a:p>
            <a:pPr>
              <a:defRPr/>
            </a:pPr>
            <a:r>
              <a:rPr lang="fr-FR"/>
              <a:t>Dr Maamri Ramdane</a:t>
            </a:r>
            <a:endParaRPr lang="en-US"/>
          </a:p>
        </p:txBody>
      </p:sp>
      <p:sp>
        <p:nvSpPr>
          <p:cNvPr id="6" name="Espace réservé du numéro de diapositive 15"/>
          <p:cNvSpPr>
            <a:spLocks noGrp="1"/>
          </p:cNvSpPr>
          <p:nvPr>
            <p:ph type="sldNum" sz="quarter" idx="12"/>
          </p:nvPr>
        </p:nvSpPr>
        <p:spPr>
          <a:xfrm>
            <a:off x="8229600" y="6473825"/>
            <a:ext cx="758825" cy="247650"/>
          </a:xfrm>
        </p:spPr>
        <p:txBody>
          <a:bodyPr/>
          <a:lstStyle>
            <a:lvl1pPr>
              <a:defRPr/>
            </a:lvl1pPr>
          </a:lstStyle>
          <a:p>
            <a:pPr>
              <a:defRPr/>
            </a:pPr>
            <a:fld id="{7F615345-EB33-46E8-A7F3-B36B896D4037}" type="slidenum">
              <a:rPr lang="en-US"/>
              <a:pPr>
                <a:defRPr/>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4" name="Connecteur droit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kumimoji="0" lang="en-US"/>
          </a:p>
        </p:txBody>
      </p:sp>
      <p:sp>
        <p:nvSpPr>
          <p:cNvPr id="6" name="Espace réservé du texte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8" name="Titre 7"/>
          <p:cNvSpPr>
            <a:spLocks noGrp="1"/>
          </p:cNvSpPr>
          <p:nvPr>
            <p:ph type="title"/>
          </p:nvPr>
        </p:nvSpPr>
        <p:spPr>
          <a:xfrm>
            <a:off x="180475" y="2947085"/>
            <a:ext cx="8686800" cy="1184825"/>
          </a:xfrm>
        </p:spPr>
        <p:txBody>
          <a:bodyPr rtlCol="0" anchor="t"/>
          <a:lstStyle>
            <a:lvl1pPr algn="r">
              <a:defRPr/>
            </a:lvl1pPr>
          </a:lstStyle>
          <a:p>
            <a:r>
              <a:rPr lang="fr-FR" smtClean="0"/>
              <a:t>Cliquez pour modifier le style du titre</a:t>
            </a:r>
            <a:endParaRPr lang="en-US"/>
          </a:p>
        </p:txBody>
      </p:sp>
      <p:sp>
        <p:nvSpPr>
          <p:cNvPr id="5" name="Espace réservé de la date 18"/>
          <p:cNvSpPr>
            <a:spLocks noGrp="1"/>
          </p:cNvSpPr>
          <p:nvPr>
            <p:ph type="dt" sz="half" idx="10"/>
          </p:nvPr>
        </p:nvSpPr>
        <p:spPr/>
        <p:txBody>
          <a:bodyPr/>
          <a:lstStyle>
            <a:lvl1pPr>
              <a:defRPr/>
            </a:lvl1pPr>
          </a:lstStyle>
          <a:p>
            <a:pPr>
              <a:defRPr/>
            </a:pPr>
            <a:fld id="{D8B0F297-569B-4157-9D24-1D208C676BDF}" type="datetime9">
              <a:rPr lang="fr-FR"/>
              <a:pPr>
                <a:defRPr/>
              </a:pPr>
              <a:t>02/02/2011 18:44:53</a:t>
            </a:fld>
            <a:endParaRPr lang="en-US"/>
          </a:p>
        </p:txBody>
      </p:sp>
      <p:sp>
        <p:nvSpPr>
          <p:cNvPr id="7" name="Espace réservé du pied de page 10"/>
          <p:cNvSpPr>
            <a:spLocks noGrp="1"/>
          </p:cNvSpPr>
          <p:nvPr>
            <p:ph type="ftr" sz="quarter" idx="11"/>
          </p:nvPr>
        </p:nvSpPr>
        <p:spPr/>
        <p:txBody>
          <a:bodyPr/>
          <a:lstStyle>
            <a:lvl1pPr>
              <a:defRPr/>
            </a:lvl1pPr>
          </a:lstStyle>
          <a:p>
            <a:pPr>
              <a:defRPr/>
            </a:pPr>
            <a:r>
              <a:rPr lang="fr-FR"/>
              <a:t>Dr Maamri Ramdane</a:t>
            </a:r>
            <a:endParaRPr lang="en-US"/>
          </a:p>
        </p:txBody>
      </p:sp>
      <p:sp>
        <p:nvSpPr>
          <p:cNvPr id="9" name="Espace réservé du numéro de diapositive 15"/>
          <p:cNvSpPr>
            <a:spLocks noGrp="1"/>
          </p:cNvSpPr>
          <p:nvPr>
            <p:ph type="sldNum" sz="quarter" idx="12"/>
          </p:nvPr>
        </p:nvSpPr>
        <p:spPr/>
        <p:txBody>
          <a:bodyPr/>
          <a:lstStyle>
            <a:lvl1pPr>
              <a:defRPr/>
            </a:lvl1pPr>
          </a:lstStyle>
          <a:p>
            <a:pPr>
              <a:defRPr/>
            </a:pPr>
            <a:fld id="{18DC54FB-21CF-4390-BD8B-064BAA6E63D8}" type="slidenum">
              <a:rPr lang="en-US"/>
              <a:pPr>
                <a:defRPr/>
              </a:pPr>
              <a:t>‹N°›</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0" name="Titre 19"/>
          <p:cNvSpPr>
            <a:spLocks noGrp="1"/>
          </p:cNvSpPr>
          <p:nvPr>
            <p:ph type="title"/>
          </p:nvPr>
        </p:nvSpPr>
        <p:spPr>
          <a:xfrm>
            <a:off x="301752" y="457200"/>
            <a:ext cx="8686800" cy="841248"/>
          </a:xfrm>
        </p:spPr>
        <p:txBody>
          <a:bodyPr/>
          <a:lstStyle/>
          <a:p>
            <a:r>
              <a:rPr lang="fr-FR" smtClean="0"/>
              <a:t>Cliquez pour modifier le style du titre</a:t>
            </a:r>
            <a:endParaRPr lang="en-US"/>
          </a:p>
        </p:txBody>
      </p:sp>
      <p:sp>
        <p:nvSpPr>
          <p:cNvPr id="14" name="Espace réservé du contenu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3" name="Espace réservé du contenu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10"/>
          <p:cNvSpPr>
            <a:spLocks noGrp="1"/>
          </p:cNvSpPr>
          <p:nvPr>
            <p:ph type="dt" sz="half" idx="10"/>
          </p:nvPr>
        </p:nvSpPr>
        <p:spPr/>
        <p:txBody>
          <a:bodyPr/>
          <a:lstStyle>
            <a:lvl1pPr>
              <a:defRPr/>
            </a:lvl1pPr>
          </a:lstStyle>
          <a:p>
            <a:pPr>
              <a:defRPr/>
            </a:pPr>
            <a:fld id="{3F6C03FD-EF84-48E6-B647-088EAFCB9B2E}" type="datetime9">
              <a:rPr lang="fr-FR"/>
              <a:pPr>
                <a:defRPr/>
              </a:pPr>
              <a:t>02/02/2011 18:44:53</a:t>
            </a:fld>
            <a:endParaRPr lang="en-US"/>
          </a:p>
        </p:txBody>
      </p:sp>
      <p:sp>
        <p:nvSpPr>
          <p:cNvPr id="6" name="Espace réservé du pied de page 27"/>
          <p:cNvSpPr>
            <a:spLocks noGrp="1"/>
          </p:cNvSpPr>
          <p:nvPr>
            <p:ph type="ftr" sz="quarter" idx="11"/>
          </p:nvPr>
        </p:nvSpPr>
        <p:spPr/>
        <p:txBody>
          <a:bodyPr/>
          <a:lstStyle>
            <a:lvl1pPr>
              <a:defRPr/>
            </a:lvl1pPr>
          </a:lstStyle>
          <a:p>
            <a:pPr>
              <a:defRPr/>
            </a:pPr>
            <a:r>
              <a:rPr lang="fr-FR"/>
              <a:t>Dr Maamri Ramdane</a:t>
            </a:r>
            <a:endParaRPr lang="en-US"/>
          </a:p>
        </p:txBody>
      </p:sp>
      <p:sp>
        <p:nvSpPr>
          <p:cNvPr id="7" name="Espace réservé du numéro de diapositive 4"/>
          <p:cNvSpPr>
            <a:spLocks noGrp="1"/>
          </p:cNvSpPr>
          <p:nvPr>
            <p:ph type="sldNum" sz="quarter" idx="12"/>
          </p:nvPr>
        </p:nvSpPr>
        <p:spPr/>
        <p:txBody>
          <a:bodyPr/>
          <a:lstStyle>
            <a:lvl1pPr>
              <a:defRPr/>
            </a:lvl1pPr>
          </a:lstStyle>
          <a:p>
            <a:pPr>
              <a:defRPr/>
            </a:pPr>
            <a:fld id="{92DDD673-0324-4B27-B4C6-EB36072CB776}" type="slidenum">
              <a:rPr lang="en-US"/>
              <a:pPr>
                <a:defRPr/>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kumimoji="0" lang="en-US"/>
          </a:p>
        </p:txBody>
      </p:sp>
      <p:sp>
        <p:nvSpPr>
          <p:cNvPr id="29" name="Titre 28"/>
          <p:cNvSpPr>
            <a:spLocks noGrp="1"/>
          </p:cNvSpPr>
          <p:nvPr>
            <p:ph type="title"/>
          </p:nvPr>
        </p:nvSpPr>
        <p:spPr>
          <a:xfrm>
            <a:off x="304800" y="5410200"/>
            <a:ext cx="8610600" cy="882650"/>
          </a:xfrm>
        </p:spPr>
        <p:txBody>
          <a:bodyPr/>
          <a:lstStyle>
            <a:lvl1pPr>
              <a:defRPr/>
            </a:lvl1pPr>
          </a:lstStyle>
          <a:p>
            <a:r>
              <a:rPr lang="fr-FR" smtClean="0"/>
              <a:t>Cliquez pour modifier le style du titre</a:t>
            </a:r>
            <a:endParaRPr lang="en-US"/>
          </a:p>
        </p:txBody>
      </p:sp>
      <p:sp>
        <p:nvSpPr>
          <p:cNvPr id="13" name="Espace réservé du texte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25" name="Espace réservé du texte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4" name="Espace réservé du contenu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28" name="Espace réservé du contenu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8" name="Espace réservé de la date 9"/>
          <p:cNvSpPr>
            <a:spLocks noGrp="1"/>
          </p:cNvSpPr>
          <p:nvPr>
            <p:ph type="dt" sz="half" idx="10"/>
          </p:nvPr>
        </p:nvSpPr>
        <p:spPr/>
        <p:txBody>
          <a:bodyPr/>
          <a:lstStyle>
            <a:lvl1pPr>
              <a:defRPr/>
            </a:lvl1pPr>
          </a:lstStyle>
          <a:p>
            <a:pPr>
              <a:defRPr/>
            </a:pPr>
            <a:fld id="{1C26A8AC-CF2F-4059-B20D-DAA09EF5AB23}" type="datetime9">
              <a:rPr lang="fr-FR"/>
              <a:pPr>
                <a:defRPr/>
              </a:pPr>
              <a:t>02/02/2011 18:44:53</a:t>
            </a:fld>
            <a:endParaRPr lang="en-US"/>
          </a:p>
        </p:txBody>
      </p:sp>
      <p:sp>
        <p:nvSpPr>
          <p:cNvPr id="9" name="Espace réservé du pied de page 5"/>
          <p:cNvSpPr>
            <a:spLocks noGrp="1"/>
          </p:cNvSpPr>
          <p:nvPr>
            <p:ph type="ftr" sz="quarter" idx="11"/>
          </p:nvPr>
        </p:nvSpPr>
        <p:spPr/>
        <p:txBody>
          <a:bodyPr/>
          <a:lstStyle>
            <a:lvl1pPr>
              <a:defRPr/>
            </a:lvl1pPr>
          </a:lstStyle>
          <a:p>
            <a:pPr>
              <a:defRPr/>
            </a:pPr>
            <a:r>
              <a:rPr lang="fr-FR"/>
              <a:t>Dr Maamri Ramdane</a:t>
            </a:r>
            <a:endParaRPr lang="en-US"/>
          </a:p>
        </p:txBody>
      </p:sp>
      <p:sp>
        <p:nvSpPr>
          <p:cNvPr id="10" name="Espace réservé du numéro de diapositive 6"/>
          <p:cNvSpPr>
            <a:spLocks noGrp="1"/>
          </p:cNvSpPr>
          <p:nvPr>
            <p:ph type="sldNum" sz="quarter" idx="12"/>
          </p:nvPr>
        </p:nvSpPr>
        <p:spPr>
          <a:xfrm>
            <a:off x="8229600" y="6477000"/>
            <a:ext cx="762000" cy="247650"/>
          </a:xfrm>
        </p:spPr>
        <p:txBody>
          <a:bodyPr/>
          <a:lstStyle>
            <a:lvl1pPr>
              <a:defRPr/>
            </a:lvl1pPr>
          </a:lstStyle>
          <a:p>
            <a:pPr>
              <a:defRPr/>
            </a:pPr>
            <a:fld id="{26A958C8-184A-4298-B073-4601A0BDABDF}" type="slidenum">
              <a:rPr lang="en-US"/>
              <a:pPr>
                <a:defRPr/>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0" name="Titre 29"/>
          <p:cNvSpPr>
            <a:spLocks noGrp="1"/>
          </p:cNvSpPr>
          <p:nvPr>
            <p:ph type="title"/>
          </p:nvPr>
        </p:nvSpPr>
        <p:spPr>
          <a:xfrm>
            <a:off x="301752" y="457200"/>
            <a:ext cx="8686800" cy="841248"/>
          </a:xfrm>
        </p:spPr>
        <p:txBody>
          <a:bodyPr/>
          <a:lstStyle/>
          <a:p>
            <a:r>
              <a:rPr lang="fr-FR" smtClean="0"/>
              <a:t>Cliquez pour modifier le style du titre</a:t>
            </a:r>
            <a:endParaRPr lang="en-US"/>
          </a:p>
        </p:txBody>
      </p:sp>
      <p:sp>
        <p:nvSpPr>
          <p:cNvPr id="3" name="Espace réservé de la date 10"/>
          <p:cNvSpPr>
            <a:spLocks noGrp="1"/>
          </p:cNvSpPr>
          <p:nvPr>
            <p:ph type="dt" sz="half" idx="10"/>
          </p:nvPr>
        </p:nvSpPr>
        <p:spPr/>
        <p:txBody>
          <a:bodyPr/>
          <a:lstStyle>
            <a:lvl1pPr>
              <a:defRPr/>
            </a:lvl1pPr>
          </a:lstStyle>
          <a:p>
            <a:pPr>
              <a:defRPr/>
            </a:pPr>
            <a:fld id="{A8E0EA59-4043-4E5A-A286-87BBF84633A5}" type="datetime9">
              <a:rPr lang="fr-FR"/>
              <a:pPr>
                <a:defRPr/>
              </a:pPr>
              <a:t>02/02/2011 18:44:53</a:t>
            </a:fld>
            <a:endParaRPr lang="en-US"/>
          </a:p>
        </p:txBody>
      </p:sp>
      <p:sp>
        <p:nvSpPr>
          <p:cNvPr id="4" name="Espace réservé du pied de page 27"/>
          <p:cNvSpPr>
            <a:spLocks noGrp="1"/>
          </p:cNvSpPr>
          <p:nvPr>
            <p:ph type="ftr" sz="quarter" idx="11"/>
          </p:nvPr>
        </p:nvSpPr>
        <p:spPr/>
        <p:txBody>
          <a:bodyPr/>
          <a:lstStyle>
            <a:lvl1pPr>
              <a:defRPr/>
            </a:lvl1pPr>
          </a:lstStyle>
          <a:p>
            <a:pPr>
              <a:defRPr/>
            </a:pPr>
            <a:r>
              <a:rPr lang="fr-FR"/>
              <a:t>Dr Maamri Ramdane</a:t>
            </a:r>
            <a:endParaRPr lang="en-US"/>
          </a:p>
        </p:txBody>
      </p:sp>
      <p:sp>
        <p:nvSpPr>
          <p:cNvPr id="5" name="Espace réservé du numéro de diapositive 4"/>
          <p:cNvSpPr>
            <a:spLocks noGrp="1"/>
          </p:cNvSpPr>
          <p:nvPr>
            <p:ph type="sldNum" sz="quarter" idx="12"/>
          </p:nvPr>
        </p:nvSpPr>
        <p:spPr/>
        <p:txBody>
          <a:bodyPr/>
          <a:lstStyle>
            <a:lvl1pPr>
              <a:defRPr/>
            </a:lvl1pPr>
          </a:lstStyle>
          <a:p>
            <a:pPr>
              <a:defRPr/>
            </a:pPr>
            <a:fld id="{1237D262-75F4-4E68-9714-9CDD6D0E1259}" type="slidenum">
              <a:rPr lang="en-US"/>
              <a:pPr>
                <a:defRPr/>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2"/>
          <p:cNvSpPr>
            <a:spLocks noGrp="1"/>
          </p:cNvSpPr>
          <p:nvPr>
            <p:ph type="dt" sz="half" idx="10"/>
          </p:nvPr>
        </p:nvSpPr>
        <p:spPr/>
        <p:txBody>
          <a:bodyPr/>
          <a:lstStyle>
            <a:lvl1pPr>
              <a:defRPr/>
            </a:lvl1pPr>
          </a:lstStyle>
          <a:p>
            <a:pPr>
              <a:defRPr/>
            </a:pPr>
            <a:fld id="{823ECA96-BEF3-427C-B75C-4EC19241B0DE}" type="datetime9">
              <a:rPr lang="fr-FR"/>
              <a:pPr>
                <a:defRPr/>
              </a:pPr>
              <a:t>02/02/2011 18:44:53</a:t>
            </a:fld>
            <a:endParaRPr lang="en-US"/>
          </a:p>
        </p:txBody>
      </p:sp>
      <p:sp>
        <p:nvSpPr>
          <p:cNvPr id="3" name="Espace réservé du pied de page 23"/>
          <p:cNvSpPr>
            <a:spLocks noGrp="1"/>
          </p:cNvSpPr>
          <p:nvPr>
            <p:ph type="ftr" sz="quarter" idx="11"/>
          </p:nvPr>
        </p:nvSpPr>
        <p:spPr/>
        <p:txBody>
          <a:bodyPr/>
          <a:lstStyle>
            <a:lvl1pPr>
              <a:defRPr/>
            </a:lvl1pPr>
          </a:lstStyle>
          <a:p>
            <a:pPr>
              <a:defRPr/>
            </a:pPr>
            <a:r>
              <a:rPr lang="fr-FR"/>
              <a:t>Dr Maamri Ramdane</a:t>
            </a:r>
            <a:endParaRPr lang="en-US"/>
          </a:p>
        </p:txBody>
      </p:sp>
      <p:sp>
        <p:nvSpPr>
          <p:cNvPr id="4" name="Espace réservé du numéro de diapositive 6"/>
          <p:cNvSpPr>
            <a:spLocks noGrp="1"/>
          </p:cNvSpPr>
          <p:nvPr>
            <p:ph type="sldNum" sz="quarter" idx="12"/>
          </p:nvPr>
        </p:nvSpPr>
        <p:spPr/>
        <p:txBody>
          <a:bodyPr/>
          <a:lstStyle>
            <a:lvl1pPr>
              <a:defRPr/>
            </a:lvl1pPr>
          </a:lstStyle>
          <a:p>
            <a:pPr>
              <a:defRPr/>
            </a:pPr>
            <a:fld id="{5376663C-1B17-4B91-9606-73CA52157590}" type="slidenum">
              <a:rPr lang="en-US"/>
              <a:pPr>
                <a:defRPr/>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Connecteur droit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kumimoji="0" lang="en-US"/>
          </a:p>
        </p:txBody>
      </p:sp>
      <p:sp>
        <p:nvSpPr>
          <p:cNvPr id="12" name="Titre 11"/>
          <p:cNvSpPr>
            <a:spLocks noGrp="1"/>
          </p:cNvSpPr>
          <p:nvPr>
            <p:ph type="title"/>
          </p:nvPr>
        </p:nvSpPr>
        <p:spPr>
          <a:xfrm>
            <a:off x="457200" y="5486400"/>
            <a:ext cx="8458200" cy="520700"/>
          </a:xfrm>
        </p:spPr>
        <p:txBody>
          <a:bodyPr/>
          <a:lstStyle>
            <a:lvl1pPr algn="l">
              <a:buNone/>
              <a:defRPr sz="2000" b="1"/>
            </a:lvl1pPr>
          </a:lstStyle>
          <a:p>
            <a:r>
              <a:rPr lang="fr-FR" smtClean="0"/>
              <a:t>Cliquez pour modifier le style du titre</a:t>
            </a:r>
            <a:endParaRPr lang="en-US"/>
          </a:p>
        </p:txBody>
      </p:sp>
      <p:sp>
        <p:nvSpPr>
          <p:cNvPr id="26" name="Espace réservé du texte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fr-FR" smtClean="0"/>
              <a:t>Cliquez pour modifier les styles du texte du masque</a:t>
            </a:r>
          </a:p>
        </p:txBody>
      </p:sp>
      <p:sp>
        <p:nvSpPr>
          <p:cNvPr id="14" name="Espace réservé du contenu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e la date 24"/>
          <p:cNvSpPr>
            <a:spLocks noGrp="1"/>
          </p:cNvSpPr>
          <p:nvPr>
            <p:ph type="dt" sz="half" idx="10"/>
          </p:nvPr>
        </p:nvSpPr>
        <p:spPr/>
        <p:txBody>
          <a:bodyPr/>
          <a:lstStyle>
            <a:lvl1pPr>
              <a:defRPr/>
            </a:lvl1pPr>
          </a:lstStyle>
          <a:p>
            <a:pPr>
              <a:defRPr/>
            </a:pPr>
            <a:fld id="{57F47678-26C4-40EA-A7D1-3EE25D375938}" type="datetime9">
              <a:rPr lang="fr-FR"/>
              <a:pPr>
                <a:defRPr/>
              </a:pPr>
              <a:t>02/02/2011 18:44:53</a:t>
            </a:fld>
            <a:endParaRPr lang="en-US"/>
          </a:p>
        </p:txBody>
      </p:sp>
      <p:sp>
        <p:nvSpPr>
          <p:cNvPr id="7" name="Espace réservé du pied de page 28"/>
          <p:cNvSpPr>
            <a:spLocks noGrp="1"/>
          </p:cNvSpPr>
          <p:nvPr>
            <p:ph type="ftr" sz="quarter" idx="11"/>
          </p:nvPr>
        </p:nvSpPr>
        <p:spPr/>
        <p:txBody>
          <a:bodyPr/>
          <a:lstStyle>
            <a:lvl1pPr>
              <a:defRPr/>
            </a:lvl1pPr>
          </a:lstStyle>
          <a:p>
            <a:pPr>
              <a:defRPr/>
            </a:pPr>
            <a:r>
              <a:rPr lang="fr-FR"/>
              <a:t>Dr Maamri Ramdane</a:t>
            </a:r>
            <a:endParaRPr lang="en-US"/>
          </a:p>
        </p:txBody>
      </p:sp>
      <p:sp>
        <p:nvSpPr>
          <p:cNvPr id="8" name="Espace réservé du numéro de diapositive 6"/>
          <p:cNvSpPr>
            <a:spLocks noGrp="1"/>
          </p:cNvSpPr>
          <p:nvPr>
            <p:ph type="sldNum" sz="quarter" idx="12"/>
          </p:nvPr>
        </p:nvSpPr>
        <p:spPr/>
        <p:txBody>
          <a:bodyPr/>
          <a:lstStyle>
            <a:lvl1pPr>
              <a:defRPr/>
            </a:lvl1pPr>
          </a:lstStyle>
          <a:p>
            <a:pPr>
              <a:defRPr/>
            </a:pPr>
            <a:fld id="{DEBD9573-B620-42D1-9E84-6FC01D146513}" type="slidenum">
              <a:rPr lang="en-US"/>
              <a:pPr>
                <a:defRPr/>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3" name="Espace réservé pour une imag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fr-FR" noProof="0" smtClean="0"/>
              <a:t>Cliquez sur l'icône pour ajouter une image</a:t>
            </a:r>
            <a:endParaRPr lang="en-US" noProof="0" dirty="0"/>
          </a:p>
        </p:txBody>
      </p:sp>
      <p:sp>
        <p:nvSpPr>
          <p:cNvPr id="17" name="Titre 16"/>
          <p:cNvSpPr>
            <a:spLocks noGrp="1"/>
          </p:cNvSpPr>
          <p:nvPr>
            <p:ph type="title"/>
          </p:nvPr>
        </p:nvSpPr>
        <p:spPr>
          <a:xfrm>
            <a:off x="381000" y="4993760"/>
            <a:ext cx="5867400" cy="522288"/>
          </a:xfrm>
        </p:spPr>
        <p:txBody>
          <a:bodyPr/>
          <a:lstStyle>
            <a:lvl1pPr algn="l">
              <a:buNone/>
              <a:defRPr sz="2000" b="1"/>
            </a:lvl1pPr>
          </a:lstStyle>
          <a:p>
            <a:r>
              <a:rPr lang="fr-FR" smtClean="0"/>
              <a:t>Cliquez pour modifier le style du titre</a:t>
            </a:r>
            <a:endParaRPr lang="en-US"/>
          </a:p>
        </p:txBody>
      </p:sp>
      <p:sp>
        <p:nvSpPr>
          <p:cNvPr id="26" name="Espace réservé du texte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fr-FR" smtClean="0"/>
              <a:t>Cliquez pour modifier les styles du texte du masque</a:t>
            </a:r>
          </a:p>
        </p:txBody>
      </p:sp>
      <p:sp>
        <p:nvSpPr>
          <p:cNvPr id="5" name="Espace réservé de la date 6"/>
          <p:cNvSpPr>
            <a:spLocks noGrp="1"/>
          </p:cNvSpPr>
          <p:nvPr>
            <p:ph type="dt" sz="half" idx="10"/>
          </p:nvPr>
        </p:nvSpPr>
        <p:spPr/>
        <p:txBody>
          <a:bodyPr/>
          <a:lstStyle>
            <a:lvl1pPr>
              <a:defRPr/>
            </a:lvl1pPr>
          </a:lstStyle>
          <a:p>
            <a:pPr>
              <a:defRPr/>
            </a:pPr>
            <a:fld id="{77685953-7AF1-432A-AFD5-7B924C8019DD}" type="datetime9">
              <a:rPr lang="fr-FR"/>
              <a:pPr>
                <a:defRPr/>
              </a:pPr>
              <a:t>02/02/2011 18:44:53</a:t>
            </a:fld>
            <a:endParaRPr lang="en-US"/>
          </a:p>
        </p:txBody>
      </p:sp>
      <p:sp>
        <p:nvSpPr>
          <p:cNvPr id="6" name="Espace réservé du pied de page 4"/>
          <p:cNvSpPr>
            <a:spLocks noGrp="1"/>
          </p:cNvSpPr>
          <p:nvPr>
            <p:ph type="ftr" sz="quarter" idx="11"/>
          </p:nvPr>
        </p:nvSpPr>
        <p:spPr/>
        <p:txBody>
          <a:bodyPr/>
          <a:lstStyle>
            <a:lvl1pPr>
              <a:defRPr/>
            </a:lvl1pPr>
          </a:lstStyle>
          <a:p>
            <a:pPr>
              <a:defRPr/>
            </a:pPr>
            <a:r>
              <a:rPr lang="fr-FR"/>
              <a:t>Dr Maamri Ramdane</a:t>
            </a:r>
            <a:endParaRPr lang="en-US"/>
          </a:p>
        </p:txBody>
      </p:sp>
      <p:sp>
        <p:nvSpPr>
          <p:cNvPr id="7" name="Espace réservé du numéro de diapositive 30"/>
          <p:cNvSpPr>
            <a:spLocks noGrp="1"/>
          </p:cNvSpPr>
          <p:nvPr>
            <p:ph type="sldNum" sz="quarter" idx="12"/>
          </p:nvPr>
        </p:nvSpPr>
        <p:spPr/>
        <p:txBody>
          <a:bodyPr/>
          <a:lstStyle>
            <a:lvl1pPr>
              <a:defRPr/>
            </a:lvl1pPr>
          </a:lstStyle>
          <a:p>
            <a:pPr>
              <a:defRPr/>
            </a:pPr>
            <a:fld id="{D667E92C-5558-43D5-BFE5-D5FCDFEA5883}" type="slidenum">
              <a:rPr lang="en-US"/>
              <a:pPr>
                <a:defRPr/>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cteur droit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kumimoji="0" lang="en-US"/>
          </a:p>
        </p:txBody>
      </p:sp>
      <p:sp>
        <p:nvSpPr>
          <p:cNvPr id="3077" name="Espace réservé du texte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1" name="Espace réservé de la date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smtClean="0">
                <a:solidFill>
                  <a:schemeClr val="accent1">
                    <a:shade val="75000"/>
                  </a:schemeClr>
                </a:solidFill>
              </a:defRPr>
            </a:lvl1pPr>
          </a:lstStyle>
          <a:p>
            <a:pPr>
              <a:defRPr/>
            </a:pPr>
            <a:fld id="{E0DF4770-FBD8-4ECF-A79A-DEA52FA1B010}" type="datetime9">
              <a:rPr lang="fr-FR"/>
              <a:pPr>
                <a:defRPr/>
              </a:pPr>
              <a:t>02/02/2011 18:44:53</a:t>
            </a:fld>
            <a:endParaRPr lang="en-US"/>
          </a:p>
        </p:txBody>
      </p:sp>
      <p:sp>
        <p:nvSpPr>
          <p:cNvPr id="28" name="Espace réservé du pied de page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smtClean="0">
                <a:solidFill>
                  <a:schemeClr val="accent1">
                    <a:shade val="75000"/>
                  </a:schemeClr>
                </a:solidFill>
              </a:defRPr>
            </a:lvl1pPr>
          </a:lstStyle>
          <a:p>
            <a:pPr>
              <a:defRPr/>
            </a:pPr>
            <a:r>
              <a:rPr lang="fr-FR"/>
              <a:t>Dr Maamri Ramdane</a:t>
            </a:r>
            <a:endParaRPr lang="en-US"/>
          </a:p>
        </p:txBody>
      </p:sp>
      <p:sp>
        <p:nvSpPr>
          <p:cNvPr id="5" name="Espace réservé du numéro de diapositive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smtClean="0">
                <a:solidFill>
                  <a:schemeClr val="accent1">
                    <a:shade val="75000"/>
                  </a:schemeClr>
                </a:solidFill>
              </a:defRPr>
            </a:lvl1pPr>
          </a:lstStyle>
          <a:p>
            <a:pPr>
              <a:defRPr/>
            </a:pPr>
            <a:fld id="{EBB032F0-E80D-487D-AD76-2DB451AB68F8}" type="slidenum">
              <a:rPr lang="en-US"/>
              <a:pPr>
                <a:defRPr/>
              </a:pPr>
              <a:t>‹N°›</a:t>
            </a:fld>
            <a:endParaRPr lang="en-US"/>
          </a:p>
        </p:txBody>
      </p:sp>
      <p:sp>
        <p:nvSpPr>
          <p:cNvPr id="10" name="Espace réservé du titre 9"/>
          <p:cNvSpPr>
            <a:spLocks noGrp="1"/>
          </p:cNvSpPr>
          <p:nvPr>
            <p:ph type="title"/>
          </p:nvPr>
        </p:nvSpPr>
        <p:spPr>
          <a:xfrm>
            <a:off x="304800" y="457200"/>
            <a:ext cx="8686800" cy="838200"/>
          </a:xfrm>
          <a:prstGeom prst="rect">
            <a:avLst/>
          </a:prstGeom>
        </p:spPr>
        <p:txBody>
          <a:bodyPr vert="horz" anchor="ctr">
            <a:normAutofit/>
          </a:bodyPr>
          <a:lstStyle/>
          <a:p>
            <a:r>
              <a:rPr lang="fr-FR" smtClean="0"/>
              <a:t>Cliquez pour modifier le style du titre</a:t>
            </a:r>
            <a:endParaRPr lang="en-US"/>
          </a:p>
        </p:txBody>
      </p:sp>
      <p:sp>
        <p:nvSpPr>
          <p:cNvPr id="9" name="Connecteur droit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kumimoji="0" lang="en-US"/>
          </a:p>
        </p:txBody>
      </p:sp>
      <p:sp>
        <p:nvSpPr>
          <p:cNvPr id="12" name="Connecteur droit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kumimoji="0" lang="en-US"/>
          </a:p>
        </p:txBody>
      </p:sp>
    </p:spTree>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896" r:id="rId4"/>
    <p:sldLayoutId id="2147483902" r:id="rId5"/>
    <p:sldLayoutId id="2147483897" r:id="rId6"/>
    <p:sldLayoutId id="2147483903" r:id="rId7"/>
    <p:sldLayoutId id="2147483904" r:id="rId8"/>
    <p:sldLayoutId id="2147483905" r:id="rId9"/>
    <p:sldLayoutId id="2147483898" r:id="rId10"/>
    <p:sldLayoutId id="2147483906" r:id="rId11"/>
    <p:sldLayoutId id="2147483907" r:id="rId12"/>
    <p:sldLayoutId id="2147483908" r:id="rId13"/>
  </p:sldLayoutIdLst>
  <p:hf hdr="0" dt="0"/>
  <p:txStyles>
    <p:titleStyle>
      <a:lvl1pPr algn="l" rtl="0" fontAlgn="base">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itchFamily="34" charset="0"/>
        </a:defRPr>
      </a:lvl2pPr>
      <a:lvl3pPr algn="l" rtl="0" fontAlgn="base">
        <a:spcBef>
          <a:spcPct val="0"/>
        </a:spcBef>
        <a:spcAft>
          <a:spcPct val="0"/>
        </a:spcAft>
        <a:defRPr sz="3600">
          <a:solidFill>
            <a:schemeClr val="tx2"/>
          </a:solidFill>
          <a:latin typeface="Franklin Gothic Medium" pitchFamily="34" charset="0"/>
        </a:defRPr>
      </a:lvl3pPr>
      <a:lvl4pPr algn="l" rtl="0" fontAlgn="base">
        <a:spcBef>
          <a:spcPct val="0"/>
        </a:spcBef>
        <a:spcAft>
          <a:spcPct val="0"/>
        </a:spcAft>
        <a:defRPr sz="3600">
          <a:solidFill>
            <a:schemeClr val="tx2"/>
          </a:solidFill>
          <a:latin typeface="Franklin Gothic Medium" pitchFamily="34" charset="0"/>
        </a:defRPr>
      </a:lvl4pPr>
      <a:lvl5pPr algn="l" rtl="0" fontAlgn="base">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fontAlgn="base">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ctrTitle"/>
          </p:nvPr>
        </p:nvSpPr>
        <p:spPr>
          <a:xfrm>
            <a:off x="2741613" y="1143000"/>
            <a:ext cx="5484812" cy="2133600"/>
          </a:xfrm>
        </p:spPr>
        <p:txBody>
          <a:bodyPr/>
          <a:lstStyle/>
          <a:p>
            <a:pPr fontAlgn="auto">
              <a:spcAft>
                <a:spcPts val="0"/>
              </a:spcAft>
              <a:defRPr/>
            </a:pPr>
            <a:r>
              <a:rPr lang="en-US" smtClean="0"/>
              <a:t>Module Test et Qualité de logiciel</a:t>
            </a:r>
          </a:p>
        </p:txBody>
      </p:sp>
      <p:sp>
        <p:nvSpPr>
          <p:cNvPr id="7171" name="Rectangle 5"/>
          <p:cNvSpPr>
            <a:spLocks noGrp="1" noChangeArrowheads="1"/>
          </p:cNvSpPr>
          <p:nvPr>
            <p:ph type="subTitle" idx="1"/>
          </p:nvPr>
        </p:nvSpPr>
        <p:spPr>
          <a:xfrm>
            <a:off x="2741613" y="3354388"/>
            <a:ext cx="5486400" cy="2665412"/>
          </a:xfrm>
        </p:spPr>
        <p:txBody>
          <a:bodyPr>
            <a:normAutofit/>
          </a:bodyPr>
          <a:lstStyle/>
          <a:p>
            <a:pPr fontAlgn="auto">
              <a:spcAft>
                <a:spcPts val="0"/>
              </a:spcAft>
              <a:buFont typeface="Wingdings 2"/>
              <a:buNone/>
              <a:defRPr/>
            </a:pPr>
            <a:r>
              <a:rPr lang="en-US" dirty="0" err="1" smtClean="0"/>
              <a:t>Année</a:t>
            </a:r>
            <a:r>
              <a:rPr lang="en-US" dirty="0" smtClean="0"/>
              <a:t> </a:t>
            </a:r>
            <a:r>
              <a:rPr lang="en-US" dirty="0" err="1" smtClean="0"/>
              <a:t>universitaire</a:t>
            </a:r>
            <a:r>
              <a:rPr lang="en-US" dirty="0" smtClean="0"/>
              <a:t> [2010-2011] </a:t>
            </a:r>
          </a:p>
          <a:p>
            <a:pPr fontAlgn="auto">
              <a:spcAft>
                <a:spcPts val="0"/>
              </a:spcAft>
              <a:buFont typeface="Wingdings 2"/>
              <a:buNone/>
              <a:defRPr/>
            </a:pPr>
            <a:endParaRPr lang="en-US" sz="3800" dirty="0" smtClean="0"/>
          </a:p>
          <a:p>
            <a:pPr fontAlgn="auto">
              <a:spcAft>
                <a:spcPts val="0"/>
              </a:spcAft>
              <a:buFont typeface="Wingdings 2"/>
              <a:buNone/>
              <a:defRPr/>
            </a:pPr>
            <a:r>
              <a:rPr lang="en-US" sz="1600" dirty="0" err="1" smtClean="0"/>
              <a:t>Université</a:t>
            </a:r>
            <a:r>
              <a:rPr lang="en-US" sz="1600" dirty="0" smtClean="0"/>
              <a:t> </a:t>
            </a:r>
            <a:r>
              <a:rPr lang="en-US" sz="1600" dirty="0" err="1" smtClean="0"/>
              <a:t>Mentouri</a:t>
            </a:r>
            <a:endParaRPr lang="en-US" sz="1600" dirty="0" smtClean="0"/>
          </a:p>
          <a:p>
            <a:pPr fontAlgn="auto">
              <a:spcAft>
                <a:spcPts val="0"/>
              </a:spcAft>
              <a:buFont typeface="Wingdings 2"/>
              <a:buNone/>
              <a:defRPr/>
            </a:pPr>
            <a:r>
              <a:rPr lang="en-US" sz="1600" dirty="0" err="1" smtClean="0"/>
              <a:t>Département</a:t>
            </a:r>
            <a:r>
              <a:rPr lang="en-US" sz="1600" dirty="0" smtClean="0"/>
              <a:t> </a:t>
            </a:r>
            <a:r>
              <a:rPr lang="en-US" sz="1600" dirty="0" err="1" smtClean="0"/>
              <a:t>d’informatique</a:t>
            </a:r>
            <a:endParaRPr lang="fr-FR" sz="1600" dirty="0" smtClean="0"/>
          </a:p>
          <a:p>
            <a:pPr fontAlgn="auto">
              <a:spcAft>
                <a:spcPts val="0"/>
              </a:spcAft>
              <a:buFont typeface="Wingdings 2"/>
              <a:buNone/>
              <a:defRPr/>
            </a:pPr>
            <a:r>
              <a:rPr lang="fr-FR" sz="1600" dirty="0" smtClean="0"/>
              <a:t>Dr. </a:t>
            </a:r>
            <a:r>
              <a:rPr lang="fr-FR" sz="1600" dirty="0" err="1" smtClean="0"/>
              <a:t>Maamri</a:t>
            </a:r>
            <a:endParaRPr lang="en-US" sz="1600" dirty="0" smtClean="0"/>
          </a:p>
        </p:txBody>
      </p:sp>
      <p:sp>
        <p:nvSpPr>
          <p:cNvPr id="8" name="Espace réservé du pied de page 7"/>
          <p:cNvSpPr>
            <a:spLocks noGrp="1"/>
          </p:cNvSpPr>
          <p:nvPr>
            <p:ph type="ftr" sz="quarter" idx="11"/>
          </p:nvPr>
        </p:nvSpPr>
        <p:spPr/>
        <p:txBody>
          <a:bodyPr/>
          <a:lstStyle/>
          <a:p>
            <a:pPr>
              <a:defRPr/>
            </a:pPr>
            <a:r>
              <a:rPr lang="fr-FR"/>
              <a:t>Dr Maamri Ramdane</a:t>
            </a:r>
            <a:endParaRPr lang="en-US"/>
          </a:p>
        </p:txBody>
      </p:sp>
      <p:sp>
        <p:nvSpPr>
          <p:cNvPr id="7" name="Espace réservé du numéro de diapositive 6"/>
          <p:cNvSpPr>
            <a:spLocks noGrp="1"/>
          </p:cNvSpPr>
          <p:nvPr>
            <p:ph type="sldNum" sz="quarter" idx="12"/>
          </p:nvPr>
        </p:nvSpPr>
        <p:spPr/>
        <p:txBody>
          <a:bodyPr/>
          <a:lstStyle/>
          <a:p>
            <a:pPr>
              <a:defRPr/>
            </a:pPr>
            <a:fld id="{0B83BA20-EC45-4995-9F77-C681641A1C4B}" type="slidenum">
              <a:rPr lang="en-US"/>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1928794" y="428604"/>
            <a:ext cx="6324600" cy="685800"/>
          </a:xfrm>
        </p:spPr>
        <p:txBody>
          <a:bodyPr>
            <a:normAutofit fontScale="90000"/>
          </a:bodyPr>
          <a:lstStyle/>
          <a:p>
            <a:pPr fontAlgn="auto">
              <a:spcAft>
                <a:spcPts val="0"/>
              </a:spcAft>
              <a:defRPr/>
            </a:pPr>
            <a:r>
              <a:rPr lang="fr-FR" dirty="0" smtClean="0"/>
              <a:t>Etapes de développement</a:t>
            </a:r>
            <a:br>
              <a:rPr lang="fr-FR" dirty="0" smtClean="0"/>
            </a:br>
            <a:endParaRPr lang="ar-DZ" dirty="0" smtClean="0"/>
          </a:p>
        </p:txBody>
      </p:sp>
      <p:sp>
        <p:nvSpPr>
          <p:cNvPr id="16387" name="Espace réservé du contenu 2"/>
          <p:cNvSpPr>
            <a:spLocks noGrp="1"/>
          </p:cNvSpPr>
          <p:nvPr>
            <p:ph idx="1"/>
          </p:nvPr>
        </p:nvSpPr>
        <p:spPr>
          <a:xfrm>
            <a:off x="571472" y="1285860"/>
            <a:ext cx="7726362" cy="5300662"/>
          </a:xfrm>
        </p:spPr>
        <p:txBody>
          <a:bodyPr>
            <a:normAutofit fontScale="85000" lnSpcReduction="20000"/>
          </a:bodyPr>
          <a:lstStyle/>
          <a:p>
            <a:pPr fontAlgn="auto">
              <a:spcAft>
                <a:spcPts val="0"/>
              </a:spcAft>
              <a:buFontTx/>
              <a:buNone/>
              <a:defRPr/>
            </a:pPr>
            <a:r>
              <a:rPr lang="fr-FR" dirty="0" smtClean="0"/>
              <a:t>• Analyse (du problème)</a:t>
            </a:r>
          </a:p>
          <a:p>
            <a:pPr fontAlgn="auto">
              <a:spcAft>
                <a:spcPts val="0"/>
              </a:spcAft>
              <a:buFontTx/>
              <a:buNone/>
              <a:defRPr/>
            </a:pPr>
            <a:r>
              <a:rPr lang="fr-FR" dirty="0" smtClean="0"/>
              <a:t>	comprendre et recenser les besoins</a:t>
            </a:r>
          </a:p>
          <a:p>
            <a:pPr fontAlgn="auto">
              <a:spcAft>
                <a:spcPts val="0"/>
              </a:spcAft>
              <a:buFontTx/>
              <a:buNone/>
              <a:defRPr/>
            </a:pPr>
            <a:r>
              <a:rPr lang="fr-FR" dirty="0" smtClean="0"/>
              <a:t>	•  Spécification (par exemple cahier des charges)</a:t>
            </a:r>
          </a:p>
          <a:p>
            <a:pPr fontAlgn="auto">
              <a:spcAft>
                <a:spcPts val="0"/>
              </a:spcAft>
              <a:buFontTx/>
              <a:buNone/>
              <a:defRPr/>
            </a:pPr>
            <a:r>
              <a:rPr lang="fr-FR" dirty="0" smtClean="0"/>
              <a:t>• Conception (du logiciel)</a:t>
            </a:r>
          </a:p>
          <a:p>
            <a:pPr lvl="1" fontAlgn="auto">
              <a:spcAft>
                <a:spcPts val="0"/>
              </a:spcAft>
              <a:buFont typeface="Wingdings 2"/>
              <a:buChar char=""/>
              <a:defRPr/>
            </a:pPr>
            <a:r>
              <a:rPr lang="fr-FR" dirty="0" smtClean="0"/>
              <a:t>Préliminaire</a:t>
            </a:r>
          </a:p>
          <a:p>
            <a:pPr fontAlgn="auto">
              <a:spcAft>
                <a:spcPts val="0"/>
              </a:spcAft>
              <a:buFontTx/>
              <a:buNone/>
              <a:defRPr/>
            </a:pPr>
            <a:r>
              <a:rPr lang="fr-FR" dirty="0" smtClean="0"/>
              <a:t> 		éclater le logiciel en sous-parties</a:t>
            </a:r>
          </a:p>
          <a:p>
            <a:pPr fontAlgn="auto">
              <a:spcAft>
                <a:spcPts val="0"/>
              </a:spcAft>
              <a:buFontTx/>
              <a:buNone/>
              <a:defRPr/>
            </a:pPr>
            <a:r>
              <a:rPr lang="fr-FR" dirty="0" smtClean="0"/>
              <a:t> 		définir les interfaces entre ces sous-parties</a:t>
            </a:r>
          </a:p>
          <a:p>
            <a:pPr lvl="4" fontAlgn="auto">
              <a:spcAft>
                <a:spcPts val="0"/>
              </a:spcAft>
              <a:buFont typeface="Wingdings 2"/>
              <a:buChar char=""/>
              <a:defRPr/>
            </a:pPr>
            <a:r>
              <a:rPr lang="fr-FR" dirty="0" smtClean="0"/>
              <a:t>architecture du logiciel</a:t>
            </a:r>
          </a:p>
          <a:p>
            <a:pPr lvl="1" fontAlgn="auto">
              <a:spcAft>
                <a:spcPts val="0"/>
              </a:spcAft>
              <a:buFont typeface="Wingdings 2"/>
              <a:buChar char=""/>
              <a:defRPr/>
            </a:pPr>
            <a:r>
              <a:rPr lang="fr-FR" dirty="0" smtClean="0"/>
              <a:t>Détaillée</a:t>
            </a:r>
          </a:p>
          <a:p>
            <a:pPr lvl="2" fontAlgn="auto">
              <a:spcAft>
                <a:spcPts val="0"/>
              </a:spcAft>
              <a:buFont typeface="Wingdings 2"/>
              <a:buChar char=""/>
              <a:defRPr/>
            </a:pPr>
            <a:r>
              <a:rPr lang="fr-FR" sz="1800" dirty="0" smtClean="0"/>
              <a:t>préciser l’architecture des sous-parties</a:t>
            </a:r>
          </a:p>
          <a:p>
            <a:pPr fontAlgn="auto">
              <a:spcAft>
                <a:spcPts val="0"/>
              </a:spcAft>
              <a:buFontTx/>
              <a:buNone/>
              <a:defRPr/>
            </a:pPr>
            <a:r>
              <a:rPr lang="fr-FR" dirty="0" smtClean="0"/>
              <a:t>• Implantation</a:t>
            </a:r>
          </a:p>
          <a:p>
            <a:pPr fontAlgn="auto">
              <a:spcAft>
                <a:spcPts val="0"/>
              </a:spcAft>
              <a:buFontTx/>
              <a:buNone/>
              <a:defRPr/>
            </a:pPr>
            <a:r>
              <a:rPr lang="fr-FR" dirty="0" smtClean="0"/>
              <a:t>	- codage</a:t>
            </a:r>
            <a:endParaRPr lang="ar-DZ" dirty="0" smtClean="0"/>
          </a:p>
        </p:txBody>
      </p:sp>
      <p:sp>
        <p:nvSpPr>
          <p:cNvPr id="13318" name="Espace réservé du pied de page 4"/>
          <p:cNvSpPr>
            <a:spLocks noGrp="1"/>
          </p:cNvSpPr>
          <p:nvPr>
            <p:ph type="ftr" sz="quarter" idx="11"/>
          </p:nvPr>
        </p:nvSpPr>
        <p:spPr/>
        <p:txBody>
          <a:bodyPr/>
          <a:lstStyle/>
          <a:p>
            <a:pPr>
              <a:defRPr/>
            </a:pPr>
            <a:r>
              <a:rPr lang="en-US"/>
              <a:t>Dr Maamri Ramdane</a:t>
            </a:r>
          </a:p>
        </p:txBody>
      </p:sp>
      <p:sp>
        <p:nvSpPr>
          <p:cNvPr id="13316" name="Espace réservé du numéro de diapositive 5"/>
          <p:cNvSpPr>
            <a:spLocks noGrp="1"/>
          </p:cNvSpPr>
          <p:nvPr>
            <p:ph type="sldNum" sz="quarter" idx="12"/>
          </p:nvPr>
        </p:nvSpPr>
        <p:spPr>
          <a:xfrm>
            <a:off x="1905000" y="6415088"/>
            <a:ext cx="1593850" cy="441325"/>
          </a:xfrm>
        </p:spPr>
        <p:txBody>
          <a:bodyPr/>
          <a:lstStyle/>
          <a:p>
            <a:pPr algn="l">
              <a:defRPr/>
            </a:pPr>
            <a:fld id="{632FE7D7-2815-47DF-B9D3-A7DC79D9707F}" type="slidenum">
              <a:rPr lang="en-US"/>
              <a:pPr algn="l">
                <a:defRPr/>
              </a:pPr>
              <a:t>10</a:t>
            </a:fld>
            <a:endParaRPr lang="en-US"/>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re 1"/>
          <p:cNvSpPr>
            <a:spLocks noGrp="1"/>
          </p:cNvSpPr>
          <p:nvPr>
            <p:ph type="title"/>
          </p:nvPr>
        </p:nvSpPr>
        <p:spPr>
          <a:xfrm>
            <a:off x="214282" y="142852"/>
            <a:ext cx="8643937" cy="685800"/>
          </a:xfrm>
        </p:spPr>
        <p:txBody>
          <a:bodyPr>
            <a:normAutofit fontScale="90000"/>
          </a:bodyPr>
          <a:lstStyle/>
          <a:p>
            <a:pPr fontAlgn="auto">
              <a:spcAft>
                <a:spcPts val="0"/>
              </a:spcAft>
              <a:defRPr/>
            </a:pPr>
            <a:r>
              <a:rPr lang="fr-FR" dirty="0" smtClean="0"/>
              <a:t>Couverture des PLCS </a:t>
            </a:r>
            <a:br>
              <a:rPr lang="fr-FR" dirty="0" smtClean="0"/>
            </a:br>
            <a:r>
              <a:rPr lang="fr-FR" dirty="0" smtClean="0"/>
              <a:t>(Portion Linéaire de Code Suivie d'un Saut)</a:t>
            </a:r>
            <a:endParaRPr lang="ar-DZ" dirty="0" smtClean="0"/>
          </a:p>
        </p:txBody>
      </p:sp>
      <p:sp>
        <p:nvSpPr>
          <p:cNvPr id="115715" name="Espace réservé du contenu 2"/>
          <p:cNvSpPr>
            <a:spLocks noGrp="1"/>
          </p:cNvSpPr>
          <p:nvPr>
            <p:ph idx="1"/>
          </p:nvPr>
        </p:nvSpPr>
        <p:spPr>
          <a:xfrm>
            <a:off x="642938" y="1143001"/>
            <a:ext cx="7583487" cy="5286395"/>
          </a:xfrm>
        </p:spPr>
        <p:txBody>
          <a:bodyPr/>
          <a:lstStyle/>
          <a:p>
            <a:pPr>
              <a:buFontTx/>
              <a:buNone/>
            </a:pPr>
            <a:r>
              <a:rPr lang="fr-FR" sz="2600" dirty="0" smtClean="0"/>
              <a:t>PLCS : «séquence d'instructions entre deux branchements»</a:t>
            </a:r>
          </a:p>
          <a:p>
            <a:pPr>
              <a:buFontTx/>
              <a:buNone/>
            </a:pPr>
            <a:r>
              <a:rPr lang="fr-FR" sz="2600" b="1" u="sng" dirty="0" smtClean="0"/>
              <a:t>Principes</a:t>
            </a:r>
            <a:r>
              <a:rPr lang="fr-FR" sz="2600" dirty="0" smtClean="0"/>
              <a:t> : 2 types de </a:t>
            </a:r>
            <a:r>
              <a:rPr lang="fr-FR" sz="2600" dirty="0" err="1" smtClean="0"/>
              <a:t>noeuds</a:t>
            </a:r>
            <a:r>
              <a:rPr lang="fr-FR" sz="2600" dirty="0" smtClean="0"/>
              <a:t> dans le graphe de flot de contrôle</a:t>
            </a:r>
          </a:p>
          <a:p>
            <a:pPr>
              <a:buFontTx/>
              <a:buNone/>
            </a:pPr>
            <a:r>
              <a:rPr lang="fr-FR" sz="2600" dirty="0" smtClean="0"/>
              <a:t>Type a (ou </a:t>
            </a:r>
            <a:r>
              <a:rPr lang="fr-FR" sz="2600" dirty="0" err="1" smtClean="0"/>
              <a:t>noeud</a:t>
            </a:r>
            <a:r>
              <a:rPr lang="fr-FR" sz="2600" dirty="0" smtClean="0"/>
              <a:t> ‘saut’) : l’entrée, la sortie et les </a:t>
            </a:r>
            <a:r>
              <a:rPr lang="fr-FR" sz="2600" dirty="0" err="1" smtClean="0"/>
              <a:t>noeuds</a:t>
            </a:r>
            <a:r>
              <a:rPr lang="fr-FR" sz="2600" dirty="0" smtClean="0"/>
              <a:t> qui constituent l’arrivée d’un branchement</a:t>
            </a:r>
          </a:p>
          <a:p>
            <a:pPr>
              <a:buFontTx/>
              <a:buNone/>
            </a:pPr>
            <a:r>
              <a:rPr lang="fr-FR" sz="2600" dirty="0" smtClean="0"/>
              <a:t>Type b : les autres </a:t>
            </a:r>
            <a:r>
              <a:rPr lang="fr-FR" sz="2600" dirty="0" err="1" smtClean="0"/>
              <a:t>noeuds</a:t>
            </a:r>
            <a:endParaRPr lang="fr-FR" sz="2600" dirty="0" smtClean="0"/>
          </a:p>
          <a:p>
            <a:pPr>
              <a:buFontTx/>
              <a:buNone/>
            </a:pPr>
            <a:r>
              <a:rPr lang="fr-FR" sz="2600" b="1" u="sng" dirty="0" smtClean="0"/>
              <a:t>Définition</a:t>
            </a:r>
            <a:r>
              <a:rPr lang="fr-FR" sz="2600" dirty="0" smtClean="0"/>
              <a:t> : On appelle PLCS un chemin partant d’un </a:t>
            </a:r>
            <a:r>
              <a:rPr lang="fr-FR" sz="2600" dirty="0" err="1" smtClean="0"/>
              <a:t>noeud</a:t>
            </a:r>
            <a:r>
              <a:rPr lang="fr-FR" sz="2600" dirty="0" smtClean="0"/>
              <a:t>  ‘saut’ et aboutissant à un </a:t>
            </a:r>
            <a:r>
              <a:rPr lang="fr-FR" sz="2600" dirty="0" err="1" smtClean="0"/>
              <a:t>noeud</a:t>
            </a:r>
            <a:r>
              <a:rPr lang="fr-FR" sz="2600" dirty="0" smtClean="0"/>
              <a:t> ‘saut’; l’avant dernier et le dernier </a:t>
            </a:r>
            <a:r>
              <a:rPr lang="fr-FR" sz="2600" dirty="0" err="1" smtClean="0"/>
              <a:t>noeud</a:t>
            </a:r>
            <a:r>
              <a:rPr lang="fr-FR" sz="2600" dirty="0" smtClean="0"/>
              <a:t> doivent constituer le seul saut du chemin.</a:t>
            </a:r>
            <a:endParaRPr lang="ar-DZ" sz="2600" dirty="0" smtClean="0"/>
          </a:p>
        </p:txBody>
      </p:sp>
      <p:sp>
        <p:nvSpPr>
          <p:cNvPr id="102405" name="Espace réservé du pied de page 4"/>
          <p:cNvSpPr>
            <a:spLocks noGrp="1"/>
          </p:cNvSpPr>
          <p:nvPr>
            <p:ph type="ftr" sz="quarter" idx="11"/>
          </p:nvPr>
        </p:nvSpPr>
        <p:spPr/>
        <p:txBody>
          <a:bodyPr/>
          <a:lstStyle/>
          <a:p>
            <a:pPr>
              <a:defRPr/>
            </a:pPr>
            <a:r>
              <a:rPr lang="fr-FR" dirty="0"/>
              <a:t>Dr </a:t>
            </a:r>
            <a:r>
              <a:rPr lang="fr-FR" dirty="0" err="1"/>
              <a:t>Maamri</a:t>
            </a:r>
            <a:r>
              <a:rPr lang="fr-FR" dirty="0"/>
              <a:t> </a:t>
            </a:r>
            <a:r>
              <a:rPr lang="fr-FR" dirty="0" err="1"/>
              <a:t>Ramdane</a:t>
            </a:r>
            <a:endParaRPr lang="en-US" dirty="0"/>
          </a:p>
        </p:txBody>
      </p:sp>
      <p:sp>
        <p:nvSpPr>
          <p:cNvPr id="102406" name="Espace réservé du numéro de diapositive 5"/>
          <p:cNvSpPr>
            <a:spLocks noGrp="1"/>
          </p:cNvSpPr>
          <p:nvPr>
            <p:ph type="sldNum" sz="quarter" idx="12"/>
          </p:nvPr>
        </p:nvSpPr>
        <p:spPr>
          <a:xfrm>
            <a:off x="1905000" y="6415088"/>
            <a:ext cx="1593850" cy="441325"/>
          </a:xfrm>
        </p:spPr>
        <p:txBody>
          <a:bodyPr/>
          <a:lstStyle/>
          <a:p>
            <a:pPr algn="l">
              <a:defRPr/>
            </a:pPr>
            <a:fld id="{A13C6739-3290-4EB3-B824-896053DA0064}" type="slidenum">
              <a:rPr lang="en-US"/>
              <a:pPr algn="l">
                <a:defRPr/>
              </a:pPr>
              <a:t>100</a:t>
            </a:fld>
            <a:endParaRPr lang="en-US"/>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Espace réservé du contenu 2"/>
          <p:cNvSpPr>
            <a:spLocks noGrp="1"/>
          </p:cNvSpPr>
          <p:nvPr>
            <p:ph idx="1"/>
          </p:nvPr>
        </p:nvSpPr>
        <p:spPr>
          <a:xfrm>
            <a:off x="0" y="571480"/>
            <a:ext cx="4883150" cy="5283200"/>
          </a:xfrm>
        </p:spPr>
        <p:txBody>
          <a:bodyPr/>
          <a:lstStyle/>
          <a:p>
            <a:r>
              <a:rPr lang="fr-FR" sz="2400" dirty="0" smtClean="0"/>
              <a:t>Soit le programme :</a:t>
            </a:r>
          </a:p>
          <a:p>
            <a:endParaRPr lang="fr-FR" sz="2400" dirty="0" smtClean="0"/>
          </a:p>
          <a:p>
            <a:r>
              <a:rPr lang="fr-FR" sz="2400" dirty="0" smtClean="0"/>
              <a:t>005 INPUT A, C</a:t>
            </a:r>
          </a:p>
          <a:p>
            <a:r>
              <a:rPr lang="fr-FR" sz="2400" dirty="0" smtClean="0"/>
              <a:t>010 B= 2*A</a:t>
            </a:r>
          </a:p>
          <a:p>
            <a:r>
              <a:rPr lang="fr-FR" sz="2400" dirty="0" smtClean="0"/>
              <a:t>020 A=A+1</a:t>
            </a:r>
          </a:p>
          <a:p>
            <a:r>
              <a:rPr lang="en-US" sz="2400" dirty="0" smtClean="0"/>
              <a:t>030 IF A&lt;0 THEN GOTO 60</a:t>
            </a:r>
          </a:p>
          <a:p>
            <a:r>
              <a:rPr lang="fr-FR" sz="2400" dirty="0" smtClean="0"/>
              <a:t>040 B= -A</a:t>
            </a:r>
          </a:p>
          <a:p>
            <a:r>
              <a:rPr lang="fr-FR" sz="2400" dirty="0" smtClean="0"/>
              <a:t>050 PRINT A+B</a:t>
            </a:r>
          </a:p>
          <a:p>
            <a:r>
              <a:rPr lang="en-US" sz="2400" dirty="0" smtClean="0"/>
              <a:t>060 IF B=2*C THEN GOTO 80</a:t>
            </a:r>
          </a:p>
          <a:p>
            <a:r>
              <a:rPr lang="fr-FR" sz="2400" dirty="0" smtClean="0"/>
              <a:t>070 A=1:GOTO 90</a:t>
            </a:r>
          </a:p>
          <a:p>
            <a:r>
              <a:rPr lang="fr-FR" sz="2400" dirty="0" smtClean="0"/>
              <a:t>080 A=-2:GOTO 20</a:t>
            </a:r>
          </a:p>
          <a:p>
            <a:r>
              <a:rPr lang="fr-FR" sz="2400" dirty="0" smtClean="0"/>
              <a:t>090 PRINT A</a:t>
            </a:r>
          </a:p>
          <a:p>
            <a:r>
              <a:rPr lang="fr-FR" sz="2400" dirty="0" smtClean="0"/>
              <a:t>100 END</a:t>
            </a:r>
            <a:endParaRPr lang="ar-DZ" sz="2400" dirty="0" smtClean="0"/>
          </a:p>
        </p:txBody>
      </p:sp>
      <p:sp>
        <p:nvSpPr>
          <p:cNvPr id="103429" name="Espace réservé du pied de page 4"/>
          <p:cNvSpPr>
            <a:spLocks noGrp="1"/>
          </p:cNvSpPr>
          <p:nvPr>
            <p:ph type="ftr" sz="quarter" idx="11"/>
          </p:nvPr>
        </p:nvSpPr>
        <p:spPr/>
        <p:txBody>
          <a:bodyPr/>
          <a:lstStyle/>
          <a:p>
            <a:pPr>
              <a:defRPr/>
            </a:pPr>
            <a:r>
              <a:rPr lang="fr-FR"/>
              <a:t>Dr Maamri Ramdane</a:t>
            </a:r>
            <a:endParaRPr lang="en-US"/>
          </a:p>
        </p:txBody>
      </p:sp>
      <p:sp>
        <p:nvSpPr>
          <p:cNvPr id="103430" name="Espace réservé du numéro de diapositive 5"/>
          <p:cNvSpPr>
            <a:spLocks noGrp="1"/>
          </p:cNvSpPr>
          <p:nvPr>
            <p:ph type="sldNum" sz="quarter" idx="12"/>
          </p:nvPr>
        </p:nvSpPr>
        <p:spPr>
          <a:xfrm>
            <a:off x="1905000" y="6415088"/>
            <a:ext cx="1593850" cy="441325"/>
          </a:xfrm>
        </p:spPr>
        <p:txBody>
          <a:bodyPr/>
          <a:lstStyle/>
          <a:p>
            <a:pPr algn="l">
              <a:defRPr/>
            </a:pPr>
            <a:fld id="{5F1469A5-DBCF-4F31-8A9D-38B551CF4AB1}" type="slidenum">
              <a:rPr lang="en-US"/>
              <a:pPr algn="l">
                <a:defRPr/>
              </a:pPr>
              <a:t>101</a:t>
            </a:fld>
            <a:endParaRPr lang="en-US"/>
          </a:p>
        </p:txBody>
      </p:sp>
      <p:sp>
        <p:nvSpPr>
          <p:cNvPr id="116741" name="Rectangle 6"/>
          <p:cNvSpPr>
            <a:spLocks noChangeArrowheads="1"/>
          </p:cNvSpPr>
          <p:nvPr/>
        </p:nvSpPr>
        <p:spPr bwMode="auto">
          <a:xfrm>
            <a:off x="5214938" y="1112838"/>
            <a:ext cx="3929062" cy="2308225"/>
          </a:xfrm>
          <a:prstGeom prst="rect">
            <a:avLst/>
          </a:prstGeom>
          <a:noFill/>
          <a:ln w="9525">
            <a:noFill/>
            <a:miter lim="800000"/>
            <a:headEnd/>
            <a:tailEnd/>
          </a:ln>
        </p:spPr>
        <p:txBody>
          <a:bodyPr>
            <a:spAutoFit/>
          </a:bodyPr>
          <a:lstStyle/>
          <a:p>
            <a:endParaRPr lang="fr-FR"/>
          </a:p>
          <a:p>
            <a:r>
              <a:rPr lang="fr-FR"/>
              <a:t>Donner le graphe de contrôle.</a:t>
            </a:r>
          </a:p>
          <a:p>
            <a:r>
              <a:rPr lang="fr-FR"/>
              <a:t>Repérer les noeuds de type ‘saut’.</a:t>
            </a:r>
          </a:p>
          <a:p>
            <a:r>
              <a:rPr lang="fr-FR"/>
              <a:t>Donner les PLCS.</a:t>
            </a:r>
            <a:endParaRPr lang="ar-DZ"/>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3" name="Picture 2"/>
          <p:cNvPicPr>
            <a:picLocks noGrp="1" noChangeAspect="1" noChangeArrowheads="1"/>
          </p:cNvPicPr>
          <p:nvPr>
            <p:ph idx="1"/>
          </p:nvPr>
        </p:nvPicPr>
        <p:blipFill>
          <a:blip r:embed="rId2"/>
          <a:srcRect/>
          <a:stretch>
            <a:fillRect/>
          </a:stretch>
        </p:blipFill>
        <p:spPr>
          <a:xfrm>
            <a:off x="1714480" y="1000108"/>
            <a:ext cx="5715040" cy="5711828"/>
          </a:xfrm>
          <a:noFill/>
        </p:spPr>
      </p:pic>
      <p:sp>
        <p:nvSpPr>
          <p:cNvPr id="104452" name="Espace réservé du pied de page 4"/>
          <p:cNvSpPr>
            <a:spLocks noGrp="1"/>
          </p:cNvSpPr>
          <p:nvPr>
            <p:ph type="ftr" sz="quarter" idx="11"/>
          </p:nvPr>
        </p:nvSpPr>
        <p:spPr/>
        <p:txBody>
          <a:bodyPr/>
          <a:lstStyle/>
          <a:p>
            <a:pPr>
              <a:defRPr/>
            </a:pPr>
            <a:r>
              <a:rPr lang="fr-FR"/>
              <a:t>Dr Maamri Ramdane</a:t>
            </a:r>
            <a:endParaRPr lang="en-US"/>
          </a:p>
        </p:txBody>
      </p:sp>
      <p:sp>
        <p:nvSpPr>
          <p:cNvPr id="104453" name="Espace réservé du numéro de diapositive 5"/>
          <p:cNvSpPr>
            <a:spLocks noGrp="1"/>
          </p:cNvSpPr>
          <p:nvPr>
            <p:ph type="sldNum" sz="quarter" idx="12"/>
          </p:nvPr>
        </p:nvSpPr>
        <p:spPr>
          <a:xfrm>
            <a:off x="1905000" y="6415088"/>
            <a:ext cx="1593850" cy="441325"/>
          </a:xfrm>
        </p:spPr>
        <p:txBody>
          <a:bodyPr/>
          <a:lstStyle/>
          <a:p>
            <a:pPr algn="l">
              <a:defRPr/>
            </a:pPr>
            <a:fld id="{6C1D2576-AD92-4598-8921-1C80C87CFC3D}" type="slidenum">
              <a:rPr lang="en-US"/>
              <a:pPr algn="l">
                <a:defRPr/>
              </a:pPr>
              <a:t>102</a:t>
            </a:fld>
            <a:endParaRPr lang="en-US"/>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Espace réservé du contenu 2"/>
          <p:cNvSpPr>
            <a:spLocks noGrp="1"/>
          </p:cNvSpPr>
          <p:nvPr>
            <p:ph idx="1"/>
          </p:nvPr>
        </p:nvSpPr>
        <p:spPr>
          <a:xfrm>
            <a:off x="428596" y="357166"/>
            <a:ext cx="8001000" cy="5643602"/>
          </a:xfrm>
        </p:spPr>
        <p:txBody>
          <a:bodyPr/>
          <a:lstStyle/>
          <a:p>
            <a:r>
              <a:rPr lang="fr-FR" dirty="0" smtClean="0"/>
              <a:t>Le programme contient 9 PLCS :</a:t>
            </a:r>
          </a:p>
          <a:p>
            <a:pPr>
              <a:buNone/>
            </a:pPr>
            <a:endParaRPr lang="fr-FR" dirty="0" smtClean="0"/>
          </a:p>
          <a:p>
            <a:r>
              <a:rPr lang="fr-FR" sz="2800" dirty="0" smtClean="0"/>
              <a:t>[5, 20, 30, 60]</a:t>
            </a:r>
          </a:p>
          <a:p>
            <a:r>
              <a:rPr lang="fr-FR" sz="2800" dirty="0" smtClean="0"/>
              <a:t>[5, 20, 30, 40, 60, 80]</a:t>
            </a:r>
          </a:p>
          <a:p>
            <a:r>
              <a:rPr lang="fr-FR" sz="2800" dirty="0" smtClean="0"/>
              <a:t>[5, 20, 30, 40, 60, 70, 90]</a:t>
            </a:r>
          </a:p>
          <a:p>
            <a:r>
              <a:rPr lang="fr-FR" sz="2800" dirty="0" smtClean="0"/>
              <a:t>[20, 30, 60]</a:t>
            </a:r>
          </a:p>
          <a:p>
            <a:r>
              <a:rPr lang="fr-FR" sz="2800" dirty="0" smtClean="0"/>
              <a:t>[20, 30, 40, 60, 80]</a:t>
            </a:r>
          </a:p>
          <a:p>
            <a:r>
              <a:rPr lang="fr-FR" sz="2800" dirty="0" smtClean="0"/>
              <a:t>[20, 30, 40, 60, 70, 90]</a:t>
            </a:r>
          </a:p>
          <a:p>
            <a:r>
              <a:rPr lang="fr-FR" sz="2800" dirty="0" smtClean="0"/>
              <a:t>[60, 80]</a:t>
            </a:r>
          </a:p>
          <a:p>
            <a:r>
              <a:rPr lang="fr-FR" sz="2800" dirty="0" smtClean="0"/>
              <a:t>[60, 70, 90]</a:t>
            </a:r>
          </a:p>
          <a:p>
            <a:r>
              <a:rPr lang="fr-FR" sz="2800" dirty="0" smtClean="0"/>
              <a:t>[80, 20]</a:t>
            </a:r>
          </a:p>
        </p:txBody>
      </p:sp>
      <p:sp>
        <p:nvSpPr>
          <p:cNvPr id="105477" name="Espace réservé du pied de page 4"/>
          <p:cNvSpPr>
            <a:spLocks noGrp="1"/>
          </p:cNvSpPr>
          <p:nvPr>
            <p:ph type="ftr" sz="quarter" idx="11"/>
          </p:nvPr>
        </p:nvSpPr>
        <p:spPr/>
        <p:txBody>
          <a:bodyPr/>
          <a:lstStyle/>
          <a:p>
            <a:pPr>
              <a:defRPr/>
            </a:pPr>
            <a:r>
              <a:rPr lang="fr-FR"/>
              <a:t>Dr Maamri Ramdane</a:t>
            </a:r>
            <a:endParaRPr lang="en-US"/>
          </a:p>
        </p:txBody>
      </p:sp>
      <p:sp>
        <p:nvSpPr>
          <p:cNvPr id="105478" name="Espace réservé du numéro de diapositive 5"/>
          <p:cNvSpPr>
            <a:spLocks noGrp="1"/>
          </p:cNvSpPr>
          <p:nvPr>
            <p:ph type="sldNum" sz="quarter" idx="12"/>
          </p:nvPr>
        </p:nvSpPr>
        <p:spPr>
          <a:xfrm>
            <a:off x="1905000" y="6415088"/>
            <a:ext cx="1593850" cy="441325"/>
          </a:xfrm>
        </p:spPr>
        <p:txBody>
          <a:bodyPr/>
          <a:lstStyle/>
          <a:p>
            <a:pPr algn="l">
              <a:defRPr/>
            </a:pPr>
            <a:fld id="{FD3C7B74-7EB1-4EC9-B064-DFC5FC792A40}" type="slidenum">
              <a:rPr lang="en-US"/>
              <a:pPr algn="l">
                <a:defRPr/>
              </a:pPr>
              <a:t>103</a:t>
            </a:fld>
            <a:endParaRPr lang="en-US"/>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785794"/>
            <a:ext cx="8686800" cy="5294331"/>
          </a:xfrm>
        </p:spPr>
        <p:txBody>
          <a:bodyPr/>
          <a:lstStyle/>
          <a:p>
            <a:pPr>
              <a:buFontTx/>
              <a:buNone/>
            </a:pPr>
            <a:r>
              <a:rPr lang="fr-FR" dirty="0" smtClean="0"/>
              <a:t>les 6 dernières sont incluses dans  les 3 premières</a:t>
            </a:r>
          </a:p>
          <a:p>
            <a:pPr>
              <a:buFontTx/>
              <a:buNone/>
            </a:pPr>
            <a:r>
              <a:rPr lang="fr-FR" dirty="0" smtClean="0"/>
              <a:t>Si on exécute les 3 chemins :</a:t>
            </a:r>
          </a:p>
          <a:p>
            <a:r>
              <a:rPr lang="pl-PL" dirty="0" smtClean="0"/>
              <a:t>B1 = [5, 20, 30, 60, 70, 90, 100]</a:t>
            </a:r>
          </a:p>
          <a:p>
            <a:r>
              <a:rPr lang="pl-PL" dirty="0" smtClean="0"/>
              <a:t>B2 = </a:t>
            </a:r>
            <a:r>
              <a:rPr lang="pl-PL" sz="2800" dirty="0" smtClean="0"/>
              <a:t>[5, 20, 30, 40, 60, 80, 20, 30, 60, 70, 90, 100]</a:t>
            </a:r>
          </a:p>
          <a:p>
            <a:r>
              <a:rPr lang="pl-PL" dirty="0" smtClean="0"/>
              <a:t>B3 = [5, 20, 30, 40, 60, 70, 90, 100]</a:t>
            </a:r>
          </a:p>
          <a:p>
            <a:pPr>
              <a:buFontTx/>
              <a:buNone/>
            </a:pPr>
            <a:r>
              <a:rPr lang="fr-FR" dirty="0" smtClean="0"/>
              <a:t>    </a:t>
            </a:r>
          </a:p>
          <a:p>
            <a:pPr>
              <a:buFontTx/>
              <a:buNone/>
            </a:pPr>
            <a:endParaRPr lang="fr-FR" dirty="0" smtClean="0"/>
          </a:p>
          <a:p>
            <a:pPr>
              <a:buFontTx/>
              <a:buNone/>
            </a:pPr>
            <a:r>
              <a:rPr lang="fr-FR" dirty="0" smtClean="0"/>
              <a:t>=&gt; Couverture de la totalité des PLCS</a:t>
            </a:r>
            <a:endParaRPr lang="ar-DZ" dirty="0" smtClean="0"/>
          </a:p>
          <a:p>
            <a:endParaRPr lang="fr-FR" dirty="0"/>
          </a:p>
        </p:txBody>
      </p:sp>
      <p:sp>
        <p:nvSpPr>
          <p:cNvPr id="4" name="Espace réservé du pied de page 3"/>
          <p:cNvSpPr>
            <a:spLocks noGrp="1"/>
          </p:cNvSpPr>
          <p:nvPr>
            <p:ph type="ftr" sz="quarter" idx="11"/>
          </p:nvPr>
        </p:nvSpPr>
        <p:spPr/>
        <p:txBody>
          <a:bodyPr/>
          <a:lstStyle/>
          <a:p>
            <a:pPr>
              <a:defRPr/>
            </a:pPr>
            <a:r>
              <a:rPr lang="fr-FR" smtClean="0"/>
              <a:t>Dr Maamri Ramdane</a:t>
            </a:r>
            <a:endParaRPr lang="en-US"/>
          </a:p>
        </p:txBody>
      </p:sp>
      <p:sp>
        <p:nvSpPr>
          <p:cNvPr id="5" name="Espace réservé du numéro de diapositive 4"/>
          <p:cNvSpPr>
            <a:spLocks noGrp="1"/>
          </p:cNvSpPr>
          <p:nvPr>
            <p:ph type="sldNum" sz="quarter" idx="12"/>
          </p:nvPr>
        </p:nvSpPr>
        <p:spPr/>
        <p:txBody>
          <a:bodyPr/>
          <a:lstStyle/>
          <a:p>
            <a:pPr>
              <a:defRPr/>
            </a:pPr>
            <a:fld id="{7F615345-EB33-46E8-A7F3-B36B896D4037}" type="slidenum">
              <a:rPr lang="en-US" smtClean="0"/>
              <a:pPr>
                <a:defRPr/>
              </a:pPr>
              <a:t>104</a:t>
            </a:fld>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fontAlgn="auto">
              <a:spcAft>
                <a:spcPts val="0"/>
              </a:spcAft>
              <a:defRPr/>
            </a:pPr>
            <a:r>
              <a:rPr lang="fr-FR" smtClean="0"/>
              <a:t>Nb cyclomatique</a:t>
            </a:r>
          </a:p>
        </p:txBody>
      </p:sp>
      <p:sp>
        <p:nvSpPr>
          <p:cNvPr id="119811" name="Text Box 3"/>
          <p:cNvSpPr txBox="1">
            <a:spLocks noChangeArrowheads="1"/>
          </p:cNvSpPr>
          <p:nvPr/>
        </p:nvSpPr>
        <p:spPr bwMode="auto">
          <a:xfrm>
            <a:off x="1143000" y="2209800"/>
            <a:ext cx="7042150" cy="822325"/>
          </a:xfrm>
          <a:prstGeom prst="rect">
            <a:avLst/>
          </a:prstGeom>
          <a:noFill/>
          <a:ln w="9525">
            <a:noFill/>
            <a:miter lim="800000"/>
            <a:headEnd/>
            <a:tailEnd/>
          </a:ln>
        </p:spPr>
        <p:txBody>
          <a:bodyPr wrap="none">
            <a:spAutoFit/>
          </a:bodyPr>
          <a:lstStyle/>
          <a:p>
            <a:r>
              <a:rPr lang="fr-FR"/>
              <a:t>Il existe un chemin connectant deux nœuds quelconques</a:t>
            </a:r>
          </a:p>
          <a:p>
            <a:r>
              <a:rPr lang="fr-FR"/>
              <a:t>du graphe</a:t>
            </a:r>
          </a:p>
        </p:txBody>
      </p:sp>
      <p:sp>
        <p:nvSpPr>
          <p:cNvPr id="119812" name="Text Box 4"/>
          <p:cNvSpPr txBox="1">
            <a:spLocks noChangeArrowheads="1"/>
          </p:cNvSpPr>
          <p:nvPr/>
        </p:nvSpPr>
        <p:spPr bwMode="auto">
          <a:xfrm>
            <a:off x="838200" y="3581400"/>
            <a:ext cx="7861300" cy="1187450"/>
          </a:xfrm>
          <a:prstGeom prst="rect">
            <a:avLst/>
          </a:prstGeom>
          <a:noFill/>
          <a:ln w="9525">
            <a:noFill/>
            <a:miter lim="800000"/>
            <a:headEnd/>
            <a:tailEnd/>
          </a:ln>
        </p:spPr>
        <p:txBody>
          <a:bodyPr wrap="none">
            <a:spAutoFit/>
          </a:bodyPr>
          <a:lstStyle/>
          <a:p>
            <a:r>
              <a:rPr lang="fr-FR"/>
              <a:t>Il existe un ensemble de circuits indépendants CI, de sorte que </a:t>
            </a:r>
          </a:p>
          <a:p>
            <a:r>
              <a:rPr lang="fr-FR"/>
              <a:t>de n ’importe quel circuit du graphe puisse se traduire à l ’aide</a:t>
            </a:r>
          </a:p>
          <a:p>
            <a:r>
              <a:rPr lang="fr-FR"/>
              <a:t>des CI</a:t>
            </a:r>
          </a:p>
        </p:txBody>
      </p:sp>
      <p:sp>
        <p:nvSpPr>
          <p:cNvPr id="119813" name="Text Box 5"/>
          <p:cNvSpPr txBox="1">
            <a:spLocks noChangeArrowheads="1"/>
          </p:cNvSpPr>
          <p:nvPr/>
        </p:nvSpPr>
        <p:spPr bwMode="auto">
          <a:xfrm>
            <a:off x="1600200" y="5029200"/>
            <a:ext cx="5299075" cy="457200"/>
          </a:xfrm>
          <a:prstGeom prst="rect">
            <a:avLst/>
          </a:prstGeom>
          <a:noFill/>
          <a:ln w="9525">
            <a:noFill/>
            <a:miter lim="800000"/>
            <a:headEnd/>
            <a:tailEnd/>
          </a:ln>
        </p:spPr>
        <p:txBody>
          <a:bodyPr wrap="none">
            <a:spAutoFit/>
          </a:bodyPr>
          <a:lstStyle/>
          <a:p>
            <a:r>
              <a:rPr lang="fr-FR"/>
              <a:t>Base : ensemble des circuits indépendants</a:t>
            </a:r>
          </a:p>
        </p:txBody>
      </p:sp>
      <p:sp>
        <p:nvSpPr>
          <p:cNvPr id="119814" name="Text Box 6"/>
          <p:cNvSpPr txBox="1">
            <a:spLocks noChangeArrowheads="1"/>
          </p:cNvSpPr>
          <p:nvPr/>
        </p:nvSpPr>
        <p:spPr bwMode="auto">
          <a:xfrm>
            <a:off x="593725" y="5832475"/>
            <a:ext cx="8032750" cy="822325"/>
          </a:xfrm>
          <a:prstGeom prst="rect">
            <a:avLst/>
          </a:prstGeom>
          <a:solidFill>
            <a:srgbClr val="FFFF00"/>
          </a:solidFill>
          <a:ln w="9525">
            <a:noFill/>
            <a:miter lim="800000"/>
            <a:headEnd/>
            <a:tailEnd/>
          </a:ln>
        </p:spPr>
        <p:txBody>
          <a:bodyPr wrap="none">
            <a:spAutoFit/>
          </a:bodyPr>
          <a:lstStyle/>
          <a:p>
            <a:r>
              <a:rPr lang="fr-FR"/>
              <a:t>Nbre max de circuits indépendants pour former la base, dans un </a:t>
            </a:r>
          </a:p>
          <a:p>
            <a:r>
              <a:rPr lang="fr-FR"/>
              <a:t>graphe fortement connexe = nb d ’arcs - nb de nœuds + 1</a:t>
            </a:r>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ChangeArrowheads="1"/>
          </p:cNvSpPr>
          <p:nvPr>
            <p:ph type="title"/>
          </p:nvPr>
        </p:nvSpPr>
        <p:spPr/>
        <p:txBody>
          <a:bodyPr/>
          <a:lstStyle/>
          <a:p>
            <a:pPr fontAlgn="auto">
              <a:spcAft>
                <a:spcPts val="0"/>
              </a:spcAft>
              <a:defRPr/>
            </a:pPr>
            <a:r>
              <a:rPr lang="fr-CA" smtClean="0"/>
              <a:t>Nombre cyclomatique</a:t>
            </a:r>
          </a:p>
        </p:txBody>
      </p:sp>
      <p:pic>
        <p:nvPicPr>
          <p:cNvPr id="120835" name="Picture 5"/>
          <p:cNvPicPr>
            <a:picLocks noGrp="1" noChangeAspect="1" noChangeArrowheads="1"/>
          </p:cNvPicPr>
          <p:nvPr>
            <p:ph sz="half" idx="1"/>
          </p:nvPr>
        </p:nvPicPr>
        <p:blipFill>
          <a:blip r:embed="rId2"/>
          <a:srcRect/>
          <a:stretch>
            <a:fillRect/>
          </a:stretch>
        </p:blipFill>
        <p:spPr>
          <a:xfrm>
            <a:off x="357188" y="1357313"/>
            <a:ext cx="2486025" cy="3149600"/>
          </a:xfrm>
          <a:noFill/>
        </p:spPr>
      </p:pic>
      <p:sp>
        <p:nvSpPr>
          <p:cNvPr id="120836" name="Rectangle 3"/>
          <p:cNvSpPr>
            <a:spLocks noGrp="1" noChangeArrowheads="1"/>
          </p:cNvSpPr>
          <p:nvPr>
            <p:ph type="body" sz="half" idx="2"/>
          </p:nvPr>
        </p:nvSpPr>
        <p:spPr>
          <a:xfrm>
            <a:off x="3143250" y="2017713"/>
            <a:ext cx="5811838" cy="4114800"/>
          </a:xfrm>
        </p:spPr>
        <p:txBody>
          <a:bodyPr/>
          <a:lstStyle/>
          <a:p>
            <a:pPr>
              <a:lnSpc>
                <a:spcPct val="80000"/>
              </a:lnSpc>
            </a:pPr>
            <a:r>
              <a:rPr lang="fr-CA" sz="1600" smtClean="0"/>
              <a:t>La complexité cyclomatique est une mesure de la complexité logique d’un programme</a:t>
            </a:r>
          </a:p>
          <a:p>
            <a:pPr>
              <a:lnSpc>
                <a:spcPct val="80000"/>
              </a:lnSpc>
            </a:pPr>
            <a:r>
              <a:rPr lang="fr-CA" sz="1600" smtClean="0"/>
              <a:t>Dans le contexte des tests, la complexité cyclomatique indique le nombre maximum des chemins complets indépendants, ce qui donne le nombre de cas de tests nécessaires pour assurer une bonne couverture du code (niveaux N1 et N2).</a:t>
            </a:r>
          </a:p>
          <a:p>
            <a:pPr>
              <a:lnSpc>
                <a:spcPct val="80000"/>
              </a:lnSpc>
              <a:buFont typeface="Wingdings" pitchFamily="2" charset="2"/>
              <a:buNone/>
            </a:pPr>
            <a:endParaRPr lang="fr-CA" sz="1600" smtClean="0"/>
          </a:p>
          <a:p>
            <a:pPr>
              <a:lnSpc>
                <a:spcPct val="80000"/>
              </a:lnSpc>
            </a:pPr>
            <a:r>
              <a:rPr lang="fr-CA" sz="1600" smtClean="0"/>
              <a:t>Différentes façons (équivalentes) de la calculer:</a:t>
            </a:r>
          </a:p>
          <a:p>
            <a:pPr lvl="1">
              <a:lnSpc>
                <a:spcPct val="80000"/>
              </a:lnSpc>
            </a:pPr>
            <a:r>
              <a:rPr lang="fr-CA" sz="1600" smtClean="0"/>
              <a:t>V(G) = #Arcs - #Noeuds + 2</a:t>
            </a:r>
          </a:p>
          <a:p>
            <a:pPr>
              <a:lnSpc>
                <a:spcPct val="80000"/>
              </a:lnSpc>
              <a:buFont typeface="Wingdings" pitchFamily="2" charset="2"/>
              <a:buNone/>
            </a:pPr>
            <a:r>
              <a:rPr lang="fr-CA" sz="1600" smtClean="0"/>
              <a:t>	         = 11-9+2 = 4</a:t>
            </a:r>
          </a:p>
          <a:p>
            <a:pPr lvl="1">
              <a:lnSpc>
                <a:spcPct val="80000"/>
              </a:lnSpc>
            </a:pPr>
            <a:r>
              <a:rPr lang="fr-CA" sz="1600" smtClean="0"/>
              <a:t>V(G) = #Régions</a:t>
            </a:r>
          </a:p>
          <a:p>
            <a:pPr>
              <a:lnSpc>
                <a:spcPct val="80000"/>
              </a:lnSpc>
              <a:buFont typeface="Wingdings" pitchFamily="2" charset="2"/>
              <a:buNone/>
            </a:pPr>
            <a:r>
              <a:rPr lang="fr-CA" sz="1600" smtClean="0"/>
              <a:t>         	= 4</a:t>
            </a:r>
          </a:p>
          <a:p>
            <a:pPr lvl="1">
              <a:lnSpc>
                <a:spcPct val="80000"/>
              </a:lnSpc>
            </a:pPr>
            <a:r>
              <a:rPr lang="fr-CA" sz="1600" smtClean="0"/>
              <a:t>V(G) = #(Conditions)+1</a:t>
            </a:r>
          </a:p>
          <a:p>
            <a:pPr>
              <a:lnSpc>
                <a:spcPct val="80000"/>
              </a:lnSpc>
              <a:buFont typeface="Wingdings" pitchFamily="2" charset="2"/>
              <a:buNone/>
            </a:pPr>
            <a:r>
              <a:rPr lang="fr-CA" sz="1600" smtClean="0"/>
              <a:t>	          = 3+1</a:t>
            </a:r>
          </a:p>
          <a:p>
            <a:pPr>
              <a:lnSpc>
                <a:spcPct val="80000"/>
              </a:lnSpc>
            </a:pPr>
            <a:endParaRPr lang="fr-CA" sz="1600" smtClean="0"/>
          </a:p>
        </p:txBody>
      </p:sp>
      <p:sp>
        <p:nvSpPr>
          <p:cNvPr id="9" name="Espace réservé du numéro de diapositive 6"/>
          <p:cNvSpPr>
            <a:spLocks noGrp="1"/>
          </p:cNvSpPr>
          <p:nvPr>
            <p:ph type="sldNum" sz="quarter" idx="12"/>
          </p:nvPr>
        </p:nvSpPr>
        <p:spPr/>
        <p:txBody>
          <a:bodyPr/>
          <a:lstStyle/>
          <a:p>
            <a:pPr>
              <a:defRPr/>
            </a:pPr>
            <a:fld id="{081BF208-5916-4223-B9B7-F3D7F666CAFE}" type="slidenum">
              <a:rPr lang="fr-CA"/>
              <a:pPr>
                <a:defRPr/>
              </a:pPr>
              <a:t>106</a:t>
            </a:fld>
            <a:endParaRPr lang="fr-CA"/>
          </a:p>
        </p:txBody>
      </p:sp>
      <p:sp>
        <p:nvSpPr>
          <p:cNvPr id="120838" name="Text Box 6"/>
          <p:cNvSpPr txBox="1">
            <a:spLocks noChangeArrowheads="1"/>
          </p:cNvSpPr>
          <p:nvPr/>
        </p:nvSpPr>
        <p:spPr bwMode="auto">
          <a:xfrm>
            <a:off x="428625" y="4714875"/>
            <a:ext cx="2933700" cy="830263"/>
          </a:xfrm>
          <a:prstGeom prst="rect">
            <a:avLst/>
          </a:prstGeom>
          <a:noFill/>
          <a:ln w="12700">
            <a:noFill/>
            <a:miter lim="800000"/>
            <a:headEnd/>
            <a:tailEnd/>
          </a:ln>
        </p:spPr>
        <p:txBody>
          <a:bodyPr>
            <a:spAutoFit/>
          </a:bodyPr>
          <a:lstStyle/>
          <a:p>
            <a:r>
              <a:rPr lang="fr-CA"/>
              <a:t>Graphe de flot de contrôle</a:t>
            </a:r>
          </a:p>
        </p:txBody>
      </p:sp>
      <p:sp>
        <p:nvSpPr>
          <p:cNvPr id="120839" name="Line 7"/>
          <p:cNvSpPr>
            <a:spLocks noChangeShapeType="1"/>
          </p:cNvSpPr>
          <p:nvPr/>
        </p:nvSpPr>
        <p:spPr bwMode="auto">
          <a:xfrm>
            <a:off x="1936750" y="2317750"/>
            <a:ext cx="0" cy="228600"/>
          </a:xfrm>
          <a:prstGeom prst="line">
            <a:avLst/>
          </a:prstGeom>
          <a:noFill/>
          <a:ln w="12700">
            <a:solidFill>
              <a:schemeClr val="tx1"/>
            </a:solidFill>
            <a:round/>
            <a:headEnd/>
            <a:tailEnd type="triangle" w="med" len="med"/>
          </a:ln>
        </p:spPr>
        <p:txBody>
          <a:bodyPr/>
          <a:lstStyle/>
          <a:p>
            <a:endParaRPr lang="fr-FR"/>
          </a:p>
        </p:txBody>
      </p:sp>
      <p:sp>
        <p:nvSpPr>
          <p:cNvPr id="120840" name="Line 8"/>
          <p:cNvSpPr>
            <a:spLocks noChangeShapeType="1"/>
          </p:cNvSpPr>
          <p:nvPr/>
        </p:nvSpPr>
        <p:spPr bwMode="auto">
          <a:xfrm>
            <a:off x="1785938" y="4500563"/>
            <a:ext cx="0" cy="228600"/>
          </a:xfrm>
          <a:prstGeom prst="line">
            <a:avLst/>
          </a:prstGeom>
          <a:noFill/>
          <a:ln w="12700">
            <a:solidFill>
              <a:schemeClr val="tx1"/>
            </a:solidFill>
            <a:round/>
            <a:headEnd/>
            <a:tailEnd type="triangle" w="med" len="med"/>
          </a:ln>
        </p:spPr>
        <p:txBody>
          <a:bodyPr/>
          <a:lstStyle/>
          <a:p>
            <a:endParaRPr lang="fr-F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fontAlgn="auto">
              <a:spcAft>
                <a:spcPts val="0"/>
              </a:spcAft>
              <a:defRPr/>
            </a:pPr>
            <a:r>
              <a:rPr lang="fr-FR" smtClean="0"/>
              <a:t>Le nombre cyclomatique</a:t>
            </a:r>
          </a:p>
        </p:txBody>
      </p:sp>
      <p:sp>
        <p:nvSpPr>
          <p:cNvPr id="121859" name="Oval 4"/>
          <p:cNvSpPr>
            <a:spLocks noChangeArrowheads="1"/>
          </p:cNvSpPr>
          <p:nvPr/>
        </p:nvSpPr>
        <p:spPr bwMode="auto">
          <a:xfrm>
            <a:off x="2362200" y="2133600"/>
            <a:ext cx="457200" cy="533400"/>
          </a:xfrm>
          <a:prstGeom prst="ellipse">
            <a:avLst/>
          </a:prstGeom>
          <a:solidFill>
            <a:schemeClr val="accent1"/>
          </a:solidFill>
          <a:ln w="9525">
            <a:solidFill>
              <a:schemeClr val="tx1"/>
            </a:solidFill>
            <a:round/>
            <a:headEnd/>
            <a:tailEnd/>
          </a:ln>
        </p:spPr>
        <p:txBody>
          <a:bodyPr wrap="none" anchor="ctr"/>
          <a:lstStyle/>
          <a:p>
            <a:pPr algn="ctr"/>
            <a:r>
              <a:rPr lang="fr-FR"/>
              <a:t>c</a:t>
            </a:r>
          </a:p>
        </p:txBody>
      </p:sp>
      <p:sp>
        <p:nvSpPr>
          <p:cNvPr id="121860" name="Oval 5"/>
          <p:cNvSpPr>
            <a:spLocks noChangeArrowheads="1"/>
          </p:cNvSpPr>
          <p:nvPr/>
        </p:nvSpPr>
        <p:spPr bwMode="auto">
          <a:xfrm>
            <a:off x="1219200" y="5105400"/>
            <a:ext cx="457200" cy="533400"/>
          </a:xfrm>
          <a:prstGeom prst="ellipse">
            <a:avLst/>
          </a:prstGeom>
          <a:solidFill>
            <a:schemeClr val="accent1"/>
          </a:solidFill>
          <a:ln w="9525">
            <a:solidFill>
              <a:schemeClr val="tx1"/>
            </a:solidFill>
            <a:round/>
            <a:headEnd/>
            <a:tailEnd/>
          </a:ln>
        </p:spPr>
        <p:txBody>
          <a:bodyPr wrap="none" anchor="ctr"/>
          <a:lstStyle/>
          <a:p>
            <a:pPr algn="ctr"/>
            <a:r>
              <a:rPr lang="fr-FR"/>
              <a:t>a</a:t>
            </a:r>
          </a:p>
        </p:txBody>
      </p:sp>
      <p:sp>
        <p:nvSpPr>
          <p:cNvPr id="121861" name="Oval 6"/>
          <p:cNvSpPr>
            <a:spLocks noChangeArrowheads="1"/>
          </p:cNvSpPr>
          <p:nvPr/>
        </p:nvSpPr>
        <p:spPr bwMode="auto">
          <a:xfrm>
            <a:off x="1143000" y="3429000"/>
            <a:ext cx="457200" cy="533400"/>
          </a:xfrm>
          <a:prstGeom prst="ellipse">
            <a:avLst/>
          </a:prstGeom>
          <a:solidFill>
            <a:schemeClr val="accent1"/>
          </a:solidFill>
          <a:ln w="9525">
            <a:solidFill>
              <a:schemeClr val="tx1"/>
            </a:solidFill>
            <a:round/>
            <a:headEnd/>
            <a:tailEnd/>
          </a:ln>
        </p:spPr>
        <p:txBody>
          <a:bodyPr wrap="none" anchor="ctr"/>
          <a:lstStyle/>
          <a:p>
            <a:pPr algn="ctr"/>
            <a:r>
              <a:rPr lang="fr-FR"/>
              <a:t>b</a:t>
            </a:r>
          </a:p>
        </p:txBody>
      </p:sp>
      <p:sp>
        <p:nvSpPr>
          <p:cNvPr id="121862" name="Oval 7"/>
          <p:cNvSpPr>
            <a:spLocks noChangeArrowheads="1"/>
          </p:cNvSpPr>
          <p:nvPr/>
        </p:nvSpPr>
        <p:spPr bwMode="auto">
          <a:xfrm>
            <a:off x="2895600" y="3962400"/>
            <a:ext cx="457200" cy="533400"/>
          </a:xfrm>
          <a:prstGeom prst="ellipse">
            <a:avLst/>
          </a:prstGeom>
          <a:solidFill>
            <a:schemeClr val="accent1"/>
          </a:solidFill>
          <a:ln w="9525">
            <a:solidFill>
              <a:schemeClr val="tx1"/>
            </a:solidFill>
            <a:round/>
            <a:headEnd/>
            <a:tailEnd/>
          </a:ln>
        </p:spPr>
        <p:txBody>
          <a:bodyPr wrap="none" anchor="ctr"/>
          <a:lstStyle/>
          <a:p>
            <a:pPr algn="ctr"/>
            <a:r>
              <a:rPr lang="fr-FR"/>
              <a:t>d</a:t>
            </a:r>
          </a:p>
        </p:txBody>
      </p:sp>
      <p:sp>
        <p:nvSpPr>
          <p:cNvPr id="121863" name="Line 9"/>
          <p:cNvSpPr>
            <a:spLocks noChangeShapeType="1"/>
          </p:cNvSpPr>
          <p:nvPr/>
        </p:nvSpPr>
        <p:spPr bwMode="auto">
          <a:xfrm flipH="1">
            <a:off x="2286000" y="4495800"/>
            <a:ext cx="762000" cy="1676400"/>
          </a:xfrm>
          <a:prstGeom prst="line">
            <a:avLst/>
          </a:prstGeom>
          <a:noFill/>
          <a:ln w="9525">
            <a:solidFill>
              <a:schemeClr val="tx1"/>
            </a:solidFill>
            <a:round/>
            <a:headEnd/>
            <a:tailEnd/>
          </a:ln>
        </p:spPr>
        <p:txBody>
          <a:bodyPr wrap="none" anchor="ctr"/>
          <a:lstStyle/>
          <a:p>
            <a:endParaRPr lang="fr-FR"/>
          </a:p>
        </p:txBody>
      </p:sp>
      <p:sp>
        <p:nvSpPr>
          <p:cNvPr id="121864" name="Line 10"/>
          <p:cNvSpPr>
            <a:spLocks noChangeShapeType="1"/>
          </p:cNvSpPr>
          <p:nvPr/>
        </p:nvSpPr>
        <p:spPr bwMode="auto">
          <a:xfrm flipH="1" flipV="1">
            <a:off x="381000" y="5943600"/>
            <a:ext cx="1905000" cy="228600"/>
          </a:xfrm>
          <a:prstGeom prst="line">
            <a:avLst/>
          </a:prstGeom>
          <a:noFill/>
          <a:ln w="9525">
            <a:solidFill>
              <a:schemeClr val="tx1"/>
            </a:solidFill>
            <a:round/>
            <a:headEnd/>
            <a:tailEnd/>
          </a:ln>
        </p:spPr>
        <p:txBody>
          <a:bodyPr wrap="none" anchor="ctr"/>
          <a:lstStyle/>
          <a:p>
            <a:endParaRPr lang="fr-FR"/>
          </a:p>
        </p:txBody>
      </p:sp>
      <p:sp>
        <p:nvSpPr>
          <p:cNvPr id="121865" name="Line 11"/>
          <p:cNvSpPr>
            <a:spLocks noChangeShapeType="1"/>
          </p:cNvSpPr>
          <p:nvPr/>
        </p:nvSpPr>
        <p:spPr bwMode="auto">
          <a:xfrm flipV="1">
            <a:off x="381000" y="3657600"/>
            <a:ext cx="0" cy="2286000"/>
          </a:xfrm>
          <a:prstGeom prst="line">
            <a:avLst/>
          </a:prstGeom>
          <a:noFill/>
          <a:ln w="9525">
            <a:solidFill>
              <a:schemeClr val="tx1"/>
            </a:solidFill>
            <a:round/>
            <a:headEnd/>
            <a:tailEnd/>
          </a:ln>
        </p:spPr>
        <p:txBody>
          <a:bodyPr wrap="none" anchor="ctr"/>
          <a:lstStyle/>
          <a:p>
            <a:endParaRPr lang="fr-FR"/>
          </a:p>
        </p:txBody>
      </p:sp>
      <p:sp>
        <p:nvSpPr>
          <p:cNvPr id="121866" name="Line 12"/>
          <p:cNvSpPr>
            <a:spLocks noChangeShapeType="1"/>
          </p:cNvSpPr>
          <p:nvPr/>
        </p:nvSpPr>
        <p:spPr bwMode="auto">
          <a:xfrm>
            <a:off x="381000" y="3657600"/>
            <a:ext cx="762000" cy="0"/>
          </a:xfrm>
          <a:prstGeom prst="line">
            <a:avLst/>
          </a:prstGeom>
          <a:noFill/>
          <a:ln w="9525">
            <a:solidFill>
              <a:schemeClr val="tx1"/>
            </a:solidFill>
            <a:round/>
            <a:headEnd/>
            <a:tailEnd type="triangle" w="med" len="med"/>
          </a:ln>
        </p:spPr>
        <p:txBody>
          <a:bodyPr wrap="none" anchor="ctr"/>
          <a:lstStyle/>
          <a:p>
            <a:endParaRPr lang="fr-FR"/>
          </a:p>
        </p:txBody>
      </p:sp>
      <p:sp>
        <p:nvSpPr>
          <p:cNvPr id="121867" name="Line 13"/>
          <p:cNvSpPr>
            <a:spLocks noChangeShapeType="1"/>
          </p:cNvSpPr>
          <p:nvPr/>
        </p:nvSpPr>
        <p:spPr bwMode="auto">
          <a:xfrm flipV="1">
            <a:off x="1447800" y="2514600"/>
            <a:ext cx="914400" cy="914400"/>
          </a:xfrm>
          <a:prstGeom prst="line">
            <a:avLst/>
          </a:prstGeom>
          <a:noFill/>
          <a:ln w="9525">
            <a:solidFill>
              <a:schemeClr val="tx1"/>
            </a:solidFill>
            <a:round/>
            <a:headEnd/>
            <a:tailEnd type="triangle" w="med" len="med"/>
          </a:ln>
        </p:spPr>
        <p:txBody>
          <a:bodyPr wrap="none" anchor="ctr"/>
          <a:lstStyle/>
          <a:p>
            <a:endParaRPr lang="fr-FR"/>
          </a:p>
        </p:txBody>
      </p:sp>
      <p:sp>
        <p:nvSpPr>
          <p:cNvPr id="121868" name="Line 14"/>
          <p:cNvSpPr>
            <a:spLocks noChangeShapeType="1"/>
          </p:cNvSpPr>
          <p:nvPr/>
        </p:nvSpPr>
        <p:spPr bwMode="auto">
          <a:xfrm>
            <a:off x="2743200" y="2590800"/>
            <a:ext cx="381000" cy="1371600"/>
          </a:xfrm>
          <a:prstGeom prst="line">
            <a:avLst/>
          </a:prstGeom>
          <a:noFill/>
          <a:ln w="9525">
            <a:solidFill>
              <a:schemeClr val="tx1"/>
            </a:solidFill>
            <a:round/>
            <a:headEnd/>
            <a:tailEnd type="triangle" w="med" len="med"/>
          </a:ln>
        </p:spPr>
        <p:txBody>
          <a:bodyPr wrap="none" anchor="ctr"/>
          <a:lstStyle/>
          <a:p>
            <a:endParaRPr lang="fr-FR"/>
          </a:p>
        </p:txBody>
      </p:sp>
      <p:sp>
        <p:nvSpPr>
          <p:cNvPr id="121869" name="Line 15"/>
          <p:cNvSpPr>
            <a:spLocks noChangeShapeType="1"/>
          </p:cNvSpPr>
          <p:nvPr/>
        </p:nvSpPr>
        <p:spPr bwMode="auto">
          <a:xfrm flipH="1">
            <a:off x="1600200" y="2667000"/>
            <a:ext cx="990600" cy="2514600"/>
          </a:xfrm>
          <a:prstGeom prst="line">
            <a:avLst/>
          </a:prstGeom>
          <a:noFill/>
          <a:ln w="9525">
            <a:solidFill>
              <a:schemeClr val="tx1"/>
            </a:solidFill>
            <a:round/>
            <a:headEnd/>
            <a:tailEnd type="triangle" w="med" len="med"/>
          </a:ln>
        </p:spPr>
        <p:txBody>
          <a:bodyPr wrap="none" anchor="ctr"/>
          <a:lstStyle/>
          <a:p>
            <a:endParaRPr lang="fr-FR"/>
          </a:p>
        </p:txBody>
      </p:sp>
      <p:sp>
        <p:nvSpPr>
          <p:cNvPr id="121870" name="Line 16"/>
          <p:cNvSpPr>
            <a:spLocks noChangeShapeType="1"/>
          </p:cNvSpPr>
          <p:nvPr/>
        </p:nvSpPr>
        <p:spPr bwMode="auto">
          <a:xfrm flipH="1" flipV="1">
            <a:off x="1295400" y="3886200"/>
            <a:ext cx="76200" cy="1219200"/>
          </a:xfrm>
          <a:prstGeom prst="line">
            <a:avLst/>
          </a:prstGeom>
          <a:noFill/>
          <a:ln w="9525">
            <a:solidFill>
              <a:schemeClr val="tx1"/>
            </a:solidFill>
            <a:round/>
            <a:headEnd/>
            <a:tailEnd type="triangle" w="med" len="med"/>
          </a:ln>
        </p:spPr>
        <p:txBody>
          <a:bodyPr wrap="none" anchor="ctr"/>
          <a:lstStyle/>
          <a:p>
            <a:endParaRPr lang="fr-FR"/>
          </a:p>
        </p:txBody>
      </p:sp>
      <p:sp>
        <p:nvSpPr>
          <p:cNvPr id="121871" name="Text Box 17"/>
          <p:cNvSpPr txBox="1">
            <a:spLocks noChangeArrowheads="1"/>
          </p:cNvSpPr>
          <p:nvPr/>
        </p:nvSpPr>
        <p:spPr bwMode="auto">
          <a:xfrm>
            <a:off x="2879725" y="2784475"/>
            <a:ext cx="488950" cy="457200"/>
          </a:xfrm>
          <a:prstGeom prst="rect">
            <a:avLst/>
          </a:prstGeom>
          <a:noFill/>
          <a:ln w="9525">
            <a:noFill/>
            <a:miter lim="800000"/>
            <a:headEnd/>
            <a:tailEnd/>
          </a:ln>
        </p:spPr>
        <p:txBody>
          <a:bodyPr wrap="none">
            <a:spAutoFit/>
          </a:bodyPr>
          <a:lstStyle/>
          <a:p>
            <a:r>
              <a:rPr lang="fr-FR"/>
              <a:t>u4</a:t>
            </a:r>
          </a:p>
        </p:txBody>
      </p:sp>
      <p:sp>
        <p:nvSpPr>
          <p:cNvPr id="121872" name="Text Box 18"/>
          <p:cNvSpPr txBox="1">
            <a:spLocks noChangeArrowheads="1"/>
          </p:cNvSpPr>
          <p:nvPr/>
        </p:nvSpPr>
        <p:spPr bwMode="auto">
          <a:xfrm>
            <a:off x="1660525" y="6061075"/>
            <a:ext cx="488950" cy="457200"/>
          </a:xfrm>
          <a:prstGeom prst="rect">
            <a:avLst/>
          </a:prstGeom>
          <a:noFill/>
          <a:ln w="9525">
            <a:noFill/>
            <a:miter lim="800000"/>
            <a:headEnd/>
            <a:tailEnd/>
          </a:ln>
        </p:spPr>
        <p:txBody>
          <a:bodyPr wrap="none">
            <a:spAutoFit/>
          </a:bodyPr>
          <a:lstStyle/>
          <a:p>
            <a:r>
              <a:rPr lang="fr-FR"/>
              <a:t>u5</a:t>
            </a:r>
          </a:p>
        </p:txBody>
      </p:sp>
      <p:sp>
        <p:nvSpPr>
          <p:cNvPr id="121873" name="Text Box 19"/>
          <p:cNvSpPr txBox="1">
            <a:spLocks noChangeArrowheads="1"/>
          </p:cNvSpPr>
          <p:nvPr/>
        </p:nvSpPr>
        <p:spPr bwMode="auto">
          <a:xfrm>
            <a:off x="2041525" y="4156075"/>
            <a:ext cx="488950" cy="457200"/>
          </a:xfrm>
          <a:prstGeom prst="rect">
            <a:avLst/>
          </a:prstGeom>
          <a:noFill/>
          <a:ln w="9525">
            <a:noFill/>
            <a:miter lim="800000"/>
            <a:headEnd/>
            <a:tailEnd/>
          </a:ln>
        </p:spPr>
        <p:txBody>
          <a:bodyPr wrap="none">
            <a:spAutoFit/>
          </a:bodyPr>
          <a:lstStyle/>
          <a:p>
            <a:r>
              <a:rPr lang="fr-FR"/>
              <a:t>u3</a:t>
            </a:r>
          </a:p>
        </p:txBody>
      </p:sp>
      <p:sp>
        <p:nvSpPr>
          <p:cNvPr id="121874" name="Text Box 20"/>
          <p:cNvSpPr txBox="1">
            <a:spLocks noChangeArrowheads="1"/>
          </p:cNvSpPr>
          <p:nvPr/>
        </p:nvSpPr>
        <p:spPr bwMode="auto">
          <a:xfrm>
            <a:off x="898525" y="4308475"/>
            <a:ext cx="488950" cy="457200"/>
          </a:xfrm>
          <a:prstGeom prst="rect">
            <a:avLst/>
          </a:prstGeom>
          <a:noFill/>
          <a:ln w="9525">
            <a:noFill/>
            <a:miter lim="800000"/>
            <a:headEnd/>
            <a:tailEnd/>
          </a:ln>
        </p:spPr>
        <p:txBody>
          <a:bodyPr wrap="none">
            <a:spAutoFit/>
          </a:bodyPr>
          <a:lstStyle/>
          <a:p>
            <a:r>
              <a:rPr lang="fr-FR"/>
              <a:t>u1</a:t>
            </a:r>
          </a:p>
        </p:txBody>
      </p:sp>
      <p:sp>
        <p:nvSpPr>
          <p:cNvPr id="121875" name="Text Box 21"/>
          <p:cNvSpPr txBox="1">
            <a:spLocks noChangeArrowheads="1"/>
          </p:cNvSpPr>
          <p:nvPr/>
        </p:nvSpPr>
        <p:spPr bwMode="auto">
          <a:xfrm>
            <a:off x="1355725" y="2632075"/>
            <a:ext cx="488950" cy="457200"/>
          </a:xfrm>
          <a:prstGeom prst="rect">
            <a:avLst/>
          </a:prstGeom>
          <a:noFill/>
          <a:ln w="9525">
            <a:noFill/>
            <a:miter lim="800000"/>
            <a:headEnd/>
            <a:tailEnd/>
          </a:ln>
        </p:spPr>
        <p:txBody>
          <a:bodyPr wrap="none">
            <a:spAutoFit/>
          </a:bodyPr>
          <a:lstStyle/>
          <a:p>
            <a:r>
              <a:rPr lang="fr-FR"/>
              <a:t>u2</a:t>
            </a:r>
          </a:p>
        </p:txBody>
      </p:sp>
      <p:sp>
        <p:nvSpPr>
          <p:cNvPr id="121876" name="Text Box 30"/>
          <p:cNvSpPr txBox="1">
            <a:spLocks noChangeArrowheads="1"/>
          </p:cNvSpPr>
          <p:nvPr/>
        </p:nvSpPr>
        <p:spPr bwMode="auto">
          <a:xfrm>
            <a:off x="3870325" y="2022475"/>
            <a:ext cx="2286000" cy="457200"/>
          </a:xfrm>
          <a:prstGeom prst="rect">
            <a:avLst/>
          </a:prstGeom>
          <a:noFill/>
          <a:ln w="9525">
            <a:noFill/>
            <a:miter lim="800000"/>
            <a:headEnd/>
            <a:tailEnd/>
          </a:ln>
        </p:spPr>
        <p:txBody>
          <a:bodyPr wrap="none">
            <a:spAutoFit/>
          </a:bodyPr>
          <a:lstStyle/>
          <a:p>
            <a:r>
              <a:rPr lang="fr-FR"/>
              <a:t>B1 = [u1, u2, u3]</a:t>
            </a:r>
          </a:p>
        </p:txBody>
      </p:sp>
      <p:sp>
        <p:nvSpPr>
          <p:cNvPr id="121877" name="Text Box 31"/>
          <p:cNvSpPr txBox="1">
            <a:spLocks noChangeArrowheads="1"/>
          </p:cNvSpPr>
          <p:nvPr/>
        </p:nvSpPr>
        <p:spPr bwMode="auto">
          <a:xfrm>
            <a:off x="3886200" y="2743200"/>
            <a:ext cx="2286000" cy="457200"/>
          </a:xfrm>
          <a:prstGeom prst="rect">
            <a:avLst/>
          </a:prstGeom>
          <a:noFill/>
          <a:ln w="9525">
            <a:noFill/>
            <a:miter lim="800000"/>
            <a:headEnd/>
            <a:tailEnd/>
          </a:ln>
        </p:spPr>
        <p:txBody>
          <a:bodyPr wrap="none">
            <a:spAutoFit/>
          </a:bodyPr>
          <a:lstStyle/>
          <a:p>
            <a:r>
              <a:rPr lang="fr-FR"/>
              <a:t>B2 = [u4, u5, u2]</a:t>
            </a:r>
          </a:p>
        </p:txBody>
      </p:sp>
      <p:sp>
        <p:nvSpPr>
          <p:cNvPr id="121878" name="Text Box 32"/>
          <p:cNvSpPr txBox="1">
            <a:spLocks noChangeArrowheads="1"/>
          </p:cNvSpPr>
          <p:nvPr/>
        </p:nvSpPr>
        <p:spPr bwMode="auto">
          <a:xfrm>
            <a:off x="3794125" y="3698875"/>
            <a:ext cx="3644900" cy="830263"/>
          </a:xfrm>
          <a:prstGeom prst="rect">
            <a:avLst/>
          </a:prstGeom>
          <a:noFill/>
          <a:ln w="9525">
            <a:noFill/>
            <a:miter lim="800000"/>
            <a:headEnd/>
            <a:tailEnd/>
          </a:ln>
        </p:spPr>
        <p:txBody>
          <a:bodyPr wrap="none">
            <a:spAutoFit/>
          </a:bodyPr>
          <a:lstStyle/>
          <a:p>
            <a:r>
              <a:rPr lang="fr-FR"/>
              <a:t>B = [u5, u2, u3, u1, u2, u4]</a:t>
            </a:r>
          </a:p>
          <a:p>
            <a:r>
              <a:rPr lang="fr-FR"/>
              <a:t>= B1 + B2</a:t>
            </a:r>
          </a:p>
        </p:txBody>
      </p:sp>
      <p:sp>
        <p:nvSpPr>
          <p:cNvPr id="121879" name="Text Box 33"/>
          <p:cNvSpPr txBox="1">
            <a:spLocks noChangeArrowheads="1"/>
          </p:cNvSpPr>
          <p:nvPr/>
        </p:nvSpPr>
        <p:spPr bwMode="auto">
          <a:xfrm>
            <a:off x="3641725" y="4918075"/>
            <a:ext cx="4908550" cy="1187450"/>
          </a:xfrm>
          <a:prstGeom prst="rect">
            <a:avLst/>
          </a:prstGeom>
          <a:noFill/>
          <a:ln w="9525">
            <a:noFill/>
            <a:miter lim="800000"/>
            <a:headEnd/>
            <a:tailEnd/>
          </a:ln>
        </p:spPr>
        <p:txBody>
          <a:bodyPr wrap="none">
            <a:spAutoFit/>
          </a:bodyPr>
          <a:lstStyle/>
          <a:p>
            <a:r>
              <a:rPr lang="fr-FR"/>
              <a:t>B1	1	1	1	0	0</a:t>
            </a:r>
          </a:p>
          <a:p>
            <a:r>
              <a:rPr lang="fr-FR"/>
              <a:t>B2	0	1	0	1	1</a:t>
            </a:r>
          </a:p>
          <a:p>
            <a:r>
              <a:rPr lang="fr-FR"/>
              <a:t>B	1	2	1	1	1</a:t>
            </a:r>
          </a:p>
        </p:txBody>
      </p:sp>
      <p:sp>
        <p:nvSpPr>
          <p:cNvPr id="121880" name="Text Box 34"/>
          <p:cNvSpPr txBox="1">
            <a:spLocks noChangeArrowheads="1"/>
          </p:cNvSpPr>
          <p:nvPr/>
        </p:nvSpPr>
        <p:spPr bwMode="auto">
          <a:xfrm>
            <a:off x="4419600" y="4572000"/>
            <a:ext cx="4146550" cy="457200"/>
          </a:xfrm>
          <a:prstGeom prst="rect">
            <a:avLst/>
          </a:prstGeom>
          <a:noFill/>
          <a:ln w="9525">
            <a:noFill/>
            <a:miter lim="800000"/>
            <a:headEnd/>
            <a:tailEnd/>
          </a:ln>
        </p:spPr>
        <p:txBody>
          <a:bodyPr wrap="none">
            <a:spAutoFit/>
          </a:bodyPr>
          <a:lstStyle/>
          <a:p>
            <a:r>
              <a:rPr lang="fr-FR"/>
              <a:t>u1	u2	u3	u4	u5</a:t>
            </a:r>
          </a:p>
        </p:txBody>
      </p:sp>
      <p:sp>
        <p:nvSpPr>
          <p:cNvPr id="121881" name="Text Box 35"/>
          <p:cNvSpPr txBox="1">
            <a:spLocks noChangeArrowheads="1"/>
          </p:cNvSpPr>
          <p:nvPr/>
        </p:nvSpPr>
        <p:spPr bwMode="auto">
          <a:xfrm>
            <a:off x="212725" y="1870075"/>
            <a:ext cx="1390650" cy="457200"/>
          </a:xfrm>
          <a:prstGeom prst="rect">
            <a:avLst/>
          </a:prstGeom>
          <a:solidFill>
            <a:srgbClr val="FFFF00"/>
          </a:solidFill>
          <a:ln w="9525">
            <a:noFill/>
            <a:miter lim="800000"/>
            <a:headEnd/>
            <a:tailEnd/>
          </a:ln>
        </p:spPr>
        <p:txBody>
          <a:bodyPr wrap="none">
            <a:spAutoFit/>
          </a:bodyPr>
          <a:lstStyle/>
          <a:p>
            <a:r>
              <a:rPr lang="fr-FR"/>
              <a:t>5-4+1 = 2</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fontAlgn="auto">
              <a:spcAft>
                <a:spcPts val="0"/>
              </a:spcAft>
              <a:defRPr/>
            </a:pPr>
            <a:r>
              <a:rPr lang="fr-FR" smtClean="0"/>
              <a:t>Nbre cyclomatique</a:t>
            </a:r>
          </a:p>
        </p:txBody>
      </p:sp>
      <p:sp>
        <p:nvSpPr>
          <p:cNvPr id="122883" name="Text Box 3"/>
          <p:cNvSpPr txBox="1">
            <a:spLocks noChangeArrowheads="1"/>
          </p:cNvSpPr>
          <p:nvPr/>
        </p:nvSpPr>
        <p:spPr bwMode="auto">
          <a:xfrm>
            <a:off x="357158" y="2285992"/>
            <a:ext cx="8429684" cy="2862322"/>
          </a:xfrm>
          <a:prstGeom prst="rect">
            <a:avLst/>
          </a:prstGeom>
          <a:noFill/>
          <a:ln w="9525">
            <a:noFill/>
            <a:miter lim="800000"/>
            <a:headEnd/>
            <a:tailEnd/>
          </a:ln>
        </p:spPr>
        <p:txBody>
          <a:bodyPr wrap="square">
            <a:spAutoFit/>
          </a:bodyPr>
          <a:lstStyle/>
          <a:p>
            <a:r>
              <a:rPr lang="fr-FR" sz="3600" b="0" dirty="0"/>
              <a:t>Pour vérifier l ’indépendance entre chemin :</a:t>
            </a:r>
          </a:p>
          <a:p>
            <a:r>
              <a:rPr lang="fr-FR" sz="3600" b="0" dirty="0"/>
              <a:t>calculer leur vecteur</a:t>
            </a:r>
          </a:p>
          <a:p>
            <a:r>
              <a:rPr lang="fr-FR" sz="3600" b="0" dirty="0"/>
              <a:t>voir si chaque chemin comprend au moins un arc n ’existant </a:t>
            </a:r>
            <a:r>
              <a:rPr lang="fr-FR" sz="3600" b="0" dirty="0" smtClean="0"/>
              <a:t>pas</a:t>
            </a:r>
          </a:p>
          <a:p>
            <a:r>
              <a:rPr lang="fr-FR" sz="3600" b="0" dirty="0" smtClean="0"/>
              <a:t>Chez les </a:t>
            </a:r>
            <a:r>
              <a:rPr lang="fr-FR" sz="3600" b="0" dirty="0"/>
              <a:t>autres</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2"/>
          <p:cNvSpPr>
            <a:spLocks noGrp="1" noChangeArrowheads="1"/>
          </p:cNvSpPr>
          <p:nvPr>
            <p:ph type="title"/>
          </p:nvPr>
        </p:nvSpPr>
        <p:spPr>
          <a:xfrm>
            <a:off x="2033588" y="293688"/>
            <a:ext cx="6075362" cy="1317625"/>
          </a:xfrm>
        </p:spPr>
        <p:txBody>
          <a:bodyPr/>
          <a:lstStyle/>
          <a:p>
            <a:pPr fontAlgn="auto">
              <a:spcAft>
                <a:spcPts val="0"/>
              </a:spcAft>
              <a:defRPr/>
            </a:pPr>
            <a:r>
              <a:rPr lang="en-US" smtClean="0"/>
              <a:t>Cas de test basés sur les chemins indépendants</a:t>
            </a:r>
          </a:p>
        </p:txBody>
      </p:sp>
      <p:sp>
        <p:nvSpPr>
          <p:cNvPr id="123907" name="Rectangle 3"/>
          <p:cNvSpPr>
            <a:spLocks noGrp="1" noChangeArrowheads="1"/>
          </p:cNvSpPr>
          <p:nvPr>
            <p:ph idx="1"/>
          </p:nvPr>
        </p:nvSpPr>
        <p:spPr>
          <a:xfrm>
            <a:off x="642938" y="1752600"/>
            <a:ext cx="7583487" cy="4191000"/>
          </a:xfrm>
        </p:spPr>
        <p:txBody>
          <a:bodyPr/>
          <a:lstStyle/>
          <a:p>
            <a:pPr marL="609600" indent="-609600">
              <a:lnSpc>
                <a:spcPct val="90000"/>
              </a:lnSpc>
            </a:pPr>
            <a:r>
              <a:rPr lang="fr-CA" sz="2800" smtClean="0"/>
              <a:t>Suivre le processus suivant:</a:t>
            </a:r>
          </a:p>
          <a:p>
            <a:pPr marL="990600" lvl="1" indent="-533400">
              <a:lnSpc>
                <a:spcPct val="90000"/>
              </a:lnSpc>
              <a:buSzPct val="120000"/>
              <a:buFontTx/>
              <a:buAutoNum type="arabicPeriod"/>
            </a:pPr>
            <a:r>
              <a:rPr lang="fr-CA" sz="2400" smtClean="0"/>
              <a:t>Construire le graphe de flot de contrôle du programme.</a:t>
            </a:r>
          </a:p>
          <a:p>
            <a:pPr marL="990600" lvl="1" indent="-533400">
              <a:lnSpc>
                <a:spcPct val="90000"/>
              </a:lnSpc>
              <a:buSzPct val="120000"/>
              <a:buFontTx/>
              <a:buAutoNum type="arabicPeriod"/>
            </a:pPr>
            <a:r>
              <a:rPr lang="fr-CA" sz="2400" smtClean="0"/>
              <a:t>Calculer la complexité cyclomatique à partir  du graphe de flot de contrôle résultant</a:t>
            </a:r>
            <a:r>
              <a:rPr lang="fr-CA" sz="1600" smtClean="0"/>
              <a:t>.</a:t>
            </a:r>
          </a:p>
          <a:p>
            <a:pPr marL="990600" lvl="1" indent="-533400">
              <a:lnSpc>
                <a:spcPct val="90000"/>
              </a:lnSpc>
              <a:buSzPct val="120000"/>
              <a:buFontTx/>
              <a:buAutoNum type="arabicPeriod"/>
            </a:pPr>
            <a:r>
              <a:rPr lang="fr-CA" sz="2400" smtClean="0"/>
              <a:t>Identifier un ensemble chemins complets </a:t>
            </a:r>
            <a:r>
              <a:rPr lang="fr-CA" sz="1600" smtClean="0"/>
              <a:t>(du début à la fin du programme)</a:t>
            </a:r>
            <a:r>
              <a:rPr lang="fr-CA" sz="2400" smtClean="0"/>
              <a:t> indépendants.</a:t>
            </a:r>
          </a:p>
          <a:p>
            <a:pPr marL="990600" lvl="1" indent="-533400">
              <a:lnSpc>
                <a:spcPct val="90000"/>
              </a:lnSpc>
              <a:buSzPct val="120000"/>
              <a:buFontTx/>
              <a:buAutoNum type="arabicPeriod"/>
            </a:pPr>
            <a:r>
              <a:rPr lang="fr-CA" sz="2400" smtClean="0"/>
              <a:t>Construire des cas de test qui vont forcer l’exécution de chacun des chemins identifiés.</a:t>
            </a:r>
          </a:p>
          <a:p>
            <a:pPr marL="990600" lvl="1" indent="-533400">
              <a:lnSpc>
                <a:spcPct val="90000"/>
              </a:lnSpc>
              <a:buFont typeface="Wingdings" pitchFamily="2" charset="2"/>
              <a:buNone/>
            </a:pPr>
            <a:endParaRPr lang="fr-CA" sz="2400" smtClean="0"/>
          </a:p>
          <a:p>
            <a:pPr marL="990600" lvl="1" indent="-533400">
              <a:lnSpc>
                <a:spcPct val="90000"/>
              </a:lnSpc>
              <a:buFont typeface="Wingdings" pitchFamily="2" charset="2"/>
              <a:buNone/>
            </a:pPr>
            <a:endParaRPr lang="fr-CA" sz="2400" smtClean="0"/>
          </a:p>
        </p:txBody>
      </p:sp>
      <p:sp>
        <p:nvSpPr>
          <p:cNvPr id="5" name="Espace réservé du numéro de diapositive 5"/>
          <p:cNvSpPr>
            <a:spLocks noGrp="1"/>
          </p:cNvSpPr>
          <p:nvPr>
            <p:ph type="sldNum" sz="quarter" idx="12"/>
          </p:nvPr>
        </p:nvSpPr>
        <p:spPr>
          <a:xfrm>
            <a:off x="1905000" y="6415088"/>
            <a:ext cx="1593850" cy="441325"/>
          </a:xfrm>
        </p:spPr>
        <p:txBody>
          <a:bodyPr/>
          <a:lstStyle/>
          <a:p>
            <a:pPr algn="l">
              <a:defRPr/>
            </a:pPr>
            <a:fld id="{95A413D6-0548-464D-A6A6-93647B616A70}" type="slidenum">
              <a:rPr lang="fr-CA"/>
              <a:pPr algn="l">
                <a:defRPr/>
              </a:pPr>
              <a:t>109</a:t>
            </a:fld>
            <a:endParaRPr lang="fr-CA"/>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714348" y="428604"/>
            <a:ext cx="7764463" cy="523875"/>
          </a:xfrm>
        </p:spPr>
        <p:txBody>
          <a:bodyPr>
            <a:normAutofit fontScale="90000"/>
          </a:bodyPr>
          <a:lstStyle/>
          <a:p>
            <a:pPr fontAlgn="auto">
              <a:spcAft>
                <a:spcPts val="0"/>
              </a:spcAft>
              <a:defRPr/>
            </a:pPr>
            <a:r>
              <a:rPr lang="fr-FR" dirty="0" smtClean="0"/>
              <a:t>Activités du développement de logiciels</a:t>
            </a:r>
          </a:p>
        </p:txBody>
      </p:sp>
      <p:sp>
        <p:nvSpPr>
          <p:cNvPr id="17419" name="Rectangle 10"/>
          <p:cNvSpPr>
            <a:spLocks noGrp="1" noChangeArrowheads="1"/>
          </p:cNvSpPr>
          <p:nvPr>
            <p:ph idx="1"/>
          </p:nvPr>
        </p:nvSpPr>
        <p:spPr>
          <a:xfrm>
            <a:off x="304800" y="5029200"/>
            <a:ext cx="8516938" cy="1455738"/>
          </a:xfrm>
        </p:spPr>
        <p:txBody>
          <a:bodyPr>
            <a:normAutofit lnSpcReduction="10000"/>
          </a:bodyPr>
          <a:lstStyle/>
          <a:p>
            <a:pPr fontAlgn="auto">
              <a:spcAft>
                <a:spcPts val="0"/>
              </a:spcAft>
              <a:buFont typeface="Wingdings 2"/>
              <a:buChar char=""/>
              <a:defRPr/>
            </a:pPr>
            <a:r>
              <a:rPr lang="fr-FR" smtClean="0"/>
              <a:t> L’organisation de ces activités et leur enchaînement définit le </a:t>
            </a:r>
            <a:r>
              <a:rPr lang="fr-FR" i="1" smtClean="0"/>
              <a:t>cycle de développement</a:t>
            </a:r>
            <a:r>
              <a:rPr lang="fr-FR" smtClean="0"/>
              <a:t> du logiciel</a:t>
            </a:r>
          </a:p>
        </p:txBody>
      </p:sp>
      <p:sp>
        <p:nvSpPr>
          <p:cNvPr id="14349" name="Espace réservé du pied de page 13"/>
          <p:cNvSpPr>
            <a:spLocks noGrp="1"/>
          </p:cNvSpPr>
          <p:nvPr>
            <p:ph type="ftr" sz="quarter" idx="11"/>
          </p:nvPr>
        </p:nvSpPr>
        <p:spPr/>
        <p:txBody>
          <a:bodyPr/>
          <a:lstStyle/>
          <a:p>
            <a:pPr>
              <a:defRPr/>
            </a:pPr>
            <a:r>
              <a:rPr lang="en-US"/>
              <a:t>Dr Maamri Ramdane</a:t>
            </a:r>
          </a:p>
        </p:txBody>
      </p:sp>
      <p:sp>
        <p:nvSpPr>
          <p:cNvPr id="14338" name="Espace réservé du numéro de diapositive 5"/>
          <p:cNvSpPr>
            <a:spLocks noGrp="1"/>
          </p:cNvSpPr>
          <p:nvPr>
            <p:ph type="sldNum" sz="quarter" idx="12"/>
          </p:nvPr>
        </p:nvSpPr>
        <p:spPr>
          <a:xfrm>
            <a:off x="1905000" y="6415088"/>
            <a:ext cx="1593850" cy="441325"/>
          </a:xfrm>
        </p:spPr>
        <p:txBody>
          <a:bodyPr/>
          <a:lstStyle/>
          <a:p>
            <a:pPr algn="l">
              <a:defRPr/>
            </a:pPr>
            <a:fld id="{4F8B6B1F-6968-48A4-873B-A9158E2A8084}" type="slidenum">
              <a:rPr lang="fr-FR"/>
              <a:pPr algn="l">
                <a:defRPr/>
              </a:pPr>
              <a:t>11</a:t>
            </a:fld>
            <a:endParaRPr lang="fr-FR"/>
          </a:p>
        </p:txBody>
      </p:sp>
      <p:sp>
        <p:nvSpPr>
          <p:cNvPr id="24582" name="Rectangle 3"/>
          <p:cNvSpPr>
            <a:spLocks noChangeArrowheads="1"/>
          </p:cNvSpPr>
          <p:nvPr/>
        </p:nvSpPr>
        <p:spPr bwMode="auto">
          <a:xfrm>
            <a:off x="677863" y="4022725"/>
            <a:ext cx="1862137" cy="654050"/>
          </a:xfrm>
          <a:prstGeom prst="rect">
            <a:avLst/>
          </a:prstGeom>
          <a:solidFill>
            <a:schemeClr val="accent1"/>
          </a:solidFill>
          <a:ln w="12699">
            <a:solidFill>
              <a:schemeClr val="tx1"/>
            </a:solidFill>
            <a:miter lim="800000"/>
            <a:headEnd/>
            <a:tailEnd/>
          </a:ln>
        </p:spPr>
        <p:txBody>
          <a:bodyPr wrap="none" lIns="92075" tIns="46038" rIns="92075" bIns="46038">
            <a:spAutoFit/>
          </a:bodyPr>
          <a:lstStyle/>
          <a:p>
            <a:r>
              <a:rPr lang="fr-FR" sz="1800">
                <a:solidFill>
                  <a:srgbClr val="000000"/>
                </a:solidFill>
                <a:latin typeface="Arial" charset="0"/>
              </a:rPr>
              <a:t>Définir ce qui </a:t>
            </a:r>
          </a:p>
          <a:p>
            <a:r>
              <a:rPr lang="fr-FR" sz="1800">
                <a:solidFill>
                  <a:srgbClr val="000000"/>
                </a:solidFill>
                <a:latin typeface="Arial" charset="0"/>
              </a:rPr>
              <a:t>sera développé</a:t>
            </a:r>
          </a:p>
        </p:txBody>
      </p:sp>
      <p:sp>
        <p:nvSpPr>
          <p:cNvPr id="24583" name="Rectangle 4"/>
          <p:cNvSpPr>
            <a:spLocks noChangeArrowheads="1"/>
          </p:cNvSpPr>
          <p:nvPr/>
        </p:nvSpPr>
        <p:spPr bwMode="auto">
          <a:xfrm>
            <a:off x="2098675" y="3273425"/>
            <a:ext cx="2063750" cy="654050"/>
          </a:xfrm>
          <a:prstGeom prst="rect">
            <a:avLst/>
          </a:prstGeom>
          <a:solidFill>
            <a:schemeClr val="accent1"/>
          </a:solidFill>
          <a:ln w="12699">
            <a:solidFill>
              <a:schemeClr val="tx1"/>
            </a:solidFill>
            <a:miter lim="800000"/>
            <a:headEnd/>
            <a:tailEnd/>
          </a:ln>
        </p:spPr>
        <p:txBody>
          <a:bodyPr wrap="none" lIns="92075" tIns="46038" rIns="92075" bIns="46038">
            <a:spAutoFit/>
          </a:bodyPr>
          <a:lstStyle/>
          <a:p>
            <a:r>
              <a:rPr lang="fr-FR" sz="1800">
                <a:solidFill>
                  <a:srgbClr val="000000"/>
                </a:solidFill>
                <a:latin typeface="Arial" charset="0"/>
              </a:rPr>
              <a:t>Définir comment </a:t>
            </a:r>
          </a:p>
          <a:p>
            <a:r>
              <a:rPr lang="fr-FR" sz="1800">
                <a:solidFill>
                  <a:srgbClr val="000000"/>
                </a:solidFill>
                <a:latin typeface="Arial" charset="0"/>
              </a:rPr>
              <a:t>il sera développé</a:t>
            </a:r>
          </a:p>
        </p:txBody>
      </p:sp>
      <p:sp>
        <p:nvSpPr>
          <p:cNvPr id="24584" name="Rectangle 5"/>
          <p:cNvSpPr>
            <a:spLocks noChangeArrowheads="1"/>
          </p:cNvSpPr>
          <p:nvPr/>
        </p:nvSpPr>
        <p:spPr bwMode="auto">
          <a:xfrm>
            <a:off x="3630613" y="2513013"/>
            <a:ext cx="2063750" cy="654050"/>
          </a:xfrm>
          <a:prstGeom prst="rect">
            <a:avLst/>
          </a:prstGeom>
          <a:solidFill>
            <a:schemeClr val="accent1"/>
          </a:solidFill>
          <a:ln w="12699">
            <a:solidFill>
              <a:schemeClr val="tx1"/>
            </a:solidFill>
            <a:miter lim="800000"/>
            <a:headEnd/>
            <a:tailEnd/>
          </a:ln>
        </p:spPr>
        <p:txBody>
          <a:bodyPr wrap="none" lIns="92075" tIns="46038" rIns="92075" bIns="46038">
            <a:spAutoFit/>
          </a:bodyPr>
          <a:lstStyle/>
          <a:p>
            <a:r>
              <a:rPr lang="fr-FR" sz="1800">
                <a:solidFill>
                  <a:srgbClr val="000000"/>
                </a:solidFill>
                <a:latin typeface="Arial" charset="0"/>
              </a:rPr>
              <a:t>Développer un</a:t>
            </a:r>
          </a:p>
          <a:p>
            <a:r>
              <a:rPr lang="fr-FR" sz="1800">
                <a:solidFill>
                  <a:srgbClr val="000000"/>
                </a:solidFill>
                <a:latin typeface="Arial" charset="0"/>
              </a:rPr>
              <a:t>des composants </a:t>
            </a:r>
          </a:p>
        </p:txBody>
      </p:sp>
      <p:sp>
        <p:nvSpPr>
          <p:cNvPr id="24585" name="Rectangle 6"/>
          <p:cNvSpPr>
            <a:spLocks noChangeArrowheads="1"/>
          </p:cNvSpPr>
          <p:nvPr/>
        </p:nvSpPr>
        <p:spPr bwMode="auto">
          <a:xfrm>
            <a:off x="5048250" y="1778000"/>
            <a:ext cx="1747838" cy="654050"/>
          </a:xfrm>
          <a:prstGeom prst="rect">
            <a:avLst/>
          </a:prstGeom>
          <a:solidFill>
            <a:schemeClr val="accent1"/>
          </a:solidFill>
          <a:ln w="12699">
            <a:solidFill>
              <a:schemeClr val="tx1"/>
            </a:solidFill>
            <a:miter lim="800000"/>
            <a:headEnd/>
            <a:tailEnd/>
          </a:ln>
        </p:spPr>
        <p:txBody>
          <a:bodyPr wrap="none" lIns="92075" tIns="46038" rIns="92075" bIns="46038">
            <a:spAutoFit/>
          </a:bodyPr>
          <a:lstStyle/>
          <a:p>
            <a:r>
              <a:rPr lang="fr-FR" sz="1800">
                <a:solidFill>
                  <a:srgbClr val="000000"/>
                </a:solidFill>
                <a:latin typeface="Arial" charset="0"/>
              </a:rPr>
              <a:t>Assembler les</a:t>
            </a:r>
          </a:p>
          <a:p>
            <a:r>
              <a:rPr lang="fr-FR" sz="1800">
                <a:solidFill>
                  <a:srgbClr val="000000"/>
                </a:solidFill>
                <a:latin typeface="Arial" charset="0"/>
              </a:rPr>
              <a:t>composants </a:t>
            </a:r>
          </a:p>
        </p:txBody>
      </p:sp>
      <p:sp>
        <p:nvSpPr>
          <p:cNvPr id="24586" name="Rectangle 7"/>
          <p:cNvSpPr>
            <a:spLocks noChangeArrowheads="1"/>
          </p:cNvSpPr>
          <p:nvPr/>
        </p:nvSpPr>
        <p:spPr bwMode="auto">
          <a:xfrm>
            <a:off x="6556375" y="1003300"/>
            <a:ext cx="1276350" cy="654050"/>
          </a:xfrm>
          <a:prstGeom prst="rect">
            <a:avLst/>
          </a:prstGeom>
          <a:solidFill>
            <a:schemeClr val="accent1"/>
          </a:solidFill>
          <a:ln w="12699">
            <a:solidFill>
              <a:schemeClr val="tx1"/>
            </a:solidFill>
            <a:miter lim="800000"/>
            <a:headEnd/>
            <a:tailEnd/>
          </a:ln>
        </p:spPr>
        <p:txBody>
          <a:bodyPr wrap="none" lIns="92075" tIns="46038" rIns="92075" bIns="46038">
            <a:spAutoFit/>
          </a:bodyPr>
          <a:lstStyle/>
          <a:p>
            <a:r>
              <a:rPr lang="fr-FR" sz="1800" dirty="0">
                <a:solidFill>
                  <a:srgbClr val="000000"/>
                </a:solidFill>
                <a:latin typeface="Arial" charset="0"/>
              </a:rPr>
              <a:t>Valider le </a:t>
            </a:r>
          </a:p>
          <a:p>
            <a:r>
              <a:rPr lang="fr-FR" sz="1800" dirty="0">
                <a:solidFill>
                  <a:srgbClr val="000000"/>
                </a:solidFill>
                <a:latin typeface="Arial" charset="0"/>
              </a:rPr>
              <a:t>logiciel</a:t>
            </a:r>
          </a:p>
        </p:txBody>
      </p:sp>
      <p:sp>
        <p:nvSpPr>
          <p:cNvPr id="24587" name="Line 8"/>
          <p:cNvSpPr>
            <a:spLocks noChangeShapeType="1"/>
          </p:cNvSpPr>
          <p:nvPr/>
        </p:nvSpPr>
        <p:spPr bwMode="auto">
          <a:xfrm flipV="1">
            <a:off x="533400" y="1219200"/>
            <a:ext cx="0" cy="3670300"/>
          </a:xfrm>
          <a:prstGeom prst="line">
            <a:avLst/>
          </a:prstGeom>
          <a:noFill/>
          <a:ln w="25399">
            <a:solidFill>
              <a:schemeClr val="tx1"/>
            </a:solidFill>
            <a:round/>
            <a:headEnd type="none" w="sm" len="sm"/>
            <a:tailEnd type="stealth" w="med" len="med"/>
          </a:ln>
        </p:spPr>
        <p:txBody>
          <a:bodyPr wrap="none" anchor="ctr"/>
          <a:lstStyle/>
          <a:p>
            <a:endParaRPr lang="fr-FR"/>
          </a:p>
        </p:txBody>
      </p:sp>
      <p:sp>
        <p:nvSpPr>
          <p:cNvPr id="24588" name="Line 9"/>
          <p:cNvSpPr>
            <a:spLocks noChangeShapeType="1"/>
          </p:cNvSpPr>
          <p:nvPr/>
        </p:nvSpPr>
        <p:spPr bwMode="auto">
          <a:xfrm>
            <a:off x="533400" y="4876800"/>
            <a:ext cx="7854950" cy="0"/>
          </a:xfrm>
          <a:prstGeom prst="line">
            <a:avLst/>
          </a:prstGeom>
          <a:noFill/>
          <a:ln w="25399">
            <a:solidFill>
              <a:schemeClr val="tx1"/>
            </a:solidFill>
            <a:round/>
            <a:headEnd type="none" w="sm" len="sm"/>
            <a:tailEnd type="stealth" w="med" len="med"/>
          </a:ln>
        </p:spPr>
        <p:txBody>
          <a:bodyPr wrap="none" anchor="ctr"/>
          <a:lstStyle/>
          <a:p>
            <a:endParaRPr lang="fr-FR"/>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fontAlgn="auto">
              <a:spcAft>
                <a:spcPts val="0"/>
              </a:spcAft>
              <a:defRPr/>
            </a:pPr>
            <a:r>
              <a:rPr lang="fr-FR" smtClean="0"/>
              <a:t>Circuits linéair</a:t>
            </a:r>
            <a:r>
              <a:rPr lang="fr-FR" baseline="30000" smtClean="0"/>
              <a:t>t</a:t>
            </a:r>
            <a:r>
              <a:rPr lang="fr-FR" smtClean="0"/>
              <a:t> indépendants</a:t>
            </a:r>
          </a:p>
        </p:txBody>
      </p:sp>
      <p:sp>
        <p:nvSpPr>
          <p:cNvPr id="124931" name="Text Box 3"/>
          <p:cNvSpPr txBox="1">
            <a:spLocks noChangeArrowheads="1"/>
          </p:cNvSpPr>
          <p:nvPr/>
        </p:nvSpPr>
        <p:spPr bwMode="auto">
          <a:xfrm>
            <a:off x="288925" y="1946275"/>
            <a:ext cx="184150" cy="457200"/>
          </a:xfrm>
          <a:prstGeom prst="rect">
            <a:avLst/>
          </a:prstGeom>
          <a:noFill/>
          <a:ln w="9525">
            <a:noFill/>
            <a:miter lim="800000"/>
            <a:headEnd/>
            <a:tailEnd/>
          </a:ln>
        </p:spPr>
        <p:txBody>
          <a:bodyPr wrap="none">
            <a:spAutoFit/>
          </a:bodyPr>
          <a:lstStyle/>
          <a:p>
            <a:endParaRPr lang="ar-DZ"/>
          </a:p>
        </p:txBody>
      </p:sp>
      <p:sp>
        <p:nvSpPr>
          <p:cNvPr id="124932" name="Text Box 4"/>
          <p:cNvSpPr txBox="1">
            <a:spLocks noChangeArrowheads="1"/>
          </p:cNvSpPr>
          <p:nvPr/>
        </p:nvSpPr>
        <p:spPr bwMode="auto">
          <a:xfrm>
            <a:off x="288925" y="2022475"/>
            <a:ext cx="184150" cy="457200"/>
          </a:xfrm>
          <a:prstGeom prst="rect">
            <a:avLst/>
          </a:prstGeom>
          <a:noFill/>
          <a:ln w="9525">
            <a:noFill/>
            <a:miter lim="800000"/>
            <a:headEnd/>
            <a:tailEnd/>
          </a:ln>
        </p:spPr>
        <p:txBody>
          <a:bodyPr wrap="none">
            <a:spAutoFit/>
          </a:bodyPr>
          <a:lstStyle/>
          <a:p>
            <a:endParaRPr lang="ar-DZ"/>
          </a:p>
        </p:txBody>
      </p:sp>
      <p:sp>
        <p:nvSpPr>
          <p:cNvPr id="124933" name="Oval 5"/>
          <p:cNvSpPr>
            <a:spLocks noChangeArrowheads="1"/>
          </p:cNvSpPr>
          <p:nvPr/>
        </p:nvSpPr>
        <p:spPr bwMode="auto">
          <a:xfrm>
            <a:off x="914400" y="2209800"/>
            <a:ext cx="381000" cy="381000"/>
          </a:xfrm>
          <a:prstGeom prst="ellipse">
            <a:avLst/>
          </a:prstGeom>
          <a:solidFill>
            <a:schemeClr val="accent1"/>
          </a:solidFill>
          <a:ln w="9525">
            <a:solidFill>
              <a:schemeClr val="tx1"/>
            </a:solidFill>
            <a:round/>
            <a:headEnd/>
            <a:tailEnd/>
          </a:ln>
        </p:spPr>
        <p:txBody>
          <a:bodyPr wrap="none" anchor="ctr"/>
          <a:lstStyle/>
          <a:p>
            <a:pPr algn="ctr"/>
            <a:r>
              <a:rPr lang="fr-FR"/>
              <a:t>a</a:t>
            </a:r>
          </a:p>
        </p:txBody>
      </p:sp>
      <p:sp>
        <p:nvSpPr>
          <p:cNvPr id="124934" name="Oval 6"/>
          <p:cNvSpPr>
            <a:spLocks noChangeArrowheads="1"/>
          </p:cNvSpPr>
          <p:nvPr/>
        </p:nvSpPr>
        <p:spPr bwMode="auto">
          <a:xfrm>
            <a:off x="2209800" y="3505200"/>
            <a:ext cx="381000" cy="381000"/>
          </a:xfrm>
          <a:prstGeom prst="ellipse">
            <a:avLst/>
          </a:prstGeom>
          <a:solidFill>
            <a:schemeClr val="accent1"/>
          </a:solidFill>
          <a:ln w="9525">
            <a:solidFill>
              <a:schemeClr val="tx1"/>
            </a:solidFill>
            <a:round/>
            <a:headEnd/>
            <a:tailEnd/>
          </a:ln>
        </p:spPr>
        <p:txBody>
          <a:bodyPr wrap="none" anchor="ctr"/>
          <a:lstStyle/>
          <a:p>
            <a:pPr algn="ctr"/>
            <a:r>
              <a:rPr lang="fr-FR"/>
              <a:t>d</a:t>
            </a:r>
          </a:p>
        </p:txBody>
      </p:sp>
      <p:sp>
        <p:nvSpPr>
          <p:cNvPr id="124935" name="Oval 7"/>
          <p:cNvSpPr>
            <a:spLocks noChangeArrowheads="1"/>
          </p:cNvSpPr>
          <p:nvPr/>
        </p:nvSpPr>
        <p:spPr bwMode="auto">
          <a:xfrm>
            <a:off x="914400" y="4495800"/>
            <a:ext cx="381000" cy="381000"/>
          </a:xfrm>
          <a:prstGeom prst="ellipse">
            <a:avLst/>
          </a:prstGeom>
          <a:solidFill>
            <a:schemeClr val="accent1"/>
          </a:solidFill>
          <a:ln w="9525">
            <a:solidFill>
              <a:schemeClr val="tx1"/>
            </a:solidFill>
            <a:round/>
            <a:headEnd/>
            <a:tailEnd/>
          </a:ln>
        </p:spPr>
        <p:txBody>
          <a:bodyPr wrap="none" anchor="ctr"/>
          <a:lstStyle/>
          <a:p>
            <a:pPr algn="ctr"/>
            <a:r>
              <a:rPr lang="fr-FR"/>
              <a:t>b</a:t>
            </a:r>
          </a:p>
        </p:txBody>
      </p:sp>
      <p:sp>
        <p:nvSpPr>
          <p:cNvPr id="124936" name="Oval 8"/>
          <p:cNvSpPr>
            <a:spLocks noChangeArrowheads="1"/>
          </p:cNvSpPr>
          <p:nvPr/>
        </p:nvSpPr>
        <p:spPr bwMode="auto">
          <a:xfrm>
            <a:off x="990600" y="6172200"/>
            <a:ext cx="381000" cy="381000"/>
          </a:xfrm>
          <a:prstGeom prst="ellipse">
            <a:avLst/>
          </a:prstGeom>
          <a:solidFill>
            <a:schemeClr val="accent1"/>
          </a:solidFill>
          <a:ln w="9525">
            <a:solidFill>
              <a:schemeClr val="tx1"/>
            </a:solidFill>
            <a:round/>
            <a:headEnd/>
            <a:tailEnd/>
          </a:ln>
        </p:spPr>
        <p:txBody>
          <a:bodyPr wrap="none" anchor="ctr"/>
          <a:lstStyle/>
          <a:p>
            <a:pPr algn="ctr"/>
            <a:r>
              <a:rPr lang="fr-FR"/>
              <a:t>c</a:t>
            </a:r>
          </a:p>
        </p:txBody>
      </p:sp>
      <p:sp>
        <p:nvSpPr>
          <p:cNvPr id="124937" name="Line 9"/>
          <p:cNvSpPr>
            <a:spLocks noChangeShapeType="1"/>
          </p:cNvSpPr>
          <p:nvPr/>
        </p:nvSpPr>
        <p:spPr bwMode="auto">
          <a:xfrm>
            <a:off x="1143000" y="2590800"/>
            <a:ext cx="0" cy="1905000"/>
          </a:xfrm>
          <a:prstGeom prst="line">
            <a:avLst/>
          </a:prstGeom>
          <a:noFill/>
          <a:ln w="9525">
            <a:solidFill>
              <a:schemeClr val="tx1"/>
            </a:solidFill>
            <a:round/>
            <a:headEnd/>
            <a:tailEnd type="triangle" w="med" len="med"/>
          </a:ln>
        </p:spPr>
        <p:txBody>
          <a:bodyPr wrap="none" anchor="ctr"/>
          <a:lstStyle/>
          <a:p>
            <a:endParaRPr lang="fr-FR"/>
          </a:p>
        </p:txBody>
      </p:sp>
      <p:sp>
        <p:nvSpPr>
          <p:cNvPr id="124938" name="Line 10"/>
          <p:cNvSpPr>
            <a:spLocks noChangeShapeType="1"/>
          </p:cNvSpPr>
          <p:nvPr/>
        </p:nvSpPr>
        <p:spPr bwMode="auto">
          <a:xfrm flipV="1">
            <a:off x="1295400" y="3886200"/>
            <a:ext cx="1143000" cy="2362200"/>
          </a:xfrm>
          <a:prstGeom prst="line">
            <a:avLst/>
          </a:prstGeom>
          <a:noFill/>
          <a:ln w="9525">
            <a:solidFill>
              <a:schemeClr val="tx1"/>
            </a:solidFill>
            <a:round/>
            <a:headEnd/>
            <a:tailEnd type="triangle" w="med" len="med"/>
          </a:ln>
        </p:spPr>
        <p:txBody>
          <a:bodyPr wrap="none" anchor="ctr"/>
          <a:lstStyle/>
          <a:p>
            <a:endParaRPr lang="fr-FR"/>
          </a:p>
        </p:txBody>
      </p:sp>
      <p:sp>
        <p:nvSpPr>
          <p:cNvPr id="124939" name="Line 11"/>
          <p:cNvSpPr>
            <a:spLocks noChangeShapeType="1"/>
          </p:cNvSpPr>
          <p:nvPr/>
        </p:nvSpPr>
        <p:spPr bwMode="auto">
          <a:xfrm flipH="1" flipV="1">
            <a:off x="914400" y="4724400"/>
            <a:ext cx="76200" cy="1600200"/>
          </a:xfrm>
          <a:prstGeom prst="line">
            <a:avLst/>
          </a:prstGeom>
          <a:noFill/>
          <a:ln w="9525">
            <a:solidFill>
              <a:schemeClr val="tx1"/>
            </a:solidFill>
            <a:round/>
            <a:headEnd/>
            <a:tailEnd type="triangle" w="med" len="med"/>
          </a:ln>
        </p:spPr>
        <p:txBody>
          <a:bodyPr wrap="none" anchor="ctr"/>
          <a:lstStyle/>
          <a:p>
            <a:endParaRPr lang="fr-FR"/>
          </a:p>
        </p:txBody>
      </p:sp>
      <p:sp>
        <p:nvSpPr>
          <p:cNvPr id="124940" name="Line 12"/>
          <p:cNvSpPr>
            <a:spLocks noChangeShapeType="1"/>
          </p:cNvSpPr>
          <p:nvPr/>
        </p:nvSpPr>
        <p:spPr bwMode="auto">
          <a:xfrm flipH="1">
            <a:off x="1219200" y="4800600"/>
            <a:ext cx="76200" cy="1371600"/>
          </a:xfrm>
          <a:prstGeom prst="line">
            <a:avLst/>
          </a:prstGeom>
          <a:noFill/>
          <a:ln w="9525">
            <a:solidFill>
              <a:schemeClr val="tx1"/>
            </a:solidFill>
            <a:round/>
            <a:headEnd/>
            <a:tailEnd type="triangle" w="med" len="med"/>
          </a:ln>
        </p:spPr>
        <p:txBody>
          <a:bodyPr wrap="none" anchor="ctr"/>
          <a:lstStyle/>
          <a:p>
            <a:endParaRPr lang="fr-FR"/>
          </a:p>
        </p:txBody>
      </p:sp>
      <p:sp>
        <p:nvSpPr>
          <p:cNvPr id="124941" name="Line 13"/>
          <p:cNvSpPr>
            <a:spLocks noChangeShapeType="1"/>
          </p:cNvSpPr>
          <p:nvPr/>
        </p:nvSpPr>
        <p:spPr bwMode="auto">
          <a:xfrm>
            <a:off x="1295400" y="2514600"/>
            <a:ext cx="381000" cy="2057400"/>
          </a:xfrm>
          <a:prstGeom prst="line">
            <a:avLst/>
          </a:prstGeom>
          <a:noFill/>
          <a:ln w="9525">
            <a:solidFill>
              <a:schemeClr val="tx1"/>
            </a:solidFill>
            <a:round/>
            <a:headEnd/>
            <a:tailEnd type="triangle" w="med" len="med"/>
          </a:ln>
        </p:spPr>
        <p:txBody>
          <a:bodyPr wrap="none" anchor="ctr"/>
          <a:lstStyle/>
          <a:p>
            <a:endParaRPr lang="fr-FR"/>
          </a:p>
        </p:txBody>
      </p:sp>
      <p:sp>
        <p:nvSpPr>
          <p:cNvPr id="124942" name="Line 14"/>
          <p:cNvSpPr>
            <a:spLocks noChangeShapeType="1"/>
          </p:cNvSpPr>
          <p:nvPr/>
        </p:nvSpPr>
        <p:spPr bwMode="auto">
          <a:xfrm flipH="1">
            <a:off x="1295400" y="4572000"/>
            <a:ext cx="381000" cy="1600200"/>
          </a:xfrm>
          <a:prstGeom prst="line">
            <a:avLst/>
          </a:prstGeom>
          <a:noFill/>
          <a:ln w="9525">
            <a:solidFill>
              <a:schemeClr val="tx1"/>
            </a:solidFill>
            <a:round/>
            <a:headEnd/>
            <a:tailEnd type="triangle" w="med" len="med"/>
          </a:ln>
        </p:spPr>
        <p:txBody>
          <a:bodyPr wrap="none" anchor="ctr"/>
          <a:lstStyle/>
          <a:p>
            <a:endParaRPr lang="fr-FR"/>
          </a:p>
        </p:txBody>
      </p:sp>
      <p:sp>
        <p:nvSpPr>
          <p:cNvPr id="124943" name="Line 15"/>
          <p:cNvSpPr>
            <a:spLocks noChangeShapeType="1"/>
          </p:cNvSpPr>
          <p:nvPr/>
        </p:nvSpPr>
        <p:spPr bwMode="auto">
          <a:xfrm flipH="1" flipV="1">
            <a:off x="228600" y="4419600"/>
            <a:ext cx="762000" cy="1981200"/>
          </a:xfrm>
          <a:prstGeom prst="line">
            <a:avLst/>
          </a:prstGeom>
          <a:noFill/>
          <a:ln w="9525">
            <a:solidFill>
              <a:schemeClr val="tx1"/>
            </a:solidFill>
            <a:round/>
            <a:headEnd/>
            <a:tailEnd type="triangle" w="med" len="med"/>
          </a:ln>
        </p:spPr>
        <p:txBody>
          <a:bodyPr wrap="none" anchor="ctr"/>
          <a:lstStyle/>
          <a:p>
            <a:endParaRPr lang="fr-FR"/>
          </a:p>
        </p:txBody>
      </p:sp>
      <p:sp>
        <p:nvSpPr>
          <p:cNvPr id="124944" name="Line 16"/>
          <p:cNvSpPr>
            <a:spLocks noChangeShapeType="1"/>
          </p:cNvSpPr>
          <p:nvPr/>
        </p:nvSpPr>
        <p:spPr bwMode="auto">
          <a:xfrm flipV="1">
            <a:off x="228600" y="2438400"/>
            <a:ext cx="685800" cy="1981200"/>
          </a:xfrm>
          <a:prstGeom prst="line">
            <a:avLst/>
          </a:prstGeom>
          <a:noFill/>
          <a:ln w="9525">
            <a:solidFill>
              <a:schemeClr val="tx1"/>
            </a:solidFill>
            <a:round/>
            <a:headEnd/>
            <a:tailEnd type="triangle" w="med" len="med"/>
          </a:ln>
        </p:spPr>
        <p:txBody>
          <a:bodyPr wrap="none" anchor="ctr"/>
          <a:lstStyle/>
          <a:p>
            <a:endParaRPr lang="fr-FR"/>
          </a:p>
        </p:txBody>
      </p:sp>
      <p:sp>
        <p:nvSpPr>
          <p:cNvPr id="124945" name="Line 17"/>
          <p:cNvSpPr>
            <a:spLocks noChangeShapeType="1"/>
          </p:cNvSpPr>
          <p:nvPr/>
        </p:nvSpPr>
        <p:spPr bwMode="auto">
          <a:xfrm flipH="1" flipV="1">
            <a:off x="2133600" y="3276600"/>
            <a:ext cx="152400" cy="304800"/>
          </a:xfrm>
          <a:prstGeom prst="line">
            <a:avLst/>
          </a:prstGeom>
          <a:noFill/>
          <a:ln w="9525">
            <a:solidFill>
              <a:schemeClr val="tx1"/>
            </a:solidFill>
            <a:round/>
            <a:headEnd/>
            <a:tailEnd/>
          </a:ln>
        </p:spPr>
        <p:txBody>
          <a:bodyPr wrap="none" anchor="ctr"/>
          <a:lstStyle/>
          <a:p>
            <a:endParaRPr lang="fr-FR"/>
          </a:p>
        </p:txBody>
      </p:sp>
      <p:sp>
        <p:nvSpPr>
          <p:cNvPr id="124946" name="Line 18"/>
          <p:cNvSpPr>
            <a:spLocks noChangeShapeType="1"/>
          </p:cNvSpPr>
          <p:nvPr/>
        </p:nvSpPr>
        <p:spPr bwMode="auto">
          <a:xfrm flipV="1">
            <a:off x="2133600" y="3124200"/>
            <a:ext cx="457200" cy="152400"/>
          </a:xfrm>
          <a:prstGeom prst="line">
            <a:avLst/>
          </a:prstGeom>
          <a:noFill/>
          <a:ln w="9525">
            <a:solidFill>
              <a:schemeClr val="tx1"/>
            </a:solidFill>
            <a:round/>
            <a:headEnd/>
            <a:tailEnd/>
          </a:ln>
        </p:spPr>
        <p:txBody>
          <a:bodyPr wrap="none" anchor="ctr"/>
          <a:lstStyle/>
          <a:p>
            <a:endParaRPr lang="fr-FR"/>
          </a:p>
        </p:txBody>
      </p:sp>
      <p:sp>
        <p:nvSpPr>
          <p:cNvPr id="124947" name="Line 19"/>
          <p:cNvSpPr>
            <a:spLocks noChangeShapeType="1"/>
          </p:cNvSpPr>
          <p:nvPr/>
        </p:nvSpPr>
        <p:spPr bwMode="auto">
          <a:xfrm>
            <a:off x="2590800" y="3124200"/>
            <a:ext cx="0" cy="457200"/>
          </a:xfrm>
          <a:prstGeom prst="line">
            <a:avLst/>
          </a:prstGeom>
          <a:noFill/>
          <a:ln w="9525">
            <a:solidFill>
              <a:schemeClr val="tx1"/>
            </a:solidFill>
            <a:round/>
            <a:headEnd/>
            <a:tailEnd type="triangle" w="med" len="med"/>
          </a:ln>
        </p:spPr>
        <p:txBody>
          <a:bodyPr wrap="none" anchor="ctr"/>
          <a:lstStyle/>
          <a:p>
            <a:endParaRPr lang="fr-FR"/>
          </a:p>
        </p:txBody>
      </p:sp>
      <p:sp>
        <p:nvSpPr>
          <p:cNvPr id="124948" name="Text Box 20"/>
          <p:cNvSpPr txBox="1">
            <a:spLocks noChangeArrowheads="1"/>
          </p:cNvSpPr>
          <p:nvPr/>
        </p:nvSpPr>
        <p:spPr bwMode="auto">
          <a:xfrm>
            <a:off x="136525" y="2860675"/>
            <a:ext cx="488950" cy="457200"/>
          </a:xfrm>
          <a:prstGeom prst="rect">
            <a:avLst/>
          </a:prstGeom>
          <a:noFill/>
          <a:ln w="9525">
            <a:noFill/>
            <a:miter lim="800000"/>
            <a:headEnd/>
            <a:tailEnd/>
          </a:ln>
        </p:spPr>
        <p:txBody>
          <a:bodyPr wrap="none">
            <a:spAutoFit/>
          </a:bodyPr>
          <a:lstStyle/>
          <a:p>
            <a:r>
              <a:rPr lang="fr-FR"/>
              <a:t>u1</a:t>
            </a:r>
          </a:p>
        </p:txBody>
      </p:sp>
      <p:sp>
        <p:nvSpPr>
          <p:cNvPr id="124949" name="Text Box 21"/>
          <p:cNvSpPr txBox="1">
            <a:spLocks noChangeArrowheads="1"/>
          </p:cNvSpPr>
          <p:nvPr/>
        </p:nvSpPr>
        <p:spPr bwMode="auto">
          <a:xfrm>
            <a:off x="746125" y="3546475"/>
            <a:ext cx="488950" cy="457200"/>
          </a:xfrm>
          <a:prstGeom prst="rect">
            <a:avLst/>
          </a:prstGeom>
          <a:noFill/>
          <a:ln w="9525">
            <a:noFill/>
            <a:miter lim="800000"/>
            <a:headEnd/>
            <a:tailEnd/>
          </a:ln>
        </p:spPr>
        <p:txBody>
          <a:bodyPr wrap="none">
            <a:spAutoFit/>
          </a:bodyPr>
          <a:lstStyle/>
          <a:p>
            <a:r>
              <a:rPr lang="fr-FR"/>
              <a:t>u2</a:t>
            </a:r>
          </a:p>
        </p:txBody>
      </p:sp>
      <p:sp>
        <p:nvSpPr>
          <p:cNvPr id="124950" name="Text Box 22"/>
          <p:cNvSpPr txBox="1">
            <a:spLocks noChangeArrowheads="1"/>
          </p:cNvSpPr>
          <p:nvPr/>
        </p:nvSpPr>
        <p:spPr bwMode="auto">
          <a:xfrm>
            <a:off x="2041525" y="2632075"/>
            <a:ext cx="488950" cy="457200"/>
          </a:xfrm>
          <a:prstGeom prst="rect">
            <a:avLst/>
          </a:prstGeom>
          <a:noFill/>
          <a:ln w="9525">
            <a:noFill/>
            <a:miter lim="800000"/>
            <a:headEnd/>
            <a:tailEnd/>
          </a:ln>
        </p:spPr>
        <p:txBody>
          <a:bodyPr wrap="none">
            <a:spAutoFit/>
          </a:bodyPr>
          <a:lstStyle/>
          <a:p>
            <a:r>
              <a:rPr lang="fr-FR"/>
              <a:t>u6</a:t>
            </a:r>
          </a:p>
        </p:txBody>
      </p:sp>
      <p:sp>
        <p:nvSpPr>
          <p:cNvPr id="124951" name="Text Box 23"/>
          <p:cNvSpPr txBox="1">
            <a:spLocks noChangeArrowheads="1"/>
          </p:cNvSpPr>
          <p:nvPr/>
        </p:nvSpPr>
        <p:spPr bwMode="auto">
          <a:xfrm>
            <a:off x="1584325" y="3546475"/>
            <a:ext cx="488950" cy="457200"/>
          </a:xfrm>
          <a:prstGeom prst="rect">
            <a:avLst/>
          </a:prstGeom>
          <a:noFill/>
          <a:ln w="9525">
            <a:noFill/>
            <a:miter lim="800000"/>
            <a:headEnd/>
            <a:tailEnd/>
          </a:ln>
        </p:spPr>
        <p:txBody>
          <a:bodyPr wrap="none">
            <a:spAutoFit/>
          </a:bodyPr>
          <a:lstStyle/>
          <a:p>
            <a:r>
              <a:rPr lang="fr-FR"/>
              <a:t>u4</a:t>
            </a:r>
          </a:p>
        </p:txBody>
      </p:sp>
      <p:sp>
        <p:nvSpPr>
          <p:cNvPr id="124952" name="Text Box 24"/>
          <p:cNvSpPr txBox="1">
            <a:spLocks noChangeArrowheads="1"/>
          </p:cNvSpPr>
          <p:nvPr/>
        </p:nvSpPr>
        <p:spPr bwMode="auto">
          <a:xfrm>
            <a:off x="533400" y="4800600"/>
            <a:ext cx="488950" cy="457200"/>
          </a:xfrm>
          <a:prstGeom prst="rect">
            <a:avLst/>
          </a:prstGeom>
          <a:noFill/>
          <a:ln w="9525">
            <a:noFill/>
            <a:miter lim="800000"/>
            <a:headEnd/>
            <a:tailEnd/>
          </a:ln>
        </p:spPr>
        <p:txBody>
          <a:bodyPr wrap="none">
            <a:spAutoFit/>
          </a:bodyPr>
          <a:lstStyle/>
          <a:p>
            <a:r>
              <a:rPr lang="fr-FR"/>
              <a:t>u7</a:t>
            </a:r>
          </a:p>
        </p:txBody>
      </p:sp>
      <p:sp>
        <p:nvSpPr>
          <p:cNvPr id="124953" name="Text Box 25"/>
          <p:cNvSpPr txBox="1">
            <a:spLocks noChangeArrowheads="1"/>
          </p:cNvSpPr>
          <p:nvPr/>
        </p:nvSpPr>
        <p:spPr bwMode="auto">
          <a:xfrm>
            <a:off x="1050925" y="5299075"/>
            <a:ext cx="488950" cy="457200"/>
          </a:xfrm>
          <a:prstGeom prst="rect">
            <a:avLst/>
          </a:prstGeom>
          <a:noFill/>
          <a:ln w="9525">
            <a:noFill/>
            <a:miter lim="800000"/>
            <a:headEnd/>
            <a:tailEnd/>
          </a:ln>
        </p:spPr>
        <p:txBody>
          <a:bodyPr wrap="none">
            <a:spAutoFit/>
          </a:bodyPr>
          <a:lstStyle/>
          <a:p>
            <a:r>
              <a:rPr lang="fr-FR"/>
              <a:t>u3</a:t>
            </a:r>
          </a:p>
        </p:txBody>
      </p:sp>
      <p:sp>
        <p:nvSpPr>
          <p:cNvPr id="124954" name="Text Box 26"/>
          <p:cNvSpPr txBox="1">
            <a:spLocks noChangeArrowheads="1"/>
          </p:cNvSpPr>
          <p:nvPr/>
        </p:nvSpPr>
        <p:spPr bwMode="auto">
          <a:xfrm>
            <a:off x="1828800" y="5029200"/>
            <a:ext cx="488950" cy="457200"/>
          </a:xfrm>
          <a:prstGeom prst="rect">
            <a:avLst/>
          </a:prstGeom>
          <a:noFill/>
          <a:ln w="9525">
            <a:noFill/>
            <a:miter lim="800000"/>
            <a:headEnd/>
            <a:tailEnd/>
          </a:ln>
        </p:spPr>
        <p:txBody>
          <a:bodyPr wrap="none">
            <a:spAutoFit/>
          </a:bodyPr>
          <a:lstStyle/>
          <a:p>
            <a:r>
              <a:rPr lang="fr-FR"/>
              <a:t>u5</a:t>
            </a:r>
          </a:p>
        </p:txBody>
      </p:sp>
      <p:sp>
        <p:nvSpPr>
          <p:cNvPr id="124955" name="Text Box 27"/>
          <p:cNvSpPr txBox="1">
            <a:spLocks noChangeArrowheads="1"/>
          </p:cNvSpPr>
          <p:nvPr/>
        </p:nvSpPr>
        <p:spPr bwMode="auto">
          <a:xfrm>
            <a:off x="3260725" y="1870075"/>
            <a:ext cx="3132138" cy="457200"/>
          </a:xfrm>
          <a:prstGeom prst="rect">
            <a:avLst/>
          </a:prstGeom>
          <a:noFill/>
          <a:ln w="9525">
            <a:noFill/>
            <a:miter lim="800000"/>
            <a:headEnd/>
            <a:tailEnd/>
          </a:ln>
        </p:spPr>
        <p:txBody>
          <a:bodyPr wrap="none">
            <a:spAutoFit/>
          </a:bodyPr>
          <a:lstStyle/>
          <a:p>
            <a:r>
              <a:rPr lang="fr-FR"/>
              <a:t>c1 = [u3, u1, u4, u5, u6]</a:t>
            </a:r>
          </a:p>
        </p:txBody>
      </p:sp>
      <p:sp>
        <p:nvSpPr>
          <p:cNvPr id="124956" name="Text Box 28"/>
          <p:cNvSpPr txBox="1">
            <a:spLocks noChangeArrowheads="1"/>
          </p:cNvSpPr>
          <p:nvPr/>
        </p:nvSpPr>
        <p:spPr bwMode="auto">
          <a:xfrm>
            <a:off x="3352800" y="2362200"/>
            <a:ext cx="1760538" cy="457200"/>
          </a:xfrm>
          <a:prstGeom prst="rect">
            <a:avLst/>
          </a:prstGeom>
          <a:noFill/>
          <a:ln w="9525">
            <a:noFill/>
            <a:miter lim="800000"/>
            <a:headEnd/>
            <a:tailEnd/>
          </a:ln>
        </p:spPr>
        <p:txBody>
          <a:bodyPr wrap="none">
            <a:spAutoFit/>
          </a:bodyPr>
          <a:lstStyle/>
          <a:p>
            <a:r>
              <a:rPr lang="fr-FR"/>
              <a:t>c6 = [u2, u3]</a:t>
            </a:r>
          </a:p>
        </p:txBody>
      </p:sp>
      <p:sp>
        <p:nvSpPr>
          <p:cNvPr id="124957" name="Text Box 29"/>
          <p:cNvSpPr txBox="1">
            <a:spLocks noChangeArrowheads="1"/>
          </p:cNvSpPr>
          <p:nvPr/>
        </p:nvSpPr>
        <p:spPr bwMode="auto">
          <a:xfrm>
            <a:off x="3276600" y="2895600"/>
            <a:ext cx="3132138" cy="457200"/>
          </a:xfrm>
          <a:prstGeom prst="rect">
            <a:avLst/>
          </a:prstGeom>
          <a:noFill/>
          <a:ln w="9525">
            <a:noFill/>
            <a:miter lim="800000"/>
            <a:headEnd/>
            <a:tailEnd/>
          </a:ln>
        </p:spPr>
        <p:txBody>
          <a:bodyPr wrap="none">
            <a:spAutoFit/>
          </a:bodyPr>
          <a:lstStyle/>
          <a:p>
            <a:r>
              <a:rPr lang="fr-FR"/>
              <a:t>c4 = [u7, u3, u7, u3, u1]</a:t>
            </a:r>
          </a:p>
        </p:txBody>
      </p:sp>
      <p:sp>
        <p:nvSpPr>
          <p:cNvPr id="124958" name="Text Box 30"/>
          <p:cNvSpPr txBox="1">
            <a:spLocks noChangeArrowheads="1"/>
          </p:cNvSpPr>
          <p:nvPr/>
        </p:nvSpPr>
        <p:spPr bwMode="auto">
          <a:xfrm>
            <a:off x="3413125" y="3546475"/>
            <a:ext cx="2674938" cy="457200"/>
          </a:xfrm>
          <a:prstGeom prst="rect">
            <a:avLst/>
          </a:prstGeom>
          <a:noFill/>
          <a:ln w="9525">
            <a:noFill/>
            <a:miter lim="800000"/>
            <a:headEnd/>
            <a:tailEnd/>
          </a:ln>
        </p:spPr>
        <p:txBody>
          <a:bodyPr wrap="none">
            <a:spAutoFit/>
          </a:bodyPr>
          <a:lstStyle/>
          <a:p>
            <a:r>
              <a:rPr lang="fr-FR"/>
              <a:t>c5 = [u3, u1, u4, u7]</a:t>
            </a:r>
          </a:p>
        </p:txBody>
      </p:sp>
      <p:sp>
        <p:nvSpPr>
          <p:cNvPr id="124959" name="Text Box 31"/>
          <p:cNvSpPr txBox="1">
            <a:spLocks noChangeArrowheads="1"/>
          </p:cNvSpPr>
          <p:nvPr/>
        </p:nvSpPr>
        <p:spPr bwMode="auto">
          <a:xfrm>
            <a:off x="3016250" y="4114800"/>
            <a:ext cx="6127750" cy="1552575"/>
          </a:xfrm>
          <a:prstGeom prst="rect">
            <a:avLst/>
          </a:prstGeom>
          <a:noFill/>
          <a:ln w="9525">
            <a:noFill/>
            <a:miter lim="800000"/>
            <a:headEnd/>
            <a:tailEnd/>
          </a:ln>
        </p:spPr>
        <p:txBody>
          <a:bodyPr>
            <a:spAutoFit/>
          </a:bodyPr>
          <a:lstStyle/>
          <a:p>
            <a:r>
              <a:rPr lang="fr-FR"/>
              <a:t>u1	u2	u3	u4	u5	u6	u7</a:t>
            </a:r>
          </a:p>
          <a:p>
            <a:r>
              <a:rPr lang="fr-FR"/>
              <a:t>0	1	1	0	0	0	0</a:t>
            </a:r>
          </a:p>
          <a:p>
            <a:r>
              <a:rPr lang="fr-FR"/>
              <a:t>1	0	2	0	0	0	2</a:t>
            </a:r>
          </a:p>
          <a:p>
            <a:r>
              <a:rPr lang="fr-FR"/>
              <a:t>1	0	1	1	0	0	1</a:t>
            </a:r>
          </a:p>
        </p:txBody>
      </p:sp>
      <p:sp>
        <p:nvSpPr>
          <p:cNvPr id="124960" name="Text Box 32"/>
          <p:cNvSpPr txBox="1">
            <a:spLocks noChangeArrowheads="1"/>
          </p:cNvSpPr>
          <p:nvPr/>
        </p:nvSpPr>
        <p:spPr bwMode="auto">
          <a:xfrm>
            <a:off x="2362200" y="4419600"/>
            <a:ext cx="471488" cy="1187450"/>
          </a:xfrm>
          <a:prstGeom prst="rect">
            <a:avLst/>
          </a:prstGeom>
          <a:noFill/>
          <a:ln w="9525">
            <a:noFill/>
            <a:miter lim="800000"/>
            <a:headEnd/>
            <a:tailEnd/>
          </a:ln>
        </p:spPr>
        <p:txBody>
          <a:bodyPr>
            <a:spAutoFit/>
          </a:bodyPr>
          <a:lstStyle/>
          <a:p>
            <a:r>
              <a:rPr lang="fr-FR"/>
              <a:t>c6</a:t>
            </a:r>
          </a:p>
          <a:p>
            <a:r>
              <a:rPr lang="fr-FR"/>
              <a:t>c4</a:t>
            </a:r>
          </a:p>
          <a:p>
            <a:r>
              <a:rPr lang="fr-FR"/>
              <a:t>c5</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fontAlgn="auto">
              <a:spcAft>
                <a:spcPts val="0"/>
              </a:spcAft>
              <a:defRPr/>
            </a:pPr>
            <a:r>
              <a:rPr lang="fr-FR" dirty="0" smtClean="0"/>
              <a:t>Circuits </a:t>
            </a:r>
            <a:r>
              <a:rPr lang="fr-FR" dirty="0" err="1" smtClean="0"/>
              <a:t>linéair</a:t>
            </a:r>
            <a:r>
              <a:rPr lang="fr-FR" baseline="30000" dirty="0" err="1" smtClean="0"/>
              <a:t>t</a:t>
            </a:r>
            <a:r>
              <a:rPr lang="fr-FR" dirty="0" smtClean="0"/>
              <a:t>- indépendants</a:t>
            </a:r>
          </a:p>
        </p:txBody>
      </p:sp>
      <p:sp>
        <p:nvSpPr>
          <p:cNvPr id="125955" name="Text Box 3"/>
          <p:cNvSpPr txBox="1">
            <a:spLocks noChangeArrowheads="1"/>
          </p:cNvSpPr>
          <p:nvPr/>
        </p:nvSpPr>
        <p:spPr bwMode="auto">
          <a:xfrm>
            <a:off x="517525" y="1946275"/>
            <a:ext cx="5111750" cy="1187450"/>
          </a:xfrm>
          <a:prstGeom prst="rect">
            <a:avLst/>
          </a:prstGeom>
          <a:noFill/>
          <a:ln w="9525">
            <a:noFill/>
            <a:miter lim="800000"/>
            <a:headEnd/>
            <a:tailEnd/>
          </a:ln>
        </p:spPr>
        <p:txBody>
          <a:bodyPr wrap="none">
            <a:spAutoFit/>
          </a:bodyPr>
          <a:lstStyle/>
          <a:p>
            <a:r>
              <a:rPr lang="fr-FR" dirty="0"/>
              <a:t>Circuit 1 = [u1, u4] = (1, 0, 0, 1, 0, 0, 0)</a:t>
            </a:r>
          </a:p>
          <a:p>
            <a:r>
              <a:rPr lang="fr-FR" dirty="0"/>
              <a:t>Circuit 2 = [u3, u7] = (0, 0, 1, 0, 0, 0, 1)</a:t>
            </a:r>
          </a:p>
          <a:p>
            <a:r>
              <a:rPr lang="fr-FR" dirty="0"/>
              <a:t>			(1, 0, 1, 1, 0, 0, 1)</a:t>
            </a:r>
          </a:p>
        </p:txBody>
      </p:sp>
      <p:sp>
        <p:nvSpPr>
          <p:cNvPr id="125956" name="Text Box 4"/>
          <p:cNvSpPr txBox="1">
            <a:spLocks noChangeArrowheads="1"/>
          </p:cNvSpPr>
          <p:nvPr/>
        </p:nvSpPr>
        <p:spPr bwMode="auto">
          <a:xfrm>
            <a:off x="785786" y="3357562"/>
            <a:ext cx="7929618" cy="1569660"/>
          </a:xfrm>
          <a:prstGeom prst="rect">
            <a:avLst/>
          </a:prstGeom>
          <a:noFill/>
          <a:ln w="9525">
            <a:noFill/>
            <a:miter lim="800000"/>
            <a:headEnd/>
            <a:tailEnd/>
          </a:ln>
        </p:spPr>
        <p:txBody>
          <a:bodyPr wrap="square">
            <a:spAutoFit/>
          </a:bodyPr>
          <a:lstStyle/>
          <a:p>
            <a:r>
              <a:rPr lang="fr-FR" dirty="0"/>
              <a:t>L ’addition donne le circuit </a:t>
            </a:r>
            <a:r>
              <a:rPr lang="fr-FR" dirty="0" smtClean="0"/>
              <a:t>5 </a:t>
            </a:r>
            <a:r>
              <a:rPr lang="fr-FR" dirty="0"/>
              <a:t>qui se définit à l ’aide</a:t>
            </a:r>
          </a:p>
          <a:p>
            <a:r>
              <a:rPr lang="fr-FR" dirty="0"/>
              <a:t>des circuits circuit 1 et circuit 2</a:t>
            </a:r>
          </a:p>
          <a:p>
            <a:r>
              <a:rPr lang="fr-FR" dirty="0"/>
              <a:t>circuit 5 = circuit 1 + circuit 2 ou</a:t>
            </a:r>
          </a:p>
          <a:p>
            <a:r>
              <a:rPr lang="fr-FR" dirty="0"/>
              <a:t>circuit 2 = circuit 5 - circuit 1</a:t>
            </a:r>
          </a:p>
        </p:txBody>
      </p:sp>
      <p:sp>
        <p:nvSpPr>
          <p:cNvPr id="125957" name="Text Box 5"/>
          <p:cNvSpPr txBox="1">
            <a:spLocks noChangeArrowheads="1"/>
          </p:cNvSpPr>
          <p:nvPr/>
        </p:nvSpPr>
        <p:spPr bwMode="auto">
          <a:xfrm>
            <a:off x="593725" y="5375275"/>
            <a:ext cx="7956550" cy="1187450"/>
          </a:xfrm>
          <a:prstGeom prst="rect">
            <a:avLst/>
          </a:prstGeom>
          <a:noFill/>
          <a:ln w="9525">
            <a:noFill/>
            <a:miter lim="800000"/>
            <a:headEnd/>
            <a:tailEnd/>
          </a:ln>
        </p:spPr>
        <p:txBody>
          <a:bodyPr wrap="none">
            <a:spAutoFit/>
          </a:bodyPr>
          <a:lstStyle/>
          <a:p>
            <a:r>
              <a:rPr lang="fr-FR"/>
              <a:t>Circuit 7 = [u2, u3, u1] </a:t>
            </a:r>
          </a:p>
          <a:p>
            <a:r>
              <a:rPr lang="fr-FR"/>
              <a:t>(1, 1, 1, 0, 0, 0, 0)est indépendant de circuit 1 et 2 puisque n ’en</a:t>
            </a:r>
          </a:p>
          <a:p>
            <a:r>
              <a:rPr lang="fr-FR"/>
              <a:t>constitue pas une combinaison linéaire</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fontAlgn="auto">
              <a:spcAft>
                <a:spcPts val="0"/>
              </a:spcAft>
              <a:defRPr/>
            </a:pPr>
            <a:r>
              <a:rPr lang="fr-FR" smtClean="0"/>
              <a:t>Critique </a:t>
            </a:r>
          </a:p>
        </p:txBody>
      </p:sp>
      <p:sp>
        <p:nvSpPr>
          <p:cNvPr id="126979" name="Text Box 3"/>
          <p:cNvSpPr txBox="1">
            <a:spLocks noChangeArrowheads="1"/>
          </p:cNvSpPr>
          <p:nvPr/>
        </p:nvSpPr>
        <p:spPr bwMode="auto">
          <a:xfrm>
            <a:off x="593725" y="2098675"/>
            <a:ext cx="7988300" cy="822325"/>
          </a:xfrm>
          <a:prstGeom prst="rect">
            <a:avLst/>
          </a:prstGeom>
          <a:noFill/>
          <a:ln w="9525">
            <a:noFill/>
            <a:miter lim="800000"/>
            <a:headEnd/>
            <a:tailEnd/>
          </a:ln>
        </p:spPr>
        <p:txBody>
          <a:bodyPr wrap="none">
            <a:spAutoFit/>
          </a:bodyPr>
          <a:lstStyle/>
          <a:p>
            <a:r>
              <a:rPr lang="fr-FR"/>
              <a:t>N.B. : le fait qu ’un chemin M s ’exprime à l ’aide d ’un chemin</a:t>
            </a:r>
          </a:p>
          <a:p>
            <a:r>
              <a:rPr lang="fr-FR"/>
              <a:t>B ne signifie pas que M couvre B</a:t>
            </a:r>
          </a:p>
        </p:txBody>
      </p:sp>
      <p:sp>
        <p:nvSpPr>
          <p:cNvPr id="126980" name="Oval 4"/>
          <p:cNvSpPr>
            <a:spLocks noChangeArrowheads="1"/>
          </p:cNvSpPr>
          <p:nvPr/>
        </p:nvSpPr>
        <p:spPr bwMode="auto">
          <a:xfrm>
            <a:off x="1219200" y="3657600"/>
            <a:ext cx="457200" cy="533400"/>
          </a:xfrm>
          <a:prstGeom prst="ellipse">
            <a:avLst/>
          </a:prstGeom>
          <a:solidFill>
            <a:schemeClr val="accent1"/>
          </a:solidFill>
          <a:ln w="9525">
            <a:solidFill>
              <a:schemeClr val="tx1"/>
            </a:solidFill>
            <a:round/>
            <a:headEnd/>
            <a:tailEnd/>
          </a:ln>
        </p:spPr>
        <p:txBody>
          <a:bodyPr wrap="none" anchor="ctr"/>
          <a:lstStyle/>
          <a:p>
            <a:pPr algn="ctr"/>
            <a:r>
              <a:rPr lang="fr-FR"/>
              <a:t>a</a:t>
            </a:r>
          </a:p>
        </p:txBody>
      </p:sp>
      <p:sp>
        <p:nvSpPr>
          <p:cNvPr id="126981" name="Oval 5"/>
          <p:cNvSpPr>
            <a:spLocks noChangeArrowheads="1"/>
          </p:cNvSpPr>
          <p:nvPr/>
        </p:nvSpPr>
        <p:spPr bwMode="auto">
          <a:xfrm>
            <a:off x="3657600" y="3657600"/>
            <a:ext cx="457200" cy="533400"/>
          </a:xfrm>
          <a:prstGeom prst="ellipse">
            <a:avLst/>
          </a:prstGeom>
          <a:solidFill>
            <a:schemeClr val="accent1"/>
          </a:solidFill>
          <a:ln w="9525">
            <a:solidFill>
              <a:schemeClr val="tx1"/>
            </a:solidFill>
            <a:round/>
            <a:headEnd/>
            <a:tailEnd/>
          </a:ln>
        </p:spPr>
        <p:txBody>
          <a:bodyPr wrap="none" anchor="ctr"/>
          <a:lstStyle/>
          <a:p>
            <a:pPr algn="ctr"/>
            <a:r>
              <a:rPr lang="fr-FR"/>
              <a:t>b</a:t>
            </a:r>
          </a:p>
        </p:txBody>
      </p:sp>
      <p:sp>
        <p:nvSpPr>
          <p:cNvPr id="126982" name="Oval 6"/>
          <p:cNvSpPr>
            <a:spLocks noChangeArrowheads="1"/>
          </p:cNvSpPr>
          <p:nvPr/>
        </p:nvSpPr>
        <p:spPr bwMode="auto">
          <a:xfrm>
            <a:off x="5791200" y="3657600"/>
            <a:ext cx="457200" cy="533400"/>
          </a:xfrm>
          <a:prstGeom prst="ellipse">
            <a:avLst/>
          </a:prstGeom>
          <a:solidFill>
            <a:schemeClr val="accent1"/>
          </a:solidFill>
          <a:ln w="9525">
            <a:solidFill>
              <a:schemeClr val="tx1"/>
            </a:solidFill>
            <a:round/>
            <a:headEnd/>
            <a:tailEnd/>
          </a:ln>
        </p:spPr>
        <p:txBody>
          <a:bodyPr wrap="none" anchor="ctr"/>
          <a:lstStyle/>
          <a:p>
            <a:pPr algn="ctr"/>
            <a:r>
              <a:rPr lang="fr-FR"/>
              <a:t>c</a:t>
            </a:r>
          </a:p>
        </p:txBody>
      </p:sp>
      <p:sp>
        <p:nvSpPr>
          <p:cNvPr id="126983" name="Line 7"/>
          <p:cNvSpPr>
            <a:spLocks noChangeShapeType="1"/>
          </p:cNvSpPr>
          <p:nvPr/>
        </p:nvSpPr>
        <p:spPr bwMode="auto">
          <a:xfrm>
            <a:off x="1676400" y="3886200"/>
            <a:ext cx="1981200" cy="0"/>
          </a:xfrm>
          <a:prstGeom prst="line">
            <a:avLst/>
          </a:prstGeom>
          <a:noFill/>
          <a:ln w="9525">
            <a:solidFill>
              <a:schemeClr val="tx1"/>
            </a:solidFill>
            <a:round/>
            <a:headEnd/>
            <a:tailEnd type="triangle" w="med" len="med"/>
          </a:ln>
        </p:spPr>
        <p:txBody>
          <a:bodyPr wrap="none" anchor="ctr"/>
          <a:lstStyle/>
          <a:p>
            <a:endParaRPr lang="fr-FR"/>
          </a:p>
        </p:txBody>
      </p:sp>
      <p:sp>
        <p:nvSpPr>
          <p:cNvPr id="126984" name="Line 8"/>
          <p:cNvSpPr>
            <a:spLocks noChangeShapeType="1"/>
          </p:cNvSpPr>
          <p:nvPr/>
        </p:nvSpPr>
        <p:spPr bwMode="auto">
          <a:xfrm>
            <a:off x="4114800" y="3886200"/>
            <a:ext cx="1676400" cy="0"/>
          </a:xfrm>
          <a:prstGeom prst="line">
            <a:avLst/>
          </a:prstGeom>
          <a:noFill/>
          <a:ln w="9525">
            <a:solidFill>
              <a:schemeClr val="tx1"/>
            </a:solidFill>
            <a:round/>
            <a:headEnd/>
            <a:tailEnd type="triangle" w="med" len="med"/>
          </a:ln>
        </p:spPr>
        <p:txBody>
          <a:bodyPr wrap="none" anchor="ctr"/>
          <a:lstStyle/>
          <a:p>
            <a:endParaRPr lang="fr-FR"/>
          </a:p>
        </p:txBody>
      </p:sp>
      <p:sp>
        <p:nvSpPr>
          <p:cNvPr id="126985" name="Line 13"/>
          <p:cNvSpPr>
            <a:spLocks noChangeShapeType="1"/>
          </p:cNvSpPr>
          <p:nvPr/>
        </p:nvSpPr>
        <p:spPr bwMode="auto">
          <a:xfrm>
            <a:off x="6019800" y="4191000"/>
            <a:ext cx="0" cy="609600"/>
          </a:xfrm>
          <a:prstGeom prst="line">
            <a:avLst/>
          </a:prstGeom>
          <a:noFill/>
          <a:ln w="9525">
            <a:solidFill>
              <a:schemeClr val="tx1"/>
            </a:solidFill>
            <a:round/>
            <a:headEnd/>
            <a:tailEnd/>
          </a:ln>
        </p:spPr>
        <p:txBody>
          <a:bodyPr wrap="none" anchor="ctr"/>
          <a:lstStyle/>
          <a:p>
            <a:endParaRPr lang="fr-FR"/>
          </a:p>
        </p:txBody>
      </p:sp>
      <p:sp>
        <p:nvSpPr>
          <p:cNvPr id="126986" name="Line 14"/>
          <p:cNvSpPr>
            <a:spLocks noChangeShapeType="1"/>
          </p:cNvSpPr>
          <p:nvPr/>
        </p:nvSpPr>
        <p:spPr bwMode="auto">
          <a:xfrm flipV="1">
            <a:off x="1447800" y="4191000"/>
            <a:ext cx="0" cy="609600"/>
          </a:xfrm>
          <a:prstGeom prst="line">
            <a:avLst/>
          </a:prstGeom>
          <a:noFill/>
          <a:ln w="9525">
            <a:solidFill>
              <a:schemeClr val="tx1"/>
            </a:solidFill>
            <a:round/>
            <a:headEnd/>
            <a:tailEnd type="triangle" w="med" len="med"/>
          </a:ln>
        </p:spPr>
        <p:txBody>
          <a:bodyPr wrap="none" anchor="ctr"/>
          <a:lstStyle/>
          <a:p>
            <a:endParaRPr lang="fr-FR"/>
          </a:p>
        </p:txBody>
      </p:sp>
      <p:sp>
        <p:nvSpPr>
          <p:cNvPr id="126987" name="Line 15"/>
          <p:cNvSpPr>
            <a:spLocks noChangeShapeType="1"/>
          </p:cNvSpPr>
          <p:nvPr/>
        </p:nvSpPr>
        <p:spPr bwMode="auto">
          <a:xfrm>
            <a:off x="1447800" y="4800600"/>
            <a:ext cx="4572000" cy="0"/>
          </a:xfrm>
          <a:prstGeom prst="line">
            <a:avLst/>
          </a:prstGeom>
          <a:noFill/>
          <a:ln w="9525">
            <a:solidFill>
              <a:schemeClr val="tx1"/>
            </a:solidFill>
            <a:round/>
            <a:headEnd/>
            <a:tailEnd/>
          </a:ln>
        </p:spPr>
        <p:txBody>
          <a:bodyPr wrap="none" anchor="ctr"/>
          <a:lstStyle/>
          <a:p>
            <a:endParaRPr lang="fr-FR"/>
          </a:p>
        </p:txBody>
      </p:sp>
      <p:sp>
        <p:nvSpPr>
          <p:cNvPr id="126988" name="Text Box 16"/>
          <p:cNvSpPr txBox="1">
            <a:spLocks noChangeArrowheads="1"/>
          </p:cNvSpPr>
          <p:nvPr/>
        </p:nvSpPr>
        <p:spPr bwMode="auto">
          <a:xfrm>
            <a:off x="2498725" y="3470275"/>
            <a:ext cx="488950" cy="457200"/>
          </a:xfrm>
          <a:prstGeom prst="rect">
            <a:avLst/>
          </a:prstGeom>
          <a:noFill/>
          <a:ln w="9525">
            <a:noFill/>
            <a:miter lim="800000"/>
            <a:headEnd/>
            <a:tailEnd/>
          </a:ln>
        </p:spPr>
        <p:txBody>
          <a:bodyPr wrap="none">
            <a:spAutoFit/>
          </a:bodyPr>
          <a:lstStyle/>
          <a:p>
            <a:r>
              <a:rPr lang="fr-FR"/>
              <a:t>u1</a:t>
            </a:r>
          </a:p>
        </p:txBody>
      </p:sp>
      <p:sp>
        <p:nvSpPr>
          <p:cNvPr id="126989" name="Text Box 17"/>
          <p:cNvSpPr txBox="1">
            <a:spLocks noChangeArrowheads="1"/>
          </p:cNvSpPr>
          <p:nvPr/>
        </p:nvSpPr>
        <p:spPr bwMode="auto">
          <a:xfrm>
            <a:off x="4556125" y="3470275"/>
            <a:ext cx="488950" cy="457200"/>
          </a:xfrm>
          <a:prstGeom prst="rect">
            <a:avLst/>
          </a:prstGeom>
          <a:noFill/>
          <a:ln w="9525">
            <a:noFill/>
            <a:miter lim="800000"/>
            <a:headEnd/>
            <a:tailEnd/>
          </a:ln>
        </p:spPr>
        <p:txBody>
          <a:bodyPr wrap="none">
            <a:spAutoFit/>
          </a:bodyPr>
          <a:lstStyle/>
          <a:p>
            <a:r>
              <a:rPr lang="fr-FR"/>
              <a:t>u2</a:t>
            </a:r>
          </a:p>
        </p:txBody>
      </p:sp>
      <p:sp>
        <p:nvSpPr>
          <p:cNvPr id="126990" name="Text Box 18"/>
          <p:cNvSpPr txBox="1">
            <a:spLocks noChangeArrowheads="1"/>
          </p:cNvSpPr>
          <p:nvPr/>
        </p:nvSpPr>
        <p:spPr bwMode="auto">
          <a:xfrm>
            <a:off x="3565525" y="4689475"/>
            <a:ext cx="488950" cy="457200"/>
          </a:xfrm>
          <a:prstGeom prst="rect">
            <a:avLst/>
          </a:prstGeom>
          <a:noFill/>
          <a:ln w="9525">
            <a:noFill/>
            <a:miter lim="800000"/>
            <a:headEnd/>
            <a:tailEnd/>
          </a:ln>
        </p:spPr>
        <p:txBody>
          <a:bodyPr wrap="none">
            <a:spAutoFit/>
          </a:bodyPr>
          <a:lstStyle/>
          <a:p>
            <a:r>
              <a:rPr lang="fr-FR"/>
              <a:t>u3</a:t>
            </a:r>
          </a:p>
        </p:txBody>
      </p:sp>
      <p:sp>
        <p:nvSpPr>
          <p:cNvPr id="126991" name="Text Box 19"/>
          <p:cNvSpPr txBox="1">
            <a:spLocks noChangeArrowheads="1"/>
          </p:cNvSpPr>
          <p:nvPr/>
        </p:nvSpPr>
        <p:spPr bwMode="auto">
          <a:xfrm>
            <a:off x="441325" y="5375275"/>
            <a:ext cx="2125663" cy="457200"/>
          </a:xfrm>
          <a:prstGeom prst="rect">
            <a:avLst/>
          </a:prstGeom>
          <a:noFill/>
          <a:ln w="9525">
            <a:noFill/>
            <a:miter lim="800000"/>
            <a:headEnd/>
            <a:tailEnd/>
          </a:ln>
        </p:spPr>
        <p:txBody>
          <a:bodyPr wrap="none">
            <a:spAutoFit/>
          </a:bodyPr>
          <a:lstStyle/>
          <a:p>
            <a:r>
              <a:rPr lang="fr-FR"/>
              <a:t>M= [u1, u2, u3]</a:t>
            </a:r>
          </a:p>
        </p:txBody>
      </p:sp>
      <p:sp>
        <p:nvSpPr>
          <p:cNvPr id="126992" name="Text Box 20"/>
          <p:cNvSpPr txBox="1">
            <a:spLocks noChangeArrowheads="1"/>
          </p:cNvSpPr>
          <p:nvPr/>
        </p:nvSpPr>
        <p:spPr bwMode="auto">
          <a:xfrm>
            <a:off x="3108325" y="5299075"/>
            <a:ext cx="2057400" cy="457200"/>
          </a:xfrm>
          <a:prstGeom prst="rect">
            <a:avLst/>
          </a:prstGeom>
          <a:noFill/>
          <a:ln w="9525">
            <a:noFill/>
            <a:miter lim="800000"/>
            <a:headEnd/>
            <a:tailEnd/>
          </a:ln>
        </p:spPr>
        <p:txBody>
          <a:bodyPr wrap="none">
            <a:spAutoFit/>
          </a:bodyPr>
          <a:lstStyle/>
          <a:p>
            <a:r>
              <a:rPr lang="fr-FR"/>
              <a:t>B =[u3, u1, u2]</a:t>
            </a:r>
          </a:p>
        </p:txBody>
      </p:sp>
      <p:sp>
        <p:nvSpPr>
          <p:cNvPr id="126993" name="Text Box 22"/>
          <p:cNvSpPr txBox="1">
            <a:spLocks noChangeArrowheads="1"/>
          </p:cNvSpPr>
          <p:nvPr/>
        </p:nvSpPr>
        <p:spPr bwMode="auto">
          <a:xfrm>
            <a:off x="3733800" y="5791200"/>
            <a:ext cx="1149350" cy="457200"/>
          </a:xfrm>
          <a:prstGeom prst="rect">
            <a:avLst/>
          </a:prstGeom>
          <a:noFill/>
          <a:ln w="9525">
            <a:noFill/>
            <a:miter lim="800000"/>
            <a:headEnd/>
            <a:tailEnd/>
          </a:ln>
        </p:spPr>
        <p:txBody>
          <a:bodyPr wrap="none">
            <a:spAutoFit/>
          </a:bodyPr>
          <a:lstStyle/>
          <a:p>
            <a:r>
              <a:rPr lang="fr-FR"/>
              <a:t>(1, 1, 1)</a:t>
            </a:r>
          </a:p>
        </p:txBody>
      </p:sp>
      <p:sp>
        <p:nvSpPr>
          <p:cNvPr id="126994" name="Text Box 23"/>
          <p:cNvSpPr txBox="1">
            <a:spLocks noChangeArrowheads="1"/>
          </p:cNvSpPr>
          <p:nvPr/>
        </p:nvSpPr>
        <p:spPr bwMode="auto">
          <a:xfrm>
            <a:off x="1143000" y="5867400"/>
            <a:ext cx="1149350" cy="457200"/>
          </a:xfrm>
          <a:prstGeom prst="rect">
            <a:avLst/>
          </a:prstGeom>
          <a:noFill/>
          <a:ln w="9525">
            <a:noFill/>
            <a:miter lim="800000"/>
            <a:headEnd/>
            <a:tailEnd/>
          </a:ln>
        </p:spPr>
        <p:txBody>
          <a:bodyPr wrap="none">
            <a:spAutoFit/>
          </a:bodyPr>
          <a:lstStyle/>
          <a:p>
            <a:r>
              <a:rPr lang="fr-FR"/>
              <a:t>(1, 1, 1)</a:t>
            </a:r>
          </a:p>
        </p:txBody>
      </p:sp>
      <p:sp>
        <p:nvSpPr>
          <p:cNvPr id="126995" name="Text Box 24"/>
          <p:cNvSpPr txBox="1">
            <a:spLocks noChangeArrowheads="1"/>
          </p:cNvSpPr>
          <p:nvPr/>
        </p:nvSpPr>
        <p:spPr bwMode="auto">
          <a:xfrm>
            <a:off x="5500694" y="5000636"/>
            <a:ext cx="3500462" cy="1569660"/>
          </a:xfrm>
          <a:prstGeom prst="rect">
            <a:avLst/>
          </a:prstGeom>
          <a:solidFill>
            <a:srgbClr val="FFFF00"/>
          </a:solidFill>
          <a:ln w="9525">
            <a:noFill/>
            <a:miter lim="800000"/>
            <a:headEnd/>
            <a:tailEnd/>
          </a:ln>
        </p:spPr>
        <p:txBody>
          <a:bodyPr wrap="square">
            <a:spAutoFit/>
          </a:bodyPr>
          <a:lstStyle/>
          <a:p>
            <a:r>
              <a:rPr lang="fr-FR" dirty="0"/>
              <a:t>L ’expression vectorielle</a:t>
            </a:r>
          </a:p>
          <a:p>
            <a:r>
              <a:rPr lang="fr-FR" dirty="0"/>
              <a:t>ne tient pas compte</a:t>
            </a:r>
          </a:p>
          <a:p>
            <a:r>
              <a:rPr lang="fr-FR" dirty="0"/>
              <a:t>de l ’ordre de visite</a:t>
            </a:r>
          </a:p>
          <a:p>
            <a:r>
              <a:rPr lang="fr-FR" dirty="0"/>
              <a:t>des nœuds !</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2"/>
          <p:cNvSpPr>
            <a:spLocks noGrp="1" noChangeArrowheads="1"/>
          </p:cNvSpPr>
          <p:nvPr>
            <p:ph type="title"/>
          </p:nvPr>
        </p:nvSpPr>
        <p:spPr/>
        <p:txBody>
          <a:bodyPr/>
          <a:lstStyle/>
          <a:p>
            <a:pPr fontAlgn="auto">
              <a:spcAft>
                <a:spcPts val="0"/>
              </a:spcAft>
              <a:defRPr/>
            </a:pPr>
            <a:r>
              <a:rPr lang="fr-CA" sz="3200" smtClean="0"/>
              <a:t>Exemple d’identification des chemins indépendants</a:t>
            </a:r>
          </a:p>
        </p:txBody>
      </p:sp>
      <p:pic>
        <p:nvPicPr>
          <p:cNvPr id="128003" name="Picture 8"/>
          <p:cNvPicPr>
            <a:picLocks noGrp="1" noChangeAspect="1" noChangeArrowheads="1"/>
          </p:cNvPicPr>
          <p:nvPr>
            <p:ph sz="half" idx="1"/>
          </p:nvPr>
        </p:nvPicPr>
        <p:blipFill>
          <a:blip r:embed="rId2"/>
          <a:srcRect/>
          <a:stretch>
            <a:fillRect/>
          </a:stretch>
        </p:blipFill>
        <p:spPr>
          <a:xfrm>
            <a:off x="180975" y="2295525"/>
            <a:ext cx="2779713" cy="3733800"/>
          </a:xfrm>
          <a:noFill/>
        </p:spPr>
      </p:pic>
      <p:sp>
        <p:nvSpPr>
          <p:cNvPr id="128004" name="Rectangle 7"/>
          <p:cNvSpPr>
            <a:spLocks noGrp="1" noChangeArrowheads="1"/>
          </p:cNvSpPr>
          <p:nvPr>
            <p:ph type="body" sz="half" idx="2"/>
          </p:nvPr>
        </p:nvSpPr>
        <p:spPr>
          <a:xfrm>
            <a:off x="3143250" y="2017713"/>
            <a:ext cx="5811838" cy="4114800"/>
          </a:xfrm>
        </p:spPr>
        <p:txBody>
          <a:bodyPr/>
          <a:lstStyle/>
          <a:p>
            <a:r>
              <a:rPr lang="fr-CA" sz="2800" dirty="0" smtClean="0"/>
              <a:t>On doit identifier quatre chemins indépendants, par exemple :</a:t>
            </a:r>
          </a:p>
          <a:p>
            <a:pPr lvl="1"/>
            <a:r>
              <a:rPr lang="fr-CA" sz="2400" dirty="0" smtClean="0"/>
              <a:t>Chemin 1: 1-11</a:t>
            </a:r>
          </a:p>
          <a:p>
            <a:pPr lvl="1"/>
            <a:r>
              <a:rPr lang="fr-CA" sz="2400" dirty="0" smtClean="0"/>
              <a:t>Chemin 2: 1-2,3-4,5-10-1-11</a:t>
            </a:r>
          </a:p>
          <a:p>
            <a:pPr lvl="1"/>
            <a:r>
              <a:rPr lang="fr-CA" sz="2400" dirty="0" smtClean="0"/>
              <a:t>Chemin 3: 1-2,3-6-8-9-10-1-11</a:t>
            </a:r>
          </a:p>
          <a:p>
            <a:pPr lvl="1"/>
            <a:r>
              <a:rPr lang="fr-CA" sz="2400" dirty="0" smtClean="0"/>
              <a:t>Chemin 4: 1-2,3-6-7-9-10-1-11</a:t>
            </a:r>
          </a:p>
          <a:p>
            <a:endParaRPr lang="fr-CA" sz="2800" dirty="0" smtClean="0"/>
          </a:p>
        </p:txBody>
      </p:sp>
      <p:sp>
        <p:nvSpPr>
          <p:cNvPr id="6" name="Espace réservé du numéro de diapositive 6"/>
          <p:cNvSpPr>
            <a:spLocks noGrp="1"/>
          </p:cNvSpPr>
          <p:nvPr>
            <p:ph type="sldNum" sz="quarter" idx="12"/>
          </p:nvPr>
        </p:nvSpPr>
        <p:spPr/>
        <p:txBody>
          <a:bodyPr/>
          <a:lstStyle/>
          <a:p>
            <a:pPr>
              <a:defRPr/>
            </a:pPr>
            <a:fld id="{DBE3EC1D-444F-482A-9FA0-6B38E8C255B0}" type="slidenum">
              <a:rPr lang="fr-CA"/>
              <a:pPr>
                <a:defRPr/>
              </a:pPr>
              <a:t>113</a:t>
            </a:fld>
            <a:endParaRPr lang="fr-CA"/>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
          <p:cNvSpPr>
            <a:spLocks noGrp="1"/>
          </p:cNvSpPr>
          <p:nvPr>
            <p:ph type="sldNum" sz="quarter" idx="12"/>
          </p:nvPr>
        </p:nvSpPr>
        <p:spPr>
          <a:xfrm>
            <a:off x="1905000" y="6415088"/>
            <a:ext cx="1593850" cy="441325"/>
          </a:xfrm>
        </p:spPr>
        <p:txBody>
          <a:bodyPr/>
          <a:lstStyle/>
          <a:p>
            <a:pPr algn="l">
              <a:defRPr/>
            </a:pPr>
            <a:fld id="{6E6CF4E9-12D3-436E-BAD9-1CA44F93925C}" type="slidenum">
              <a:rPr lang="fr-CA"/>
              <a:pPr algn="l">
                <a:defRPr/>
              </a:pPr>
              <a:t>114</a:t>
            </a:fld>
            <a:endParaRPr lang="fr-CA"/>
          </a:p>
        </p:txBody>
      </p:sp>
      <p:pic>
        <p:nvPicPr>
          <p:cNvPr id="129027" name="Picture 2"/>
          <p:cNvPicPr>
            <a:picLocks noChangeAspect="1" noChangeArrowheads="1"/>
          </p:cNvPicPr>
          <p:nvPr/>
        </p:nvPicPr>
        <p:blipFill>
          <a:blip r:embed="rId2"/>
          <a:srcRect/>
          <a:stretch>
            <a:fillRect/>
          </a:stretch>
        </p:blipFill>
        <p:spPr bwMode="auto">
          <a:xfrm>
            <a:off x="1119188" y="428625"/>
            <a:ext cx="6905625" cy="6000750"/>
          </a:xfrm>
          <a:prstGeom prst="rect">
            <a:avLst/>
          </a:prstGeom>
          <a:noFill/>
          <a:ln w="9525">
            <a:noFill/>
            <a:miter lim="800000"/>
            <a:headEnd/>
            <a:tailEnd/>
          </a:ln>
        </p:spPr>
      </p:pic>
      <p:sp>
        <p:nvSpPr>
          <p:cNvPr id="129028" name="Text Box 3"/>
          <p:cNvSpPr txBox="1">
            <a:spLocks noChangeArrowheads="1"/>
          </p:cNvSpPr>
          <p:nvPr/>
        </p:nvSpPr>
        <p:spPr bwMode="auto">
          <a:xfrm>
            <a:off x="388938" y="1811338"/>
            <a:ext cx="2949575" cy="954087"/>
          </a:xfrm>
          <a:prstGeom prst="rect">
            <a:avLst/>
          </a:prstGeom>
          <a:noFill/>
          <a:ln w="12700">
            <a:noFill/>
            <a:miter lim="800000"/>
            <a:headEnd/>
            <a:tailEnd/>
          </a:ln>
        </p:spPr>
        <p:txBody>
          <a:bodyPr>
            <a:spAutoFit/>
          </a:bodyPr>
          <a:lstStyle/>
          <a:p>
            <a:r>
              <a:rPr lang="fr-CA" sz="3600"/>
              <a:t>Exemple </a:t>
            </a:r>
          </a:p>
          <a:p>
            <a:r>
              <a:rPr lang="fr-CA" sz="2000"/>
              <a:t>tiré de (Pressman,2001)</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p:cNvSpPr>
            <a:spLocks noGrp="1"/>
          </p:cNvSpPr>
          <p:nvPr>
            <p:ph type="sldNum" sz="quarter" idx="12"/>
          </p:nvPr>
        </p:nvSpPr>
        <p:spPr>
          <a:xfrm>
            <a:off x="1905000" y="6415088"/>
            <a:ext cx="1593850" cy="441325"/>
          </a:xfrm>
        </p:spPr>
        <p:txBody>
          <a:bodyPr/>
          <a:lstStyle/>
          <a:p>
            <a:pPr algn="l">
              <a:defRPr/>
            </a:pPr>
            <a:fld id="{7CA2DCCE-CA42-498A-9328-E020BA90449F}" type="slidenum">
              <a:rPr lang="fr-CA"/>
              <a:pPr algn="l">
                <a:defRPr/>
              </a:pPr>
              <a:t>115</a:t>
            </a:fld>
            <a:endParaRPr lang="fr-CA"/>
          </a:p>
        </p:txBody>
      </p:sp>
      <p:pic>
        <p:nvPicPr>
          <p:cNvPr id="130051" name="Picture 2"/>
          <p:cNvPicPr>
            <a:picLocks noChangeAspect="1" noChangeArrowheads="1"/>
          </p:cNvPicPr>
          <p:nvPr/>
        </p:nvPicPr>
        <p:blipFill>
          <a:blip r:embed="rId2"/>
          <a:srcRect/>
          <a:stretch>
            <a:fillRect/>
          </a:stretch>
        </p:blipFill>
        <p:spPr bwMode="auto">
          <a:xfrm>
            <a:off x="1144588" y="522288"/>
            <a:ext cx="6934200" cy="5772150"/>
          </a:xfrm>
          <a:prstGeom prst="rect">
            <a:avLst/>
          </a:prstGeom>
          <a:noFill/>
          <a:ln w="9525">
            <a:noFill/>
            <a:miter lim="800000"/>
            <a:headEnd/>
            <a:tailEnd/>
          </a:ln>
        </p:spPr>
      </p:pic>
      <p:sp>
        <p:nvSpPr>
          <p:cNvPr id="130052" name="Text Box 4"/>
          <p:cNvSpPr txBox="1">
            <a:spLocks noChangeArrowheads="1"/>
          </p:cNvSpPr>
          <p:nvPr/>
        </p:nvSpPr>
        <p:spPr bwMode="auto">
          <a:xfrm>
            <a:off x="1897063" y="3868738"/>
            <a:ext cx="1293812" cy="461962"/>
          </a:xfrm>
          <a:prstGeom prst="rect">
            <a:avLst/>
          </a:prstGeom>
          <a:noFill/>
          <a:ln w="12700">
            <a:noFill/>
            <a:miter lim="800000"/>
            <a:headEnd/>
            <a:tailEnd/>
          </a:ln>
        </p:spPr>
        <p:txBody>
          <a:bodyPr>
            <a:spAutoFit/>
          </a:bodyPr>
          <a:lstStyle/>
          <a:p>
            <a:endParaRPr lang="fr-CA"/>
          </a:p>
        </p:txBody>
      </p:sp>
      <p:sp>
        <p:nvSpPr>
          <p:cNvPr id="130053" name="Text Box 5"/>
          <p:cNvSpPr txBox="1">
            <a:spLocks noChangeArrowheads="1"/>
          </p:cNvSpPr>
          <p:nvPr/>
        </p:nvSpPr>
        <p:spPr bwMode="auto">
          <a:xfrm>
            <a:off x="0" y="1285860"/>
            <a:ext cx="4743450" cy="830263"/>
          </a:xfrm>
          <a:prstGeom prst="rect">
            <a:avLst/>
          </a:prstGeom>
          <a:noFill/>
          <a:ln w="12700">
            <a:noFill/>
            <a:miter lim="800000"/>
            <a:headEnd/>
            <a:tailEnd/>
          </a:ln>
        </p:spPr>
        <p:txBody>
          <a:bodyPr>
            <a:spAutoFit/>
          </a:bodyPr>
          <a:lstStyle/>
          <a:p>
            <a:r>
              <a:rPr lang="fr-CA" dirty="0"/>
              <a:t>Graphe de flot de contrôle pour la procédure </a:t>
            </a:r>
            <a:r>
              <a:rPr lang="fr-CA" dirty="0" err="1">
                <a:latin typeface="Courier New" pitchFamily="49" charset="0"/>
              </a:rPr>
              <a:t>average</a:t>
            </a:r>
            <a:endParaRPr lang="fr-CA" dirty="0">
              <a:latin typeface="Courier New" pitchFamily="49" charset="0"/>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2"/>
          <p:cNvSpPr>
            <a:spLocks noGrp="1" noChangeArrowheads="1"/>
          </p:cNvSpPr>
          <p:nvPr>
            <p:ph type="title"/>
          </p:nvPr>
        </p:nvSpPr>
        <p:spPr>
          <a:xfrm>
            <a:off x="1350963" y="384175"/>
            <a:ext cx="6940550" cy="1109663"/>
          </a:xfrm>
        </p:spPr>
        <p:txBody>
          <a:bodyPr>
            <a:normAutofit fontScale="90000"/>
          </a:bodyPr>
          <a:lstStyle/>
          <a:p>
            <a:pPr fontAlgn="auto">
              <a:spcAft>
                <a:spcPts val="0"/>
              </a:spcAft>
              <a:defRPr/>
            </a:pPr>
            <a:r>
              <a:rPr lang="fr-CA" sz="4000" smtClean="0"/>
              <a:t>Un ensemble de chemins indépendants</a:t>
            </a:r>
          </a:p>
        </p:txBody>
      </p:sp>
      <p:sp>
        <p:nvSpPr>
          <p:cNvPr id="131075" name="Rectangle 3"/>
          <p:cNvSpPr>
            <a:spLocks noGrp="1" noChangeArrowheads="1"/>
          </p:cNvSpPr>
          <p:nvPr>
            <p:ph idx="1"/>
          </p:nvPr>
        </p:nvSpPr>
        <p:spPr/>
        <p:txBody>
          <a:bodyPr/>
          <a:lstStyle/>
          <a:p>
            <a:r>
              <a:rPr lang="fr-CA" smtClean="0"/>
              <a:t>Ensemble de chemins indépendants</a:t>
            </a:r>
            <a:r>
              <a:rPr lang="en-US" smtClean="0"/>
              <a:t>:</a:t>
            </a:r>
          </a:p>
          <a:p>
            <a:pPr lvl="1"/>
            <a:r>
              <a:rPr lang="en-US" smtClean="0"/>
              <a:t>1-2-10-11-13</a:t>
            </a:r>
          </a:p>
          <a:p>
            <a:pPr lvl="1"/>
            <a:r>
              <a:rPr lang="en-US" smtClean="0"/>
              <a:t>1-2-10-12-13</a:t>
            </a:r>
          </a:p>
          <a:p>
            <a:pPr lvl="1"/>
            <a:r>
              <a:rPr lang="en-US" smtClean="0"/>
              <a:t>1-2-3-10-11-13</a:t>
            </a:r>
          </a:p>
          <a:p>
            <a:pPr lvl="1"/>
            <a:r>
              <a:rPr lang="en-US" smtClean="0"/>
              <a:t>1-2-3-4,5-8-9-2-3-…</a:t>
            </a:r>
          </a:p>
          <a:p>
            <a:pPr lvl="1"/>
            <a:r>
              <a:rPr lang="en-US" smtClean="0"/>
              <a:t>1-2-3-4,5-6-8-9-2-3-…</a:t>
            </a:r>
          </a:p>
          <a:p>
            <a:pPr lvl="1"/>
            <a:r>
              <a:rPr lang="en-US" smtClean="0"/>
              <a:t>1-2-3-4,5-6-7-8-9-2-3-…</a:t>
            </a:r>
          </a:p>
        </p:txBody>
      </p:sp>
      <p:sp>
        <p:nvSpPr>
          <p:cNvPr id="5" name="Espace réservé du numéro de diapositive 5"/>
          <p:cNvSpPr>
            <a:spLocks noGrp="1"/>
          </p:cNvSpPr>
          <p:nvPr>
            <p:ph type="sldNum" sz="quarter" idx="12"/>
          </p:nvPr>
        </p:nvSpPr>
        <p:spPr>
          <a:xfrm>
            <a:off x="1905000" y="6415088"/>
            <a:ext cx="1593850" cy="441325"/>
          </a:xfrm>
        </p:spPr>
        <p:txBody>
          <a:bodyPr/>
          <a:lstStyle/>
          <a:p>
            <a:pPr algn="l">
              <a:defRPr/>
            </a:pPr>
            <a:fld id="{E5CB9B60-D562-4B11-BDB8-B28D5558C745}" type="slidenum">
              <a:rPr lang="fr-CA"/>
              <a:pPr algn="l">
                <a:defRPr/>
              </a:pPr>
              <a:t>116</a:t>
            </a:fld>
            <a:endParaRPr lang="fr-CA"/>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2"/>
          <p:cNvSpPr>
            <a:spLocks noGrp="1" noChangeArrowheads="1"/>
          </p:cNvSpPr>
          <p:nvPr>
            <p:ph type="title"/>
          </p:nvPr>
        </p:nvSpPr>
        <p:spPr/>
        <p:txBody>
          <a:bodyPr/>
          <a:lstStyle/>
          <a:p>
            <a:pPr fontAlgn="auto">
              <a:spcAft>
                <a:spcPts val="0"/>
              </a:spcAft>
              <a:defRPr/>
            </a:pPr>
            <a:r>
              <a:rPr lang="fr-CA" smtClean="0"/>
              <a:t>Cas de test du chemin 1</a:t>
            </a:r>
          </a:p>
        </p:txBody>
      </p:sp>
      <p:sp>
        <p:nvSpPr>
          <p:cNvPr id="132099" name="Rectangle 3"/>
          <p:cNvSpPr>
            <a:spLocks noGrp="1" noChangeArrowheads="1"/>
          </p:cNvSpPr>
          <p:nvPr>
            <p:ph idx="1"/>
          </p:nvPr>
        </p:nvSpPr>
        <p:spPr>
          <a:xfrm>
            <a:off x="714375" y="1752600"/>
            <a:ext cx="7512050" cy="4191000"/>
          </a:xfrm>
        </p:spPr>
        <p:txBody>
          <a:bodyPr/>
          <a:lstStyle/>
          <a:p>
            <a:pPr>
              <a:lnSpc>
                <a:spcPct val="80000"/>
              </a:lnSpc>
            </a:pPr>
            <a:r>
              <a:rPr lang="en-US" sz="2800" smtClean="0"/>
              <a:t> </a:t>
            </a:r>
            <a:r>
              <a:rPr lang="fr-CA" sz="2800" smtClean="0"/>
              <a:t>Spécification des entrées</a:t>
            </a:r>
          </a:p>
          <a:p>
            <a:pPr lvl="1">
              <a:lnSpc>
                <a:spcPct val="80000"/>
              </a:lnSpc>
            </a:pPr>
            <a:r>
              <a:rPr lang="fr-CA" sz="2400" smtClean="0"/>
              <a:t>Value (k) = entrée valide, avec k &lt; i</a:t>
            </a:r>
          </a:p>
          <a:p>
            <a:pPr lvl="1">
              <a:lnSpc>
                <a:spcPct val="80000"/>
              </a:lnSpc>
            </a:pPr>
            <a:r>
              <a:rPr lang="fr-CA" sz="2400" smtClean="0"/>
              <a:t>Value (i) = -999 avec  2 </a:t>
            </a:r>
            <a:r>
              <a:rPr lang="fr-CA" sz="2400" smtClean="0">
                <a:sym typeface="Symbol" pitchFamily="18" charset="2"/>
              </a:rPr>
              <a:t> i  100</a:t>
            </a:r>
          </a:p>
          <a:p>
            <a:pPr>
              <a:lnSpc>
                <a:spcPct val="80000"/>
              </a:lnSpc>
            </a:pPr>
            <a:r>
              <a:rPr lang="fr-CA" sz="2800" smtClean="0">
                <a:sym typeface="Symbol" pitchFamily="18" charset="2"/>
              </a:rPr>
              <a:t> Spécification des sorties: Résultats attendus</a:t>
            </a:r>
          </a:p>
          <a:p>
            <a:pPr lvl="1">
              <a:lnSpc>
                <a:spcPct val="80000"/>
              </a:lnSpc>
            </a:pPr>
            <a:r>
              <a:rPr lang="fr-CA" sz="2400" smtClean="0">
                <a:sym typeface="Symbol" pitchFamily="18" charset="2"/>
              </a:rPr>
              <a:t>Une moyenne correctes des k valeurs ainsi que leur somme</a:t>
            </a:r>
          </a:p>
          <a:p>
            <a:pPr lvl="1">
              <a:lnSpc>
                <a:spcPct val="80000"/>
              </a:lnSpc>
            </a:pPr>
            <a:endParaRPr lang="fr-CA" sz="2400" smtClean="0">
              <a:sym typeface="Symbol" pitchFamily="18" charset="2"/>
            </a:endParaRPr>
          </a:p>
          <a:p>
            <a:pPr lvl="1">
              <a:lnSpc>
                <a:spcPct val="80000"/>
              </a:lnSpc>
            </a:pPr>
            <a:r>
              <a:rPr lang="fr-CA" sz="2400" smtClean="0">
                <a:sym typeface="Symbol" pitchFamily="18" charset="2"/>
              </a:rPr>
              <a:t>Note:</a:t>
            </a:r>
          </a:p>
          <a:p>
            <a:pPr lvl="2">
              <a:lnSpc>
                <a:spcPct val="80000"/>
              </a:lnSpc>
              <a:buFont typeface="Wingdings" pitchFamily="2" charset="2"/>
              <a:buNone/>
            </a:pPr>
            <a:r>
              <a:rPr lang="fr-CA" sz="2000" smtClean="0">
                <a:sym typeface="Symbol" pitchFamily="18" charset="2"/>
              </a:rPr>
              <a:t>Le chemin 1 ne peut être testé tout seul: il sera testé avec les chemins 4, 5, et 6.</a:t>
            </a:r>
          </a:p>
        </p:txBody>
      </p:sp>
      <p:sp>
        <p:nvSpPr>
          <p:cNvPr id="5" name="Espace réservé du numéro de diapositive 5"/>
          <p:cNvSpPr>
            <a:spLocks noGrp="1"/>
          </p:cNvSpPr>
          <p:nvPr>
            <p:ph type="sldNum" sz="quarter" idx="12"/>
          </p:nvPr>
        </p:nvSpPr>
        <p:spPr>
          <a:xfrm>
            <a:off x="1905000" y="6415088"/>
            <a:ext cx="1593850" cy="441325"/>
          </a:xfrm>
        </p:spPr>
        <p:txBody>
          <a:bodyPr/>
          <a:lstStyle/>
          <a:p>
            <a:pPr algn="l">
              <a:defRPr/>
            </a:pPr>
            <a:fld id="{D2700619-1EA3-4127-B466-50DCAC4BF2C9}" type="slidenum">
              <a:rPr lang="fr-CA"/>
              <a:pPr algn="l">
                <a:defRPr/>
              </a:pPr>
              <a:t>117</a:t>
            </a:fld>
            <a:endParaRPr lang="fr-CA"/>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2"/>
          <p:cNvSpPr>
            <a:spLocks noGrp="1" noChangeArrowheads="1"/>
          </p:cNvSpPr>
          <p:nvPr>
            <p:ph type="title"/>
          </p:nvPr>
        </p:nvSpPr>
        <p:spPr/>
        <p:txBody>
          <a:bodyPr/>
          <a:lstStyle/>
          <a:p>
            <a:pPr fontAlgn="auto">
              <a:spcAft>
                <a:spcPts val="0"/>
              </a:spcAft>
              <a:defRPr/>
            </a:pPr>
            <a:r>
              <a:rPr lang="fr-CA" smtClean="0"/>
              <a:t>Cas de test du chemin 2</a:t>
            </a:r>
            <a:endParaRPr lang="en-US" smtClean="0"/>
          </a:p>
        </p:txBody>
      </p:sp>
      <p:sp>
        <p:nvSpPr>
          <p:cNvPr id="133123" name="Rectangle 3"/>
          <p:cNvSpPr>
            <a:spLocks noGrp="1" noChangeArrowheads="1"/>
          </p:cNvSpPr>
          <p:nvPr>
            <p:ph idx="1"/>
          </p:nvPr>
        </p:nvSpPr>
        <p:spPr/>
        <p:txBody>
          <a:bodyPr/>
          <a:lstStyle/>
          <a:p>
            <a:r>
              <a:rPr lang="fr-CA" smtClean="0"/>
              <a:t>Entrée</a:t>
            </a:r>
          </a:p>
          <a:p>
            <a:pPr lvl="1"/>
            <a:r>
              <a:rPr lang="fr-CA" smtClean="0"/>
              <a:t>Value (1) = -999</a:t>
            </a:r>
            <a:endParaRPr lang="fr-CA" smtClean="0">
              <a:sym typeface="Symbol" pitchFamily="18" charset="2"/>
            </a:endParaRPr>
          </a:p>
          <a:p>
            <a:r>
              <a:rPr lang="fr-CA" smtClean="0">
                <a:sym typeface="Symbol" pitchFamily="18" charset="2"/>
              </a:rPr>
              <a:t>Résultats attendus</a:t>
            </a:r>
          </a:p>
          <a:p>
            <a:pPr lvl="1"/>
            <a:r>
              <a:rPr lang="fr-CA" smtClean="0">
                <a:sym typeface="Symbol" pitchFamily="18" charset="2"/>
              </a:rPr>
              <a:t>average = -999; les autres champs de total restent à leur valeur initiale</a:t>
            </a:r>
          </a:p>
        </p:txBody>
      </p:sp>
      <p:sp>
        <p:nvSpPr>
          <p:cNvPr id="5" name="Espace réservé du numéro de diapositive 5"/>
          <p:cNvSpPr>
            <a:spLocks noGrp="1"/>
          </p:cNvSpPr>
          <p:nvPr>
            <p:ph type="sldNum" sz="quarter" idx="12"/>
          </p:nvPr>
        </p:nvSpPr>
        <p:spPr>
          <a:xfrm>
            <a:off x="1905000" y="6415088"/>
            <a:ext cx="1593850" cy="441325"/>
          </a:xfrm>
        </p:spPr>
        <p:txBody>
          <a:bodyPr/>
          <a:lstStyle/>
          <a:p>
            <a:pPr algn="l">
              <a:defRPr/>
            </a:pPr>
            <a:fld id="{F9BC99C4-C7C2-409F-819F-6B8E2D31745C}" type="slidenum">
              <a:rPr lang="fr-CA"/>
              <a:pPr algn="l">
                <a:defRPr/>
              </a:pPr>
              <a:t>118</a:t>
            </a:fld>
            <a:endParaRPr lang="fr-CA"/>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2"/>
          <p:cNvSpPr>
            <a:spLocks noGrp="1" noChangeArrowheads="1"/>
          </p:cNvSpPr>
          <p:nvPr>
            <p:ph type="title"/>
          </p:nvPr>
        </p:nvSpPr>
        <p:spPr/>
        <p:txBody>
          <a:bodyPr/>
          <a:lstStyle/>
          <a:p>
            <a:pPr fontAlgn="auto">
              <a:spcAft>
                <a:spcPts val="0"/>
              </a:spcAft>
              <a:defRPr/>
            </a:pPr>
            <a:r>
              <a:rPr lang="fr-CA" smtClean="0"/>
              <a:t>Cas de test du chemin 3</a:t>
            </a:r>
            <a:endParaRPr lang="en-US" smtClean="0"/>
          </a:p>
        </p:txBody>
      </p:sp>
      <p:sp>
        <p:nvSpPr>
          <p:cNvPr id="134147" name="Rectangle 3"/>
          <p:cNvSpPr>
            <a:spLocks noGrp="1" noChangeArrowheads="1"/>
          </p:cNvSpPr>
          <p:nvPr>
            <p:ph idx="1"/>
          </p:nvPr>
        </p:nvSpPr>
        <p:spPr>
          <a:xfrm>
            <a:off x="2000250" y="1752600"/>
            <a:ext cx="6226175" cy="4191000"/>
          </a:xfrm>
        </p:spPr>
        <p:txBody>
          <a:bodyPr/>
          <a:lstStyle/>
          <a:p>
            <a:r>
              <a:rPr lang="fr-CA" smtClean="0"/>
              <a:t>Entrée</a:t>
            </a:r>
          </a:p>
          <a:p>
            <a:pPr lvl="1"/>
            <a:r>
              <a:rPr lang="en-US" smtClean="0"/>
              <a:t>Essayer de traiter 101 valeurs ou  plus</a:t>
            </a:r>
          </a:p>
          <a:p>
            <a:pPr lvl="1"/>
            <a:r>
              <a:rPr lang="en-US" smtClean="0">
                <a:sym typeface="Symbol" pitchFamily="18" charset="2"/>
              </a:rPr>
              <a:t>Les première 100 valeurs devraient être valides</a:t>
            </a:r>
          </a:p>
          <a:p>
            <a:r>
              <a:rPr lang="fr-CA" smtClean="0">
                <a:sym typeface="Symbol" pitchFamily="18" charset="2"/>
              </a:rPr>
              <a:t>Résultats attendus</a:t>
            </a:r>
            <a:endParaRPr lang="en-US" smtClean="0">
              <a:sym typeface="Symbol" pitchFamily="18" charset="2"/>
            </a:endParaRPr>
          </a:p>
          <a:p>
            <a:pPr lvl="1"/>
            <a:r>
              <a:rPr lang="en-US" smtClean="0">
                <a:sym typeface="Symbol" pitchFamily="18" charset="2"/>
              </a:rPr>
              <a:t>Moyenne correcte des 100 premières valeurs</a:t>
            </a:r>
          </a:p>
        </p:txBody>
      </p:sp>
      <p:sp>
        <p:nvSpPr>
          <p:cNvPr id="5" name="Espace réservé du numéro de diapositive 5"/>
          <p:cNvSpPr>
            <a:spLocks noGrp="1"/>
          </p:cNvSpPr>
          <p:nvPr>
            <p:ph type="sldNum" sz="quarter" idx="12"/>
          </p:nvPr>
        </p:nvSpPr>
        <p:spPr>
          <a:xfrm>
            <a:off x="1905000" y="6415088"/>
            <a:ext cx="1593850" cy="441325"/>
          </a:xfrm>
        </p:spPr>
        <p:txBody>
          <a:bodyPr/>
          <a:lstStyle/>
          <a:p>
            <a:pPr algn="l">
              <a:defRPr/>
            </a:pPr>
            <a:fld id="{F8F4B778-ED4A-4649-883D-A31429412EED}" type="slidenum">
              <a:rPr lang="fr-CA"/>
              <a:pPr algn="l">
                <a:defRPr/>
              </a:pPr>
              <a:t>119</a:t>
            </a:fld>
            <a:endParaRPr lang="fr-CA"/>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a:xfrm>
            <a:off x="2143125" y="0"/>
            <a:ext cx="6324600" cy="685800"/>
          </a:xfrm>
        </p:spPr>
        <p:txBody>
          <a:bodyPr/>
          <a:lstStyle/>
          <a:p>
            <a:pPr fontAlgn="auto">
              <a:spcAft>
                <a:spcPts val="0"/>
              </a:spcAft>
              <a:defRPr/>
            </a:pPr>
            <a:r>
              <a:rPr lang="fr-FR" smtClean="0"/>
              <a:t>Validation du logiciel</a:t>
            </a:r>
            <a:endParaRPr lang="ar-DZ" smtClean="0"/>
          </a:p>
        </p:txBody>
      </p:sp>
      <p:sp>
        <p:nvSpPr>
          <p:cNvPr id="18435" name="Espace réservé du contenu 2"/>
          <p:cNvSpPr>
            <a:spLocks noGrp="1"/>
          </p:cNvSpPr>
          <p:nvPr>
            <p:ph idx="1"/>
          </p:nvPr>
        </p:nvSpPr>
        <p:spPr>
          <a:xfrm>
            <a:off x="357188" y="857232"/>
            <a:ext cx="8786812" cy="5715000"/>
          </a:xfrm>
        </p:spPr>
        <p:txBody>
          <a:bodyPr>
            <a:normAutofit fontScale="92500" lnSpcReduction="20000"/>
          </a:bodyPr>
          <a:lstStyle/>
          <a:p>
            <a:pPr fontAlgn="auto">
              <a:spcAft>
                <a:spcPts val="0"/>
              </a:spcAft>
              <a:buFontTx/>
              <a:buNone/>
              <a:defRPr/>
            </a:pPr>
            <a:r>
              <a:rPr lang="fr-FR" dirty="0" smtClean="0"/>
              <a:t>• Définition</a:t>
            </a:r>
          </a:p>
          <a:p>
            <a:pPr fontAlgn="auto">
              <a:spcAft>
                <a:spcPts val="0"/>
              </a:spcAft>
              <a:buFontTx/>
              <a:buNone/>
              <a:defRPr/>
            </a:pPr>
            <a:r>
              <a:rPr lang="fr-FR" dirty="0" smtClean="0"/>
              <a:t>	• assurer la cohérence entre les besoins et le logiciel obtenu</a:t>
            </a:r>
          </a:p>
          <a:p>
            <a:pPr fontAlgn="auto">
              <a:spcAft>
                <a:spcPts val="0"/>
              </a:spcAft>
              <a:buFontTx/>
              <a:buNone/>
              <a:defRPr/>
            </a:pPr>
            <a:r>
              <a:rPr lang="fr-FR" dirty="0" smtClean="0"/>
              <a:t>	• garantir au mieux l’absence d’erreur</a:t>
            </a:r>
          </a:p>
          <a:p>
            <a:pPr fontAlgn="auto">
              <a:spcAft>
                <a:spcPts val="0"/>
              </a:spcAft>
              <a:buFontTx/>
              <a:buNone/>
              <a:defRPr/>
            </a:pPr>
            <a:r>
              <a:rPr lang="fr-FR" dirty="0" smtClean="0"/>
              <a:t>• Moyens</a:t>
            </a:r>
          </a:p>
          <a:p>
            <a:pPr fontAlgn="auto">
              <a:spcAft>
                <a:spcPts val="0"/>
              </a:spcAft>
              <a:buFontTx/>
              <a:buNone/>
              <a:defRPr/>
            </a:pPr>
            <a:r>
              <a:rPr lang="fr-FR" dirty="0" smtClean="0"/>
              <a:t>	– prototyper :développer et « essayer » une partie du logiciel à concevoir</a:t>
            </a:r>
          </a:p>
          <a:p>
            <a:pPr fontAlgn="auto">
              <a:spcAft>
                <a:spcPts val="0"/>
              </a:spcAft>
              <a:buFontTx/>
              <a:buNone/>
              <a:defRPr/>
            </a:pPr>
            <a:r>
              <a:rPr lang="fr-FR" dirty="0" smtClean="0"/>
              <a:t>	– tester :	effectuer des essais de fonctionnement et vérifier le résultat obtenu par rapport au résultat attendu</a:t>
            </a:r>
          </a:p>
          <a:p>
            <a:pPr fontAlgn="auto">
              <a:spcAft>
                <a:spcPts val="0"/>
              </a:spcAft>
              <a:buFontTx/>
              <a:buNone/>
              <a:defRPr/>
            </a:pPr>
            <a:r>
              <a:rPr lang="fr-FR" dirty="0" smtClean="0"/>
              <a:t>	– prouver : vérifier mathématiquement la cohérence de la conception/du 	code par rapport à la spécification (qui doit être formelle)</a:t>
            </a:r>
            <a:endParaRPr lang="ar-DZ" dirty="0" smtClean="0"/>
          </a:p>
        </p:txBody>
      </p:sp>
      <p:sp>
        <p:nvSpPr>
          <p:cNvPr id="15366" name="Espace réservé du pied de page 4"/>
          <p:cNvSpPr>
            <a:spLocks noGrp="1"/>
          </p:cNvSpPr>
          <p:nvPr>
            <p:ph type="ftr" sz="quarter" idx="11"/>
          </p:nvPr>
        </p:nvSpPr>
        <p:spPr/>
        <p:txBody>
          <a:bodyPr/>
          <a:lstStyle/>
          <a:p>
            <a:pPr>
              <a:defRPr/>
            </a:pPr>
            <a:r>
              <a:rPr lang="en-US"/>
              <a:t>Dr Maamri Ramdane</a:t>
            </a:r>
          </a:p>
        </p:txBody>
      </p:sp>
      <p:sp>
        <p:nvSpPr>
          <p:cNvPr id="15364" name="Espace réservé du numéro de diapositive 5"/>
          <p:cNvSpPr>
            <a:spLocks noGrp="1"/>
          </p:cNvSpPr>
          <p:nvPr>
            <p:ph type="sldNum" sz="quarter" idx="12"/>
          </p:nvPr>
        </p:nvSpPr>
        <p:spPr>
          <a:xfrm>
            <a:off x="1905000" y="6415088"/>
            <a:ext cx="1593850" cy="441325"/>
          </a:xfrm>
        </p:spPr>
        <p:txBody>
          <a:bodyPr/>
          <a:lstStyle/>
          <a:p>
            <a:pPr algn="l">
              <a:defRPr/>
            </a:pPr>
            <a:fld id="{32C1D73F-EA82-498C-B458-53673FD3FEF2}" type="slidenum">
              <a:rPr lang="en-US"/>
              <a:pPr algn="l">
                <a:defRPr/>
              </a:pPr>
              <a:t>12</a:t>
            </a:fld>
            <a:endParaRPr lang="en-US"/>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2"/>
          <p:cNvSpPr>
            <a:spLocks noGrp="1" noChangeArrowheads="1"/>
          </p:cNvSpPr>
          <p:nvPr>
            <p:ph type="title"/>
          </p:nvPr>
        </p:nvSpPr>
        <p:spPr/>
        <p:txBody>
          <a:bodyPr/>
          <a:lstStyle/>
          <a:p>
            <a:pPr fontAlgn="auto">
              <a:spcAft>
                <a:spcPts val="0"/>
              </a:spcAft>
              <a:defRPr/>
            </a:pPr>
            <a:r>
              <a:rPr lang="fr-CA" smtClean="0"/>
              <a:t>Cas de test du chemin 4</a:t>
            </a:r>
            <a:endParaRPr lang="en-US" smtClean="0"/>
          </a:p>
        </p:txBody>
      </p:sp>
      <p:sp>
        <p:nvSpPr>
          <p:cNvPr id="135171" name="Rectangle 3"/>
          <p:cNvSpPr>
            <a:spLocks noGrp="1" noChangeArrowheads="1"/>
          </p:cNvSpPr>
          <p:nvPr>
            <p:ph idx="1"/>
          </p:nvPr>
        </p:nvSpPr>
        <p:spPr/>
        <p:txBody>
          <a:bodyPr/>
          <a:lstStyle/>
          <a:p>
            <a:r>
              <a:rPr lang="fr-CA" smtClean="0"/>
              <a:t>Entrée</a:t>
            </a:r>
            <a:endParaRPr lang="en-US" smtClean="0"/>
          </a:p>
          <a:p>
            <a:pPr lvl="1"/>
            <a:r>
              <a:rPr lang="en-US" smtClean="0"/>
              <a:t>Value (i) = entrée valide, i &lt; 100</a:t>
            </a:r>
          </a:p>
          <a:p>
            <a:pPr lvl="1"/>
            <a:r>
              <a:rPr lang="en-US" smtClean="0"/>
              <a:t>Value (k) &lt; minimum avec </a:t>
            </a:r>
            <a:r>
              <a:rPr lang="en-US" smtClean="0">
                <a:sym typeface="Symbol" pitchFamily="18" charset="2"/>
              </a:rPr>
              <a:t>k&lt;i</a:t>
            </a:r>
          </a:p>
          <a:p>
            <a:r>
              <a:rPr lang="fr-CA" smtClean="0">
                <a:sym typeface="Symbol" pitchFamily="18" charset="2"/>
              </a:rPr>
              <a:t>Résultats attendus</a:t>
            </a:r>
            <a:endParaRPr lang="en-US" smtClean="0">
              <a:sym typeface="Symbol" pitchFamily="18" charset="2"/>
            </a:endParaRPr>
          </a:p>
          <a:p>
            <a:pPr lvl="1"/>
            <a:r>
              <a:rPr lang="en-US" smtClean="0">
                <a:sym typeface="Symbol" pitchFamily="18" charset="2"/>
              </a:rPr>
              <a:t>Moyenne valide</a:t>
            </a:r>
          </a:p>
        </p:txBody>
      </p:sp>
      <p:sp>
        <p:nvSpPr>
          <p:cNvPr id="5" name="Espace réservé du numéro de diapositive 5"/>
          <p:cNvSpPr>
            <a:spLocks noGrp="1"/>
          </p:cNvSpPr>
          <p:nvPr>
            <p:ph type="sldNum" sz="quarter" idx="12"/>
          </p:nvPr>
        </p:nvSpPr>
        <p:spPr>
          <a:xfrm>
            <a:off x="1905000" y="6415088"/>
            <a:ext cx="1593850" cy="441325"/>
          </a:xfrm>
        </p:spPr>
        <p:txBody>
          <a:bodyPr/>
          <a:lstStyle/>
          <a:p>
            <a:pPr algn="l">
              <a:defRPr/>
            </a:pPr>
            <a:fld id="{8BC49A1F-0C5E-4208-B0F5-1A015CAFD2AA}" type="slidenum">
              <a:rPr lang="fr-CA"/>
              <a:pPr algn="l">
                <a:defRPr/>
              </a:pPr>
              <a:t>120</a:t>
            </a:fld>
            <a:endParaRPr lang="fr-CA"/>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2"/>
          <p:cNvSpPr>
            <a:spLocks noGrp="1" noChangeArrowheads="1"/>
          </p:cNvSpPr>
          <p:nvPr>
            <p:ph type="title"/>
          </p:nvPr>
        </p:nvSpPr>
        <p:spPr/>
        <p:txBody>
          <a:bodyPr/>
          <a:lstStyle/>
          <a:p>
            <a:pPr fontAlgn="auto">
              <a:spcAft>
                <a:spcPts val="0"/>
              </a:spcAft>
              <a:defRPr/>
            </a:pPr>
            <a:r>
              <a:rPr lang="fr-CA" smtClean="0"/>
              <a:t>Cas de test du chemin 5</a:t>
            </a:r>
            <a:endParaRPr lang="en-US" smtClean="0"/>
          </a:p>
        </p:txBody>
      </p:sp>
      <p:sp>
        <p:nvSpPr>
          <p:cNvPr id="136195" name="Rectangle 3"/>
          <p:cNvSpPr>
            <a:spLocks noGrp="1" noChangeArrowheads="1"/>
          </p:cNvSpPr>
          <p:nvPr>
            <p:ph idx="1"/>
          </p:nvPr>
        </p:nvSpPr>
        <p:spPr/>
        <p:txBody>
          <a:bodyPr/>
          <a:lstStyle/>
          <a:p>
            <a:r>
              <a:rPr lang="fr-CA" smtClean="0"/>
              <a:t>Entrée</a:t>
            </a:r>
          </a:p>
          <a:p>
            <a:pPr lvl="1"/>
            <a:r>
              <a:rPr lang="en-US" smtClean="0"/>
              <a:t>Value (i) = entrée valide avec i &lt; 100</a:t>
            </a:r>
          </a:p>
          <a:p>
            <a:pPr lvl="1"/>
            <a:r>
              <a:rPr lang="en-US" smtClean="0"/>
              <a:t>Value (k) &gt; maximum avec   </a:t>
            </a:r>
            <a:r>
              <a:rPr lang="en-US" smtClean="0">
                <a:sym typeface="Symbol" pitchFamily="18" charset="2"/>
              </a:rPr>
              <a:t>k  i</a:t>
            </a:r>
          </a:p>
          <a:p>
            <a:r>
              <a:rPr lang="fr-CA" smtClean="0">
                <a:sym typeface="Symbol" pitchFamily="18" charset="2"/>
              </a:rPr>
              <a:t>Résultats attendus</a:t>
            </a:r>
            <a:endParaRPr lang="en-US" smtClean="0">
              <a:sym typeface="Symbol" pitchFamily="18" charset="2"/>
            </a:endParaRPr>
          </a:p>
          <a:p>
            <a:pPr lvl="1"/>
            <a:r>
              <a:rPr lang="fr-CA" smtClean="0">
                <a:sym typeface="Symbol" pitchFamily="18" charset="2"/>
              </a:rPr>
              <a:t>Une moyenne correcte des n valeurs ainsi que leur somme</a:t>
            </a:r>
            <a:endParaRPr lang="en-US" smtClean="0">
              <a:sym typeface="Symbol" pitchFamily="18" charset="2"/>
            </a:endParaRPr>
          </a:p>
          <a:p>
            <a:pPr>
              <a:buFont typeface="Wingdings" pitchFamily="2" charset="2"/>
              <a:buNone/>
            </a:pPr>
            <a:endParaRPr lang="en-US" smtClean="0">
              <a:sym typeface="Symbol" pitchFamily="18" charset="2"/>
            </a:endParaRPr>
          </a:p>
        </p:txBody>
      </p:sp>
      <p:sp>
        <p:nvSpPr>
          <p:cNvPr id="5" name="Espace réservé du numéro de diapositive 5"/>
          <p:cNvSpPr>
            <a:spLocks noGrp="1"/>
          </p:cNvSpPr>
          <p:nvPr>
            <p:ph type="sldNum" sz="quarter" idx="12"/>
          </p:nvPr>
        </p:nvSpPr>
        <p:spPr>
          <a:xfrm>
            <a:off x="1905000" y="6415088"/>
            <a:ext cx="1593850" cy="441325"/>
          </a:xfrm>
        </p:spPr>
        <p:txBody>
          <a:bodyPr/>
          <a:lstStyle/>
          <a:p>
            <a:pPr algn="l">
              <a:defRPr/>
            </a:pPr>
            <a:fld id="{E19E8761-FDD9-4690-A9CE-EC78EE2D14AE}" type="slidenum">
              <a:rPr lang="fr-CA"/>
              <a:pPr algn="l">
                <a:defRPr/>
              </a:pPr>
              <a:t>121</a:t>
            </a:fld>
            <a:endParaRPr lang="fr-CA"/>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2"/>
          <p:cNvSpPr>
            <a:spLocks noGrp="1" noChangeArrowheads="1"/>
          </p:cNvSpPr>
          <p:nvPr>
            <p:ph type="title"/>
          </p:nvPr>
        </p:nvSpPr>
        <p:spPr/>
        <p:txBody>
          <a:bodyPr/>
          <a:lstStyle/>
          <a:p>
            <a:pPr fontAlgn="auto">
              <a:spcAft>
                <a:spcPts val="0"/>
              </a:spcAft>
              <a:defRPr/>
            </a:pPr>
            <a:r>
              <a:rPr lang="fr-CA" smtClean="0"/>
              <a:t>Cas de test du chemin 6</a:t>
            </a:r>
            <a:endParaRPr lang="en-US" smtClean="0"/>
          </a:p>
        </p:txBody>
      </p:sp>
      <p:sp>
        <p:nvSpPr>
          <p:cNvPr id="137219" name="Rectangle 3"/>
          <p:cNvSpPr>
            <a:spLocks noGrp="1" noChangeArrowheads="1"/>
          </p:cNvSpPr>
          <p:nvPr>
            <p:ph idx="1"/>
          </p:nvPr>
        </p:nvSpPr>
        <p:spPr/>
        <p:txBody>
          <a:bodyPr/>
          <a:lstStyle/>
          <a:p>
            <a:r>
              <a:rPr lang="fr-CA" smtClean="0"/>
              <a:t>Entrée</a:t>
            </a:r>
            <a:endParaRPr lang="en-US" smtClean="0"/>
          </a:p>
          <a:p>
            <a:pPr lvl="1"/>
            <a:r>
              <a:rPr lang="en-US" smtClean="0"/>
              <a:t>Value (i) = entrée valide avec i&lt; 100</a:t>
            </a:r>
          </a:p>
          <a:p>
            <a:r>
              <a:rPr lang="fr-CA" smtClean="0">
                <a:sym typeface="Symbol" pitchFamily="18" charset="2"/>
              </a:rPr>
              <a:t>Résultats attendus</a:t>
            </a:r>
            <a:endParaRPr lang="en-US" smtClean="0">
              <a:sym typeface="Symbol" pitchFamily="18" charset="2"/>
            </a:endParaRPr>
          </a:p>
          <a:p>
            <a:pPr lvl="1"/>
            <a:r>
              <a:rPr lang="fr-CA" smtClean="0">
                <a:sym typeface="Symbol" pitchFamily="18" charset="2"/>
              </a:rPr>
              <a:t>Une moyenne correcte des n valeurs ainsi que leur somme</a:t>
            </a:r>
            <a:endParaRPr lang="en-US" smtClean="0">
              <a:sym typeface="Symbol" pitchFamily="18" charset="2"/>
            </a:endParaRPr>
          </a:p>
          <a:p>
            <a:pPr>
              <a:buFont typeface="Wingdings" pitchFamily="2" charset="2"/>
              <a:buNone/>
            </a:pPr>
            <a:endParaRPr lang="en-US" smtClean="0">
              <a:sym typeface="Symbol" pitchFamily="18" charset="2"/>
            </a:endParaRPr>
          </a:p>
        </p:txBody>
      </p:sp>
      <p:sp>
        <p:nvSpPr>
          <p:cNvPr id="5" name="Espace réservé du numéro de diapositive 5"/>
          <p:cNvSpPr>
            <a:spLocks noGrp="1"/>
          </p:cNvSpPr>
          <p:nvPr>
            <p:ph type="sldNum" sz="quarter" idx="12"/>
          </p:nvPr>
        </p:nvSpPr>
        <p:spPr>
          <a:xfrm>
            <a:off x="1905000" y="6415088"/>
            <a:ext cx="1593850" cy="441325"/>
          </a:xfrm>
        </p:spPr>
        <p:txBody>
          <a:bodyPr/>
          <a:lstStyle/>
          <a:p>
            <a:pPr algn="l">
              <a:defRPr/>
            </a:pPr>
            <a:fld id="{C7AF4312-7C00-46FF-8ECD-1BB3EAA465CC}" type="slidenum">
              <a:rPr lang="fr-CA"/>
              <a:pPr algn="l">
                <a:defRPr/>
              </a:pPr>
              <a:t>122</a:t>
            </a:fld>
            <a:endParaRPr lang="fr-CA"/>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re 1"/>
          <p:cNvSpPr>
            <a:spLocks noGrp="1"/>
          </p:cNvSpPr>
          <p:nvPr>
            <p:ph type="title"/>
          </p:nvPr>
        </p:nvSpPr>
        <p:spPr>
          <a:xfrm>
            <a:off x="857224" y="285728"/>
            <a:ext cx="7786688" cy="685800"/>
          </a:xfrm>
        </p:spPr>
        <p:txBody>
          <a:bodyPr>
            <a:normAutofit fontScale="90000"/>
          </a:bodyPr>
          <a:lstStyle/>
          <a:p>
            <a:pPr fontAlgn="auto">
              <a:spcAft>
                <a:spcPts val="0"/>
              </a:spcAft>
              <a:defRPr/>
            </a:pPr>
            <a:r>
              <a:rPr lang="en-US" dirty="0" smtClean="0"/>
              <a:t>La </a:t>
            </a:r>
            <a:r>
              <a:rPr lang="en-US" dirty="0" err="1" smtClean="0"/>
              <a:t>hiérarchie</a:t>
            </a:r>
            <a:r>
              <a:rPr lang="en-US" dirty="0" smtClean="0"/>
              <a:t> des </a:t>
            </a:r>
            <a:r>
              <a:rPr lang="en-US" dirty="0" err="1" smtClean="0"/>
              <a:t>critères</a:t>
            </a:r>
            <a:r>
              <a:rPr lang="en-US" dirty="0" smtClean="0"/>
              <a:t> de </a:t>
            </a:r>
            <a:r>
              <a:rPr lang="en-US" dirty="0" err="1" smtClean="0"/>
              <a:t>couverture</a:t>
            </a:r>
            <a:endParaRPr lang="ar-DZ" dirty="0" smtClean="0"/>
          </a:p>
        </p:txBody>
      </p:sp>
      <p:pic>
        <p:nvPicPr>
          <p:cNvPr id="138243" name="Espace réservé du contenu 4"/>
          <p:cNvPicPr>
            <a:picLocks noGrp="1"/>
          </p:cNvPicPr>
          <p:nvPr>
            <p:ph idx="1"/>
          </p:nvPr>
        </p:nvPicPr>
        <p:blipFill>
          <a:blip r:embed="rId2"/>
          <a:srcRect/>
          <a:stretch>
            <a:fillRect/>
          </a:stretch>
        </p:blipFill>
        <p:spPr>
          <a:xfrm>
            <a:off x="785786" y="1428736"/>
            <a:ext cx="7512050" cy="5140325"/>
          </a:xfrm>
        </p:spPr>
      </p:pic>
      <p:sp>
        <p:nvSpPr>
          <p:cNvPr id="7" name="Espace réservé du pied de page 6"/>
          <p:cNvSpPr>
            <a:spLocks noGrp="1"/>
          </p:cNvSpPr>
          <p:nvPr>
            <p:ph type="ftr" sz="quarter" idx="11"/>
          </p:nvPr>
        </p:nvSpPr>
        <p:spPr/>
        <p:txBody>
          <a:bodyPr/>
          <a:lstStyle/>
          <a:p>
            <a:pPr>
              <a:defRPr/>
            </a:pPr>
            <a:r>
              <a:rPr lang="fr-FR"/>
              <a:t>Dr Maamri Ramdane</a:t>
            </a:r>
            <a:endParaRPr lang="en-US"/>
          </a:p>
        </p:txBody>
      </p:sp>
      <p:sp>
        <p:nvSpPr>
          <p:cNvPr id="6" name="Espace réservé du numéro de diapositive 5"/>
          <p:cNvSpPr>
            <a:spLocks noGrp="1"/>
          </p:cNvSpPr>
          <p:nvPr>
            <p:ph type="sldNum" sz="quarter" idx="12"/>
          </p:nvPr>
        </p:nvSpPr>
        <p:spPr/>
        <p:txBody>
          <a:bodyPr/>
          <a:lstStyle/>
          <a:p>
            <a:pPr>
              <a:defRPr/>
            </a:pPr>
            <a:fld id="{60CB6C34-5978-4863-BD84-71D89EE04782}" type="slidenum">
              <a:rPr lang="en-US"/>
              <a:pPr>
                <a:defRPr/>
              </a:pPr>
              <a:t>123</a:t>
            </a:fld>
            <a:endParaRPr lang="en-US"/>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re 1"/>
          <p:cNvSpPr>
            <a:spLocks noGrp="1"/>
          </p:cNvSpPr>
          <p:nvPr>
            <p:ph type="title"/>
          </p:nvPr>
        </p:nvSpPr>
        <p:spPr>
          <a:xfrm>
            <a:off x="1785918" y="0"/>
            <a:ext cx="6324600" cy="685801"/>
          </a:xfrm>
        </p:spPr>
        <p:txBody>
          <a:bodyPr/>
          <a:lstStyle/>
          <a:p>
            <a:pPr fontAlgn="auto">
              <a:spcAft>
                <a:spcPts val="0"/>
              </a:spcAft>
              <a:defRPr/>
            </a:pPr>
            <a:r>
              <a:rPr lang="fr-FR" dirty="0" smtClean="0"/>
              <a:t>Le Graphe </a:t>
            </a:r>
            <a:r>
              <a:rPr lang="en-US" dirty="0" err="1" smtClean="0"/>
              <a:t>flot</a:t>
            </a:r>
            <a:r>
              <a:rPr lang="en-US" dirty="0" smtClean="0"/>
              <a:t> de </a:t>
            </a:r>
            <a:r>
              <a:rPr lang="en-US" dirty="0" err="1" smtClean="0"/>
              <a:t>donnée</a:t>
            </a:r>
            <a:r>
              <a:rPr lang="en-US" dirty="0" smtClean="0"/>
              <a:t> </a:t>
            </a:r>
            <a:endParaRPr lang="ar-DZ" dirty="0" smtClean="0"/>
          </a:p>
        </p:txBody>
      </p:sp>
      <p:sp>
        <p:nvSpPr>
          <p:cNvPr id="139267" name="Espace réservé du contenu 2"/>
          <p:cNvSpPr>
            <a:spLocks noGrp="1"/>
          </p:cNvSpPr>
          <p:nvPr>
            <p:ph idx="1"/>
          </p:nvPr>
        </p:nvSpPr>
        <p:spPr>
          <a:xfrm>
            <a:off x="68263" y="1085850"/>
            <a:ext cx="9007475" cy="4060825"/>
          </a:xfrm>
        </p:spPr>
        <p:txBody>
          <a:bodyPr/>
          <a:lstStyle/>
          <a:p>
            <a:r>
              <a:rPr lang="fr-FR" smtClean="0"/>
              <a:t>Principe</a:t>
            </a:r>
          </a:p>
          <a:p>
            <a:pPr lvl="1"/>
            <a:r>
              <a:rPr lang="fr-FR" smtClean="0"/>
              <a:t>GFD=GFC  + infos sur les définitions et utilisations des variables</a:t>
            </a:r>
          </a:p>
          <a:p>
            <a:r>
              <a:rPr lang="fr-FR" smtClean="0"/>
              <a:t>Definition</a:t>
            </a:r>
          </a:p>
          <a:p>
            <a:pPr lvl="1"/>
            <a:r>
              <a:rPr lang="fr-FR" smtClean="0"/>
              <a:t>Un GFD est un CFC pour lequel</a:t>
            </a:r>
          </a:p>
          <a:p>
            <a:pPr lvl="2"/>
            <a:r>
              <a:rPr lang="fr-FR" sz="1800" smtClean="0"/>
              <a:t>Chaque sommet j appartenant à N est associé à</a:t>
            </a:r>
          </a:p>
          <a:p>
            <a:pPr lvl="3"/>
            <a:r>
              <a:rPr lang="fr-FR" smtClean="0"/>
              <a:t>Def(j):{v</a:t>
            </a:r>
            <a:r>
              <a:rPr lang="fr-FR" smtClean="0">
                <a:sym typeface="Symbol" pitchFamily="18" charset="2"/>
              </a:rPr>
              <a:t> Var(P)| v est définie en j }</a:t>
            </a:r>
          </a:p>
          <a:p>
            <a:pPr lvl="3"/>
            <a:r>
              <a:rPr lang="fr-FR" smtClean="0">
                <a:sym typeface="Symbol" pitchFamily="18" charset="2"/>
              </a:rPr>
              <a:t>C-use(j):{</a:t>
            </a:r>
            <a:r>
              <a:rPr lang="fr-FR" smtClean="0"/>
              <a:t>v</a:t>
            </a:r>
            <a:r>
              <a:rPr lang="fr-FR" smtClean="0">
                <a:sym typeface="Symbol" pitchFamily="18" charset="2"/>
              </a:rPr>
              <a:t> Var(P)| v est utilisée en j dans un calcul et kj|vdef(k)}</a:t>
            </a:r>
          </a:p>
          <a:p>
            <a:pPr lvl="2"/>
            <a:r>
              <a:rPr lang="fr-FR" sz="1800" smtClean="0">
                <a:sym typeface="Symbol" pitchFamily="18" charset="2"/>
              </a:rPr>
              <a:t>Si k est un sommet décision:</a:t>
            </a:r>
          </a:p>
          <a:p>
            <a:pPr lvl="3"/>
            <a:r>
              <a:rPr lang="fr-FR" smtClean="0">
                <a:sym typeface="Symbol" pitchFamily="18" charset="2"/>
              </a:rPr>
              <a:t>P_use(j):{vVar(P)| v est utilisée dans la décision(le prédicat) j}</a:t>
            </a:r>
            <a:endParaRPr lang="ar-DZ" smtClean="0"/>
          </a:p>
        </p:txBody>
      </p:sp>
      <p:sp>
        <p:nvSpPr>
          <p:cNvPr id="107525" name="Espace réservé du pied de page 4"/>
          <p:cNvSpPr>
            <a:spLocks noGrp="1"/>
          </p:cNvSpPr>
          <p:nvPr>
            <p:ph type="ftr" sz="quarter" idx="11"/>
          </p:nvPr>
        </p:nvSpPr>
        <p:spPr/>
        <p:txBody>
          <a:bodyPr/>
          <a:lstStyle/>
          <a:p>
            <a:pPr>
              <a:defRPr/>
            </a:pPr>
            <a:r>
              <a:rPr lang="fr-FR"/>
              <a:t>Dr Maamri Ramdane</a:t>
            </a:r>
            <a:endParaRPr lang="en-US"/>
          </a:p>
        </p:txBody>
      </p:sp>
      <p:sp>
        <p:nvSpPr>
          <p:cNvPr id="107526" name="Espace réservé du numéro de diapositive 5"/>
          <p:cNvSpPr>
            <a:spLocks noGrp="1"/>
          </p:cNvSpPr>
          <p:nvPr>
            <p:ph type="sldNum" sz="quarter" idx="12"/>
          </p:nvPr>
        </p:nvSpPr>
        <p:spPr>
          <a:xfrm>
            <a:off x="1905000" y="6415088"/>
            <a:ext cx="1593850" cy="441325"/>
          </a:xfrm>
        </p:spPr>
        <p:txBody>
          <a:bodyPr/>
          <a:lstStyle/>
          <a:p>
            <a:pPr algn="l">
              <a:defRPr/>
            </a:pPr>
            <a:fld id="{75B9739A-AF8B-46D8-B16B-80C24A0E4B85}" type="slidenum">
              <a:rPr lang="en-US"/>
              <a:pPr algn="l">
                <a:defRPr/>
              </a:pPr>
              <a:t>124</a:t>
            </a:fld>
            <a:endParaRPr lang="en-US"/>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2"/>
          <p:cNvSpPr>
            <a:spLocks noGrp="1" noChangeArrowheads="1"/>
          </p:cNvSpPr>
          <p:nvPr>
            <p:ph type="title"/>
          </p:nvPr>
        </p:nvSpPr>
        <p:spPr>
          <a:xfrm>
            <a:off x="1285852" y="285728"/>
            <a:ext cx="6324600" cy="685800"/>
          </a:xfrm>
        </p:spPr>
        <p:txBody>
          <a:bodyPr>
            <a:normAutofit fontScale="90000"/>
          </a:bodyPr>
          <a:lstStyle/>
          <a:p>
            <a:pPr fontAlgn="auto">
              <a:spcAft>
                <a:spcPts val="0"/>
              </a:spcAft>
              <a:defRPr/>
            </a:pPr>
            <a:r>
              <a:rPr lang="en-US" dirty="0" err="1" smtClean="0"/>
              <a:t>Exemple</a:t>
            </a:r>
            <a:r>
              <a:rPr lang="en-US" dirty="0" smtClean="0"/>
              <a:t> </a:t>
            </a:r>
            <a:r>
              <a:rPr lang="en-US" dirty="0" err="1" smtClean="0"/>
              <a:t>flot</a:t>
            </a:r>
            <a:r>
              <a:rPr lang="en-US" dirty="0" smtClean="0"/>
              <a:t> de </a:t>
            </a:r>
            <a:r>
              <a:rPr lang="en-US" dirty="0" err="1" smtClean="0"/>
              <a:t>donnée</a:t>
            </a:r>
            <a:r>
              <a:rPr lang="en-US" dirty="0" smtClean="0"/>
              <a:t>  – Stats</a:t>
            </a:r>
          </a:p>
        </p:txBody>
      </p:sp>
      <p:sp>
        <p:nvSpPr>
          <p:cNvPr id="108547" name="Footer Placeholder 4"/>
          <p:cNvSpPr>
            <a:spLocks noGrp="1"/>
          </p:cNvSpPr>
          <p:nvPr>
            <p:ph type="ftr" sz="quarter" idx="11"/>
          </p:nvPr>
        </p:nvSpPr>
        <p:spPr/>
        <p:txBody>
          <a:bodyPr/>
          <a:lstStyle/>
          <a:p>
            <a:pPr>
              <a:defRPr/>
            </a:pPr>
            <a:r>
              <a:rPr lang="fr-FR"/>
              <a:t>Dr Maamri Ramdane</a:t>
            </a:r>
            <a:endParaRPr lang="en-US"/>
          </a:p>
        </p:txBody>
      </p:sp>
      <p:sp>
        <p:nvSpPr>
          <p:cNvPr id="108548" name="Slide Number Placeholder 5"/>
          <p:cNvSpPr>
            <a:spLocks noGrp="1"/>
          </p:cNvSpPr>
          <p:nvPr>
            <p:ph type="sldNum" sz="quarter" idx="12"/>
          </p:nvPr>
        </p:nvSpPr>
        <p:spPr>
          <a:xfrm>
            <a:off x="1905000" y="6415088"/>
            <a:ext cx="1593850" cy="441325"/>
          </a:xfrm>
        </p:spPr>
        <p:txBody>
          <a:bodyPr/>
          <a:lstStyle/>
          <a:p>
            <a:pPr algn="l">
              <a:defRPr/>
            </a:pPr>
            <a:fld id="{357B7DB0-AA0A-4E86-9851-A1777BEC7493}" type="slidenum">
              <a:rPr lang="en-US"/>
              <a:pPr algn="l">
                <a:defRPr/>
              </a:pPr>
              <a:t>125</a:t>
            </a:fld>
            <a:endParaRPr lang="en-US"/>
          </a:p>
        </p:txBody>
      </p:sp>
      <p:sp>
        <p:nvSpPr>
          <p:cNvPr id="140293" name="Text Box 4"/>
          <p:cNvSpPr txBox="1">
            <a:spLocks noChangeArrowheads="1"/>
          </p:cNvSpPr>
          <p:nvPr/>
        </p:nvSpPr>
        <p:spPr bwMode="auto">
          <a:xfrm>
            <a:off x="1017588" y="1520825"/>
            <a:ext cx="6365875" cy="396875"/>
          </a:xfrm>
          <a:prstGeom prst="rect">
            <a:avLst/>
          </a:prstGeom>
          <a:noFill/>
          <a:ln w="12700">
            <a:noFill/>
            <a:miter lim="800000"/>
            <a:headEnd type="none" w="sm" len="sm"/>
            <a:tailEnd type="none" w="sm" len="sm"/>
          </a:ln>
        </p:spPr>
        <p:txBody>
          <a:bodyPr>
            <a:spAutoFit/>
          </a:bodyPr>
          <a:lstStyle/>
          <a:p>
            <a:pPr>
              <a:spcBef>
                <a:spcPct val="50000"/>
              </a:spcBef>
            </a:pPr>
            <a:endParaRPr lang="ar-DZ"/>
          </a:p>
        </p:txBody>
      </p:sp>
      <p:sp>
        <p:nvSpPr>
          <p:cNvPr id="140294" name="Text Box 6"/>
          <p:cNvSpPr txBox="1">
            <a:spLocks noChangeArrowheads="1"/>
          </p:cNvSpPr>
          <p:nvPr/>
        </p:nvSpPr>
        <p:spPr bwMode="auto">
          <a:xfrm>
            <a:off x="857224" y="1428736"/>
            <a:ext cx="6959600" cy="4068806"/>
          </a:xfrm>
          <a:prstGeom prst="rect">
            <a:avLst/>
          </a:prstGeom>
          <a:solidFill>
            <a:schemeClr val="bg1"/>
          </a:solidFill>
          <a:ln w="12700">
            <a:solidFill>
              <a:schemeClr val="tx1"/>
            </a:solidFill>
            <a:miter lim="800000"/>
            <a:headEnd type="none" w="sm" len="sm"/>
            <a:tailEnd type="none" w="sm" len="sm"/>
          </a:ln>
        </p:spPr>
        <p:txBody>
          <a:bodyPr wrap="square">
            <a:spAutoFit/>
          </a:bodyPr>
          <a:lstStyle/>
          <a:p>
            <a:pPr>
              <a:lnSpc>
                <a:spcPct val="85000"/>
              </a:lnSpc>
            </a:pPr>
            <a:r>
              <a:rPr lang="en-US" sz="1600" b="0" dirty="0">
                <a:solidFill>
                  <a:schemeClr val="tx2"/>
                </a:solidFill>
                <a:latin typeface="Helvetica" pitchFamily="34" charset="0"/>
              </a:rPr>
              <a:t>public static void </a:t>
            </a:r>
            <a:r>
              <a:rPr lang="en-US" sz="1600" b="0" dirty="0" err="1">
                <a:solidFill>
                  <a:schemeClr val="tx2"/>
                </a:solidFill>
                <a:latin typeface="Helvetica" pitchFamily="34" charset="0"/>
              </a:rPr>
              <a:t>computeStats</a:t>
            </a:r>
            <a:r>
              <a:rPr lang="en-US" sz="1600" b="0" dirty="0">
                <a:solidFill>
                  <a:schemeClr val="tx2"/>
                </a:solidFill>
                <a:latin typeface="Helvetica" pitchFamily="34" charset="0"/>
              </a:rPr>
              <a:t> (</a:t>
            </a:r>
            <a:r>
              <a:rPr lang="en-US" sz="1600" b="0" dirty="0" err="1">
                <a:solidFill>
                  <a:schemeClr val="tx2"/>
                </a:solidFill>
                <a:latin typeface="Helvetica" pitchFamily="34" charset="0"/>
              </a:rPr>
              <a:t>int</a:t>
            </a:r>
            <a:r>
              <a:rPr lang="en-US" sz="1600" b="0" dirty="0">
                <a:solidFill>
                  <a:schemeClr val="tx2"/>
                </a:solidFill>
                <a:latin typeface="Helvetica" pitchFamily="34" charset="0"/>
              </a:rPr>
              <a:t> [ ] </a:t>
            </a:r>
            <a:r>
              <a:rPr lang="en-US" sz="1600" b="0" dirty="0">
                <a:latin typeface="Helvetica" pitchFamily="34" charset="0"/>
              </a:rPr>
              <a:t>numbers</a:t>
            </a:r>
            <a:r>
              <a:rPr lang="en-US" sz="1600" b="0" dirty="0">
                <a:solidFill>
                  <a:schemeClr val="tx2"/>
                </a:solidFill>
                <a:latin typeface="Helvetica" pitchFamily="34" charset="0"/>
              </a:rPr>
              <a:t>){</a:t>
            </a:r>
          </a:p>
          <a:p>
            <a:pPr>
              <a:lnSpc>
                <a:spcPct val="85000"/>
              </a:lnSpc>
            </a:pPr>
            <a:r>
              <a:rPr lang="en-US" sz="1600" b="0" dirty="0">
                <a:solidFill>
                  <a:schemeClr val="tx2"/>
                </a:solidFill>
                <a:latin typeface="Helvetica" pitchFamily="34" charset="0"/>
              </a:rPr>
              <a:t>     </a:t>
            </a:r>
            <a:r>
              <a:rPr lang="en-US" sz="1600" b="0" dirty="0" err="1">
                <a:solidFill>
                  <a:schemeClr val="tx2"/>
                </a:solidFill>
                <a:latin typeface="Helvetica" pitchFamily="34" charset="0"/>
              </a:rPr>
              <a:t>int</a:t>
            </a:r>
            <a:r>
              <a:rPr lang="en-US" sz="1600" b="0" dirty="0">
                <a:solidFill>
                  <a:schemeClr val="tx2"/>
                </a:solidFill>
                <a:latin typeface="Helvetica" pitchFamily="34" charset="0"/>
              </a:rPr>
              <a:t> </a:t>
            </a:r>
            <a:r>
              <a:rPr lang="en-US" sz="1600" b="0" dirty="0">
                <a:latin typeface="Helvetica" pitchFamily="34" charset="0"/>
              </a:rPr>
              <a:t>length</a:t>
            </a:r>
            <a:r>
              <a:rPr lang="en-US" sz="1600" b="0" dirty="0">
                <a:solidFill>
                  <a:schemeClr val="tx2"/>
                </a:solidFill>
                <a:latin typeface="Helvetica" pitchFamily="34" charset="0"/>
              </a:rPr>
              <a:t> = </a:t>
            </a:r>
            <a:r>
              <a:rPr lang="en-US" sz="1600" b="0" dirty="0" err="1">
                <a:solidFill>
                  <a:schemeClr val="tx2"/>
                </a:solidFill>
                <a:latin typeface="Helvetica" pitchFamily="34" charset="0"/>
              </a:rPr>
              <a:t>numbers.length</a:t>
            </a:r>
            <a:r>
              <a:rPr lang="en-US" sz="1600" b="0" dirty="0">
                <a:solidFill>
                  <a:schemeClr val="tx2"/>
                </a:solidFill>
                <a:latin typeface="Helvetica" pitchFamily="34" charset="0"/>
              </a:rPr>
              <a:t>;</a:t>
            </a:r>
          </a:p>
          <a:p>
            <a:pPr>
              <a:lnSpc>
                <a:spcPct val="85000"/>
              </a:lnSpc>
            </a:pPr>
            <a:r>
              <a:rPr lang="en-US" sz="1600" b="0" dirty="0">
                <a:solidFill>
                  <a:schemeClr val="tx2"/>
                </a:solidFill>
                <a:latin typeface="Helvetica" pitchFamily="34" charset="0"/>
              </a:rPr>
              <a:t>     double med, </a:t>
            </a:r>
            <a:r>
              <a:rPr lang="en-US" sz="1600" b="0" dirty="0" err="1">
                <a:solidFill>
                  <a:schemeClr val="tx2"/>
                </a:solidFill>
                <a:latin typeface="Helvetica" pitchFamily="34" charset="0"/>
              </a:rPr>
              <a:t>var</a:t>
            </a:r>
            <a:r>
              <a:rPr lang="en-US" sz="1600" b="0" dirty="0">
                <a:solidFill>
                  <a:schemeClr val="tx2"/>
                </a:solidFill>
                <a:latin typeface="Helvetica" pitchFamily="34" charset="0"/>
              </a:rPr>
              <a:t>, </a:t>
            </a:r>
            <a:r>
              <a:rPr lang="en-US" sz="1600" b="0" dirty="0" err="1">
                <a:solidFill>
                  <a:schemeClr val="tx2"/>
                </a:solidFill>
                <a:latin typeface="Helvetica" pitchFamily="34" charset="0"/>
              </a:rPr>
              <a:t>sd</a:t>
            </a:r>
            <a:r>
              <a:rPr lang="en-US" sz="1600" b="0" dirty="0">
                <a:solidFill>
                  <a:schemeClr val="tx2"/>
                </a:solidFill>
                <a:latin typeface="Helvetica" pitchFamily="34" charset="0"/>
              </a:rPr>
              <a:t>, mean, sum, </a:t>
            </a:r>
            <a:r>
              <a:rPr lang="en-US" sz="1600" b="0" dirty="0" err="1">
                <a:solidFill>
                  <a:schemeClr val="tx2"/>
                </a:solidFill>
                <a:latin typeface="Helvetica" pitchFamily="34" charset="0"/>
              </a:rPr>
              <a:t>varsum</a:t>
            </a:r>
            <a:r>
              <a:rPr lang="en-US" sz="1600" b="0" dirty="0">
                <a:solidFill>
                  <a:schemeClr val="tx2"/>
                </a:solidFill>
                <a:latin typeface="Helvetica" pitchFamily="34" charset="0"/>
              </a:rPr>
              <a:t>;</a:t>
            </a:r>
          </a:p>
          <a:p>
            <a:pPr>
              <a:lnSpc>
                <a:spcPct val="85000"/>
              </a:lnSpc>
            </a:pPr>
            <a:r>
              <a:rPr lang="en-US" sz="1600" b="0" dirty="0">
                <a:solidFill>
                  <a:schemeClr val="tx2"/>
                </a:solidFill>
                <a:latin typeface="Helvetica" pitchFamily="34" charset="0"/>
              </a:rPr>
              <a:t>     </a:t>
            </a:r>
            <a:r>
              <a:rPr lang="en-US" sz="1600" b="0" dirty="0">
                <a:latin typeface="Helvetica" pitchFamily="34" charset="0"/>
              </a:rPr>
              <a:t>sum</a:t>
            </a:r>
            <a:r>
              <a:rPr lang="en-US" sz="1600" b="0" dirty="0">
                <a:solidFill>
                  <a:schemeClr val="tx2"/>
                </a:solidFill>
                <a:latin typeface="Helvetica" pitchFamily="34" charset="0"/>
              </a:rPr>
              <a:t> = 0;</a:t>
            </a:r>
          </a:p>
          <a:p>
            <a:pPr>
              <a:lnSpc>
                <a:spcPct val="85000"/>
              </a:lnSpc>
            </a:pPr>
            <a:r>
              <a:rPr lang="en-US" sz="1600" b="0" dirty="0">
                <a:solidFill>
                  <a:schemeClr val="tx2"/>
                </a:solidFill>
                <a:latin typeface="Helvetica" pitchFamily="34" charset="0"/>
              </a:rPr>
              <a:t>     for (</a:t>
            </a:r>
            <a:r>
              <a:rPr lang="en-US" sz="1600" b="0" dirty="0" err="1">
                <a:solidFill>
                  <a:schemeClr val="tx2"/>
                </a:solidFill>
                <a:latin typeface="Helvetica" pitchFamily="34" charset="0"/>
              </a:rPr>
              <a:t>int</a:t>
            </a:r>
            <a:r>
              <a:rPr lang="en-US" sz="1600" b="0" dirty="0">
                <a:solidFill>
                  <a:schemeClr val="tx2"/>
                </a:solidFill>
                <a:latin typeface="Helvetica" pitchFamily="34" charset="0"/>
              </a:rPr>
              <a:t> </a:t>
            </a:r>
            <a:r>
              <a:rPr lang="en-US" sz="1600" b="0" dirty="0" err="1">
                <a:latin typeface="Helvetica" pitchFamily="34" charset="0"/>
              </a:rPr>
              <a:t>i</a:t>
            </a:r>
            <a:r>
              <a:rPr lang="en-US" sz="1600" b="0" dirty="0">
                <a:solidFill>
                  <a:schemeClr val="tx2"/>
                </a:solidFill>
                <a:latin typeface="Helvetica" pitchFamily="34" charset="0"/>
              </a:rPr>
              <a:t> = 0; </a:t>
            </a:r>
            <a:r>
              <a:rPr lang="en-US" sz="1600" b="0" dirty="0" err="1">
                <a:latin typeface="Helvetica" pitchFamily="34" charset="0"/>
              </a:rPr>
              <a:t>i</a:t>
            </a:r>
            <a:r>
              <a:rPr lang="en-US" sz="1600" b="0" dirty="0">
                <a:solidFill>
                  <a:schemeClr val="tx2"/>
                </a:solidFill>
                <a:latin typeface="Helvetica" pitchFamily="34" charset="0"/>
              </a:rPr>
              <a:t> &lt; </a:t>
            </a:r>
            <a:r>
              <a:rPr lang="en-US" sz="1600" b="0" dirty="0">
                <a:latin typeface="Helvetica" pitchFamily="34" charset="0"/>
              </a:rPr>
              <a:t>length</a:t>
            </a:r>
            <a:r>
              <a:rPr lang="en-US" sz="1600" b="0" dirty="0">
                <a:solidFill>
                  <a:schemeClr val="tx2"/>
                </a:solidFill>
                <a:latin typeface="Helvetica" pitchFamily="34" charset="0"/>
              </a:rPr>
              <a:t>; </a:t>
            </a:r>
            <a:r>
              <a:rPr lang="en-US" sz="1600" b="0" dirty="0" err="1">
                <a:latin typeface="Helvetica" pitchFamily="34" charset="0"/>
              </a:rPr>
              <a:t>i</a:t>
            </a:r>
            <a:r>
              <a:rPr lang="en-US" sz="1600" b="0" dirty="0">
                <a:solidFill>
                  <a:schemeClr val="tx2"/>
                </a:solidFill>
                <a:latin typeface="Helvetica" pitchFamily="34" charset="0"/>
              </a:rPr>
              <a:t>++)     {</a:t>
            </a:r>
          </a:p>
          <a:p>
            <a:pPr>
              <a:lnSpc>
                <a:spcPct val="85000"/>
              </a:lnSpc>
            </a:pPr>
            <a:r>
              <a:rPr lang="en-US" sz="1600" b="0" dirty="0">
                <a:solidFill>
                  <a:schemeClr val="tx2"/>
                </a:solidFill>
                <a:latin typeface="Helvetica" pitchFamily="34" charset="0"/>
              </a:rPr>
              <a:t>          </a:t>
            </a:r>
            <a:r>
              <a:rPr lang="en-US" sz="1600" b="0" dirty="0">
                <a:latin typeface="Helvetica" pitchFamily="34" charset="0"/>
              </a:rPr>
              <a:t>sum</a:t>
            </a:r>
            <a:r>
              <a:rPr lang="en-US" sz="1600" b="0" dirty="0">
                <a:solidFill>
                  <a:schemeClr val="tx2"/>
                </a:solidFill>
                <a:latin typeface="Helvetica" pitchFamily="34" charset="0"/>
              </a:rPr>
              <a:t> += </a:t>
            </a:r>
            <a:r>
              <a:rPr lang="en-US" sz="1600" b="0" dirty="0">
                <a:latin typeface="Helvetica" pitchFamily="34" charset="0"/>
              </a:rPr>
              <a:t>numbers </a:t>
            </a:r>
            <a:r>
              <a:rPr lang="en-US" sz="1600" b="0" dirty="0">
                <a:solidFill>
                  <a:schemeClr val="tx2"/>
                </a:solidFill>
                <a:latin typeface="Helvetica" pitchFamily="34" charset="0"/>
              </a:rPr>
              <a:t>[ </a:t>
            </a:r>
            <a:r>
              <a:rPr lang="en-US" sz="1600" b="0" dirty="0" err="1">
                <a:latin typeface="Helvetica" pitchFamily="34" charset="0"/>
              </a:rPr>
              <a:t>i</a:t>
            </a:r>
            <a:r>
              <a:rPr lang="en-US" sz="1600" b="0" dirty="0">
                <a:latin typeface="Helvetica" pitchFamily="34" charset="0"/>
              </a:rPr>
              <a:t> </a:t>
            </a:r>
            <a:r>
              <a:rPr lang="en-US" sz="1600" b="0" dirty="0">
                <a:solidFill>
                  <a:schemeClr val="tx2"/>
                </a:solidFill>
                <a:latin typeface="Helvetica" pitchFamily="34" charset="0"/>
              </a:rPr>
              <a:t>];     } </a:t>
            </a:r>
          </a:p>
          <a:p>
            <a:pPr>
              <a:lnSpc>
                <a:spcPct val="85000"/>
              </a:lnSpc>
            </a:pPr>
            <a:r>
              <a:rPr lang="en-US" sz="1600" b="0" dirty="0">
                <a:solidFill>
                  <a:schemeClr val="tx2"/>
                </a:solidFill>
                <a:latin typeface="Helvetica" pitchFamily="34" charset="0"/>
              </a:rPr>
              <a:t>     </a:t>
            </a:r>
            <a:r>
              <a:rPr lang="en-US" sz="1600" b="0" dirty="0">
                <a:latin typeface="Helvetica" pitchFamily="34" charset="0"/>
              </a:rPr>
              <a:t>med</a:t>
            </a:r>
            <a:r>
              <a:rPr lang="en-US" sz="1600" b="0" dirty="0">
                <a:solidFill>
                  <a:schemeClr val="tx2"/>
                </a:solidFill>
                <a:latin typeface="Helvetica" pitchFamily="34" charset="0"/>
              </a:rPr>
              <a:t>   = </a:t>
            </a:r>
            <a:r>
              <a:rPr lang="en-US" sz="1600" b="0" dirty="0">
                <a:latin typeface="Helvetica" pitchFamily="34" charset="0"/>
              </a:rPr>
              <a:t>numbers</a:t>
            </a:r>
            <a:r>
              <a:rPr lang="en-US" sz="1600" b="0" dirty="0">
                <a:solidFill>
                  <a:schemeClr val="tx2"/>
                </a:solidFill>
                <a:latin typeface="Helvetica" pitchFamily="34" charset="0"/>
              </a:rPr>
              <a:t> [ </a:t>
            </a:r>
            <a:r>
              <a:rPr lang="en-US" sz="1600" b="0" dirty="0">
                <a:latin typeface="Helvetica" pitchFamily="34" charset="0"/>
              </a:rPr>
              <a:t>length </a:t>
            </a:r>
            <a:r>
              <a:rPr lang="en-US" sz="1600" b="0" dirty="0">
                <a:solidFill>
                  <a:schemeClr val="tx2"/>
                </a:solidFill>
                <a:latin typeface="Helvetica" pitchFamily="34" charset="0"/>
              </a:rPr>
              <a:t>/ 2 ];</a:t>
            </a:r>
          </a:p>
          <a:p>
            <a:pPr>
              <a:lnSpc>
                <a:spcPct val="85000"/>
              </a:lnSpc>
            </a:pPr>
            <a:r>
              <a:rPr lang="en-US" sz="1600" b="0" dirty="0">
                <a:solidFill>
                  <a:schemeClr val="tx2"/>
                </a:solidFill>
                <a:latin typeface="Helvetica" pitchFamily="34" charset="0"/>
              </a:rPr>
              <a:t>     </a:t>
            </a:r>
            <a:r>
              <a:rPr lang="en-US" sz="1600" b="0" dirty="0">
                <a:latin typeface="Helvetica" pitchFamily="34" charset="0"/>
              </a:rPr>
              <a:t>mean</a:t>
            </a:r>
            <a:r>
              <a:rPr lang="en-US" sz="1600" b="0" dirty="0">
                <a:solidFill>
                  <a:schemeClr val="tx2"/>
                </a:solidFill>
                <a:latin typeface="Helvetica" pitchFamily="34" charset="0"/>
              </a:rPr>
              <a:t> = </a:t>
            </a:r>
            <a:r>
              <a:rPr lang="en-US" sz="1600" b="0" dirty="0">
                <a:latin typeface="Helvetica" pitchFamily="34" charset="0"/>
              </a:rPr>
              <a:t>sum</a:t>
            </a:r>
            <a:r>
              <a:rPr lang="en-US" sz="1600" b="0" dirty="0">
                <a:solidFill>
                  <a:schemeClr val="tx2"/>
                </a:solidFill>
                <a:latin typeface="Helvetica" pitchFamily="34" charset="0"/>
              </a:rPr>
              <a:t> / (double) </a:t>
            </a:r>
            <a:r>
              <a:rPr lang="en-US" sz="1600" b="0" dirty="0">
                <a:latin typeface="Helvetica" pitchFamily="34" charset="0"/>
              </a:rPr>
              <a:t>length</a:t>
            </a:r>
            <a:r>
              <a:rPr lang="en-US" sz="1600" b="0" dirty="0">
                <a:solidFill>
                  <a:schemeClr val="tx2"/>
                </a:solidFill>
                <a:latin typeface="Helvetica" pitchFamily="34" charset="0"/>
              </a:rPr>
              <a:t>;</a:t>
            </a:r>
          </a:p>
          <a:p>
            <a:pPr>
              <a:lnSpc>
                <a:spcPct val="85000"/>
              </a:lnSpc>
            </a:pPr>
            <a:r>
              <a:rPr lang="en-US" sz="1600" b="0" dirty="0">
                <a:solidFill>
                  <a:schemeClr val="tx2"/>
                </a:solidFill>
                <a:latin typeface="Helvetica" pitchFamily="34" charset="0"/>
              </a:rPr>
              <a:t>     </a:t>
            </a:r>
            <a:r>
              <a:rPr lang="en-US" sz="1600" b="0" dirty="0" err="1">
                <a:latin typeface="Helvetica" pitchFamily="34" charset="0"/>
              </a:rPr>
              <a:t>varsum</a:t>
            </a:r>
            <a:r>
              <a:rPr lang="en-US" sz="1600" b="0" dirty="0">
                <a:solidFill>
                  <a:schemeClr val="tx2"/>
                </a:solidFill>
                <a:latin typeface="Helvetica" pitchFamily="34" charset="0"/>
              </a:rPr>
              <a:t> = 0;</a:t>
            </a:r>
          </a:p>
          <a:p>
            <a:pPr>
              <a:lnSpc>
                <a:spcPct val="85000"/>
              </a:lnSpc>
            </a:pPr>
            <a:r>
              <a:rPr lang="en-US" sz="1600" b="0" dirty="0">
                <a:solidFill>
                  <a:schemeClr val="tx2"/>
                </a:solidFill>
                <a:latin typeface="Helvetica" pitchFamily="34" charset="0"/>
              </a:rPr>
              <a:t>     for (</a:t>
            </a:r>
            <a:r>
              <a:rPr lang="en-US" sz="1600" b="0" dirty="0" err="1">
                <a:solidFill>
                  <a:schemeClr val="tx2"/>
                </a:solidFill>
                <a:latin typeface="Helvetica" pitchFamily="34" charset="0"/>
              </a:rPr>
              <a:t>int</a:t>
            </a:r>
            <a:r>
              <a:rPr lang="en-US" sz="1600" b="0" dirty="0">
                <a:solidFill>
                  <a:schemeClr val="tx2"/>
                </a:solidFill>
                <a:latin typeface="Helvetica" pitchFamily="34" charset="0"/>
              </a:rPr>
              <a:t> </a:t>
            </a:r>
            <a:r>
              <a:rPr lang="en-US" sz="1600" b="0" dirty="0" err="1">
                <a:latin typeface="Helvetica" pitchFamily="34" charset="0"/>
              </a:rPr>
              <a:t>i</a:t>
            </a:r>
            <a:r>
              <a:rPr lang="en-US" sz="1600" b="0" dirty="0">
                <a:solidFill>
                  <a:schemeClr val="tx2"/>
                </a:solidFill>
                <a:latin typeface="Helvetica" pitchFamily="34" charset="0"/>
              </a:rPr>
              <a:t> = 0; </a:t>
            </a:r>
            <a:r>
              <a:rPr lang="en-US" sz="1600" b="0" dirty="0" err="1">
                <a:latin typeface="Helvetica" pitchFamily="34" charset="0"/>
              </a:rPr>
              <a:t>i</a:t>
            </a:r>
            <a:r>
              <a:rPr lang="en-US" sz="1600" b="0" dirty="0">
                <a:solidFill>
                  <a:schemeClr val="tx2"/>
                </a:solidFill>
                <a:latin typeface="Helvetica" pitchFamily="34" charset="0"/>
              </a:rPr>
              <a:t> &lt; </a:t>
            </a:r>
            <a:r>
              <a:rPr lang="en-US" sz="1600" b="0" dirty="0">
                <a:latin typeface="Helvetica" pitchFamily="34" charset="0"/>
              </a:rPr>
              <a:t>length</a:t>
            </a:r>
            <a:r>
              <a:rPr lang="en-US" sz="1600" b="0" dirty="0">
                <a:solidFill>
                  <a:schemeClr val="tx2"/>
                </a:solidFill>
                <a:latin typeface="Helvetica" pitchFamily="34" charset="0"/>
              </a:rPr>
              <a:t>; </a:t>
            </a:r>
            <a:r>
              <a:rPr lang="en-US" sz="1600" b="0" dirty="0" err="1">
                <a:latin typeface="Helvetica" pitchFamily="34" charset="0"/>
              </a:rPr>
              <a:t>i</a:t>
            </a:r>
            <a:r>
              <a:rPr lang="en-US" sz="1600" b="0" dirty="0">
                <a:solidFill>
                  <a:schemeClr val="tx2"/>
                </a:solidFill>
                <a:latin typeface="Helvetica" pitchFamily="34" charset="0"/>
              </a:rPr>
              <a:t>++){</a:t>
            </a:r>
          </a:p>
          <a:p>
            <a:pPr>
              <a:lnSpc>
                <a:spcPct val="85000"/>
              </a:lnSpc>
            </a:pPr>
            <a:r>
              <a:rPr lang="en-US" sz="1600" b="0" dirty="0">
                <a:solidFill>
                  <a:schemeClr val="tx2"/>
                </a:solidFill>
                <a:latin typeface="Helvetica" pitchFamily="34" charset="0"/>
              </a:rPr>
              <a:t>       </a:t>
            </a:r>
            <a:r>
              <a:rPr lang="en-US" sz="1600" b="0" dirty="0" err="1">
                <a:latin typeface="Helvetica" pitchFamily="34" charset="0"/>
              </a:rPr>
              <a:t>varsum</a:t>
            </a:r>
            <a:r>
              <a:rPr lang="en-US" sz="1600" b="0" dirty="0">
                <a:solidFill>
                  <a:schemeClr val="tx2"/>
                </a:solidFill>
                <a:latin typeface="Helvetica" pitchFamily="34" charset="0"/>
              </a:rPr>
              <a:t> = </a:t>
            </a:r>
            <a:r>
              <a:rPr lang="en-US" sz="1600" b="0" dirty="0" err="1">
                <a:latin typeface="Helvetica" pitchFamily="34" charset="0"/>
              </a:rPr>
              <a:t>varsum</a:t>
            </a:r>
            <a:r>
              <a:rPr lang="en-US" sz="1600" b="0" dirty="0">
                <a:solidFill>
                  <a:schemeClr val="tx2"/>
                </a:solidFill>
                <a:latin typeface="Helvetica" pitchFamily="34" charset="0"/>
              </a:rPr>
              <a:t>  + ((</a:t>
            </a:r>
            <a:r>
              <a:rPr lang="en-US" sz="1600" b="0" dirty="0">
                <a:latin typeface="Helvetica" pitchFamily="34" charset="0"/>
              </a:rPr>
              <a:t>numbers</a:t>
            </a:r>
            <a:r>
              <a:rPr lang="en-US" sz="1600" b="0" dirty="0">
                <a:solidFill>
                  <a:schemeClr val="tx2"/>
                </a:solidFill>
                <a:latin typeface="Helvetica" pitchFamily="34" charset="0"/>
              </a:rPr>
              <a:t> [ </a:t>
            </a:r>
            <a:r>
              <a:rPr lang="en-US" sz="1600" b="0" dirty="0">
                <a:latin typeface="Helvetica" pitchFamily="34" charset="0"/>
              </a:rPr>
              <a:t>I </a:t>
            </a:r>
            <a:r>
              <a:rPr lang="en-US" sz="1600" b="0" dirty="0">
                <a:solidFill>
                  <a:schemeClr val="tx2"/>
                </a:solidFill>
                <a:latin typeface="Helvetica" pitchFamily="34" charset="0"/>
              </a:rPr>
              <a:t>] - </a:t>
            </a:r>
            <a:r>
              <a:rPr lang="en-US" sz="1600" b="0" dirty="0">
                <a:latin typeface="Helvetica" pitchFamily="34" charset="0"/>
              </a:rPr>
              <a:t>mean</a:t>
            </a:r>
            <a:r>
              <a:rPr lang="en-US" sz="1600" b="0" dirty="0">
                <a:solidFill>
                  <a:schemeClr val="tx2"/>
                </a:solidFill>
                <a:latin typeface="Helvetica" pitchFamily="34" charset="0"/>
              </a:rPr>
              <a:t>) * (</a:t>
            </a:r>
            <a:r>
              <a:rPr lang="en-US" sz="1600" b="0" dirty="0">
                <a:latin typeface="Helvetica" pitchFamily="34" charset="0"/>
              </a:rPr>
              <a:t>numbers</a:t>
            </a:r>
            <a:r>
              <a:rPr lang="en-US" sz="1600" b="0" dirty="0">
                <a:solidFill>
                  <a:schemeClr val="tx2"/>
                </a:solidFill>
                <a:latin typeface="Helvetica" pitchFamily="34" charset="0"/>
              </a:rPr>
              <a:t> [ </a:t>
            </a:r>
            <a:r>
              <a:rPr lang="en-US" sz="1600" b="0" dirty="0">
                <a:latin typeface="Helvetica" pitchFamily="34" charset="0"/>
              </a:rPr>
              <a:t>I </a:t>
            </a:r>
            <a:r>
              <a:rPr lang="en-US" sz="1600" b="0" dirty="0">
                <a:solidFill>
                  <a:schemeClr val="tx2"/>
                </a:solidFill>
                <a:latin typeface="Helvetica" pitchFamily="34" charset="0"/>
              </a:rPr>
              <a:t>] - </a:t>
            </a:r>
            <a:r>
              <a:rPr lang="en-US" sz="1600" b="0" dirty="0">
                <a:latin typeface="Helvetica" pitchFamily="34" charset="0"/>
              </a:rPr>
              <a:t>mean</a:t>
            </a:r>
            <a:r>
              <a:rPr lang="en-US" sz="1600" b="0" dirty="0">
                <a:solidFill>
                  <a:schemeClr val="tx2"/>
                </a:solidFill>
                <a:latin typeface="Helvetica" pitchFamily="34" charset="0"/>
              </a:rPr>
              <a:t>));}</a:t>
            </a:r>
          </a:p>
          <a:p>
            <a:pPr>
              <a:lnSpc>
                <a:spcPct val="85000"/>
              </a:lnSpc>
            </a:pPr>
            <a:r>
              <a:rPr lang="en-US" sz="1600" b="0" dirty="0">
                <a:solidFill>
                  <a:schemeClr val="tx2"/>
                </a:solidFill>
                <a:latin typeface="Helvetica" pitchFamily="34" charset="0"/>
              </a:rPr>
              <a:t>     </a:t>
            </a:r>
            <a:r>
              <a:rPr lang="en-US" sz="1600" b="0" dirty="0" err="1">
                <a:latin typeface="Helvetica" pitchFamily="34" charset="0"/>
              </a:rPr>
              <a:t>var</a:t>
            </a:r>
            <a:r>
              <a:rPr lang="en-US" sz="1600" b="0" dirty="0">
                <a:solidFill>
                  <a:schemeClr val="tx2"/>
                </a:solidFill>
                <a:latin typeface="Helvetica" pitchFamily="34" charset="0"/>
              </a:rPr>
              <a:t> = </a:t>
            </a:r>
            <a:r>
              <a:rPr lang="en-US" sz="1600" b="0" dirty="0" err="1">
                <a:latin typeface="Helvetica" pitchFamily="34" charset="0"/>
              </a:rPr>
              <a:t>varsum</a:t>
            </a:r>
            <a:r>
              <a:rPr lang="en-US" sz="1600" b="0" dirty="0">
                <a:solidFill>
                  <a:schemeClr val="tx2"/>
                </a:solidFill>
                <a:latin typeface="Helvetica" pitchFamily="34" charset="0"/>
              </a:rPr>
              <a:t> / ( </a:t>
            </a:r>
            <a:r>
              <a:rPr lang="en-US" sz="1600" b="0" dirty="0">
                <a:latin typeface="Helvetica" pitchFamily="34" charset="0"/>
              </a:rPr>
              <a:t>length</a:t>
            </a:r>
            <a:r>
              <a:rPr lang="en-US" sz="1600" b="0" dirty="0">
                <a:solidFill>
                  <a:schemeClr val="tx2"/>
                </a:solidFill>
                <a:latin typeface="Helvetica" pitchFamily="34" charset="0"/>
              </a:rPr>
              <a:t> - 1.0 );</a:t>
            </a:r>
          </a:p>
          <a:p>
            <a:pPr>
              <a:lnSpc>
                <a:spcPct val="85000"/>
              </a:lnSpc>
            </a:pPr>
            <a:r>
              <a:rPr lang="en-US" sz="1600" b="0" dirty="0">
                <a:solidFill>
                  <a:schemeClr val="tx2"/>
                </a:solidFill>
                <a:latin typeface="Helvetica" pitchFamily="34" charset="0"/>
              </a:rPr>
              <a:t>     </a:t>
            </a:r>
            <a:r>
              <a:rPr lang="en-US" sz="1600" b="0" dirty="0" err="1">
                <a:latin typeface="Helvetica" pitchFamily="34" charset="0"/>
              </a:rPr>
              <a:t>sd</a:t>
            </a:r>
            <a:r>
              <a:rPr lang="en-US" sz="1600" b="0" dirty="0">
                <a:solidFill>
                  <a:schemeClr val="tx2"/>
                </a:solidFill>
                <a:latin typeface="Helvetica" pitchFamily="34" charset="0"/>
              </a:rPr>
              <a:t>  = </a:t>
            </a:r>
            <a:r>
              <a:rPr lang="en-US" sz="1600" b="0" dirty="0" err="1">
                <a:solidFill>
                  <a:schemeClr val="tx2"/>
                </a:solidFill>
                <a:latin typeface="Helvetica" pitchFamily="34" charset="0"/>
              </a:rPr>
              <a:t>Math.sqrt</a:t>
            </a:r>
            <a:r>
              <a:rPr lang="en-US" sz="1600" b="0" dirty="0">
                <a:solidFill>
                  <a:schemeClr val="tx2"/>
                </a:solidFill>
                <a:latin typeface="Helvetica" pitchFamily="34" charset="0"/>
              </a:rPr>
              <a:t> ( </a:t>
            </a:r>
            <a:r>
              <a:rPr lang="en-US" sz="1600" b="0" dirty="0" err="1">
                <a:latin typeface="Helvetica" pitchFamily="34" charset="0"/>
              </a:rPr>
              <a:t>var</a:t>
            </a:r>
            <a:r>
              <a:rPr lang="en-US" sz="1600" b="0" dirty="0">
                <a:latin typeface="Helvetica" pitchFamily="34" charset="0"/>
              </a:rPr>
              <a:t> </a:t>
            </a:r>
            <a:r>
              <a:rPr lang="en-US" sz="1600" b="0" dirty="0">
                <a:solidFill>
                  <a:schemeClr val="tx2"/>
                </a:solidFill>
                <a:latin typeface="Helvetica" pitchFamily="34" charset="0"/>
              </a:rPr>
              <a:t>);</a:t>
            </a:r>
          </a:p>
          <a:p>
            <a:pPr>
              <a:lnSpc>
                <a:spcPct val="85000"/>
              </a:lnSpc>
            </a:pPr>
            <a:r>
              <a:rPr lang="en-US" sz="1600" b="0" dirty="0">
                <a:solidFill>
                  <a:schemeClr val="tx2"/>
                </a:solidFill>
                <a:latin typeface="Helvetica" pitchFamily="34" charset="0"/>
              </a:rPr>
              <a:t>     </a:t>
            </a:r>
            <a:r>
              <a:rPr lang="en-US" sz="1600" b="0" dirty="0" err="1">
                <a:solidFill>
                  <a:schemeClr val="tx2"/>
                </a:solidFill>
                <a:latin typeface="Helvetica" pitchFamily="34" charset="0"/>
              </a:rPr>
              <a:t>System.out.println</a:t>
            </a:r>
            <a:r>
              <a:rPr lang="en-US" sz="1600" b="0" dirty="0">
                <a:solidFill>
                  <a:schemeClr val="tx2"/>
                </a:solidFill>
                <a:latin typeface="Helvetica" pitchFamily="34" charset="0"/>
              </a:rPr>
              <a:t> ("length:                   " + </a:t>
            </a:r>
            <a:r>
              <a:rPr lang="en-US" sz="1600" b="0" dirty="0">
                <a:latin typeface="Helvetica" pitchFamily="34" charset="0"/>
              </a:rPr>
              <a:t>length</a:t>
            </a:r>
            <a:r>
              <a:rPr lang="en-US" sz="1600" b="0" dirty="0">
                <a:solidFill>
                  <a:schemeClr val="tx2"/>
                </a:solidFill>
                <a:latin typeface="Helvetica" pitchFamily="34" charset="0"/>
              </a:rPr>
              <a:t>);</a:t>
            </a:r>
          </a:p>
          <a:p>
            <a:pPr>
              <a:lnSpc>
                <a:spcPct val="85000"/>
              </a:lnSpc>
            </a:pPr>
            <a:r>
              <a:rPr lang="en-US" sz="1600" b="0" dirty="0">
                <a:solidFill>
                  <a:schemeClr val="tx2"/>
                </a:solidFill>
                <a:latin typeface="Helvetica" pitchFamily="34" charset="0"/>
              </a:rPr>
              <a:t>     </a:t>
            </a:r>
            <a:r>
              <a:rPr lang="en-US" sz="1600" b="0" dirty="0" err="1">
                <a:solidFill>
                  <a:schemeClr val="tx2"/>
                </a:solidFill>
                <a:latin typeface="Helvetica" pitchFamily="34" charset="0"/>
              </a:rPr>
              <a:t>System.out.println</a:t>
            </a:r>
            <a:r>
              <a:rPr lang="en-US" sz="1600" b="0" dirty="0">
                <a:solidFill>
                  <a:schemeClr val="tx2"/>
                </a:solidFill>
                <a:latin typeface="Helvetica" pitchFamily="34" charset="0"/>
              </a:rPr>
              <a:t> ("mean:                    " + </a:t>
            </a:r>
            <a:r>
              <a:rPr lang="en-US" sz="1600" b="0" dirty="0">
                <a:latin typeface="Helvetica" pitchFamily="34" charset="0"/>
              </a:rPr>
              <a:t>mean</a:t>
            </a:r>
            <a:r>
              <a:rPr lang="en-US" sz="1600" b="0" dirty="0">
                <a:solidFill>
                  <a:schemeClr val="tx2"/>
                </a:solidFill>
                <a:latin typeface="Helvetica" pitchFamily="34" charset="0"/>
              </a:rPr>
              <a:t>);</a:t>
            </a:r>
          </a:p>
          <a:p>
            <a:pPr>
              <a:lnSpc>
                <a:spcPct val="85000"/>
              </a:lnSpc>
            </a:pPr>
            <a:r>
              <a:rPr lang="en-US" sz="1600" b="0" dirty="0">
                <a:solidFill>
                  <a:schemeClr val="tx2"/>
                </a:solidFill>
                <a:latin typeface="Helvetica" pitchFamily="34" charset="0"/>
              </a:rPr>
              <a:t>     </a:t>
            </a:r>
            <a:r>
              <a:rPr lang="en-US" sz="1600" b="0" dirty="0" err="1">
                <a:solidFill>
                  <a:schemeClr val="tx2"/>
                </a:solidFill>
                <a:latin typeface="Helvetica" pitchFamily="34" charset="0"/>
              </a:rPr>
              <a:t>System.out.println</a:t>
            </a:r>
            <a:r>
              <a:rPr lang="en-US" sz="1600" b="0" dirty="0">
                <a:solidFill>
                  <a:schemeClr val="tx2"/>
                </a:solidFill>
                <a:latin typeface="Helvetica" pitchFamily="34" charset="0"/>
              </a:rPr>
              <a:t> ("median:                 " + </a:t>
            </a:r>
            <a:r>
              <a:rPr lang="en-US" sz="1600" b="0" dirty="0">
                <a:latin typeface="Helvetica" pitchFamily="34" charset="0"/>
              </a:rPr>
              <a:t>med</a:t>
            </a:r>
            <a:r>
              <a:rPr lang="en-US" sz="1600" b="0" dirty="0">
                <a:solidFill>
                  <a:schemeClr val="tx2"/>
                </a:solidFill>
                <a:latin typeface="Helvetica" pitchFamily="34" charset="0"/>
              </a:rPr>
              <a:t>);</a:t>
            </a:r>
          </a:p>
          <a:p>
            <a:pPr>
              <a:lnSpc>
                <a:spcPct val="85000"/>
              </a:lnSpc>
            </a:pPr>
            <a:r>
              <a:rPr lang="en-US" sz="1600" b="0" dirty="0">
                <a:solidFill>
                  <a:schemeClr val="tx2"/>
                </a:solidFill>
                <a:latin typeface="Helvetica" pitchFamily="34" charset="0"/>
              </a:rPr>
              <a:t>     </a:t>
            </a:r>
            <a:r>
              <a:rPr lang="en-US" sz="1600" b="0" dirty="0" err="1">
                <a:solidFill>
                  <a:schemeClr val="tx2"/>
                </a:solidFill>
                <a:latin typeface="Helvetica" pitchFamily="34" charset="0"/>
              </a:rPr>
              <a:t>System.out.println</a:t>
            </a:r>
            <a:r>
              <a:rPr lang="en-US" sz="1600" b="0" dirty="0">
                <a:solidFill>
                  <a:schemeClr val="tx2"/>
                </a:solidFill>
                <a:latin typeface="Helvetica" pitchFamily="34" charset="0"/>
              </a:rPr>
              <a:t> ("variance:                " + </a:t>
            </a:r>
            <a:r>
              <a:rPr lang="en-US" sz="1600" b="0" dirty="0" err="1">
                <a:latin typeface="Helvetica" pitchFamily="34" charset="0"/>
              </a:rPr>
              <a:t>var</a:t>
            </a:r>
            <a:r>
              <a:rPr lang="en-US" sz="1600" b="0" dirty="0">
                <a:solidFill>
                  <a:schemeClr val="tx2"/>
                </a:solidFill>
                <a:latin typeface="Helvetica" pitchFamily="34" charset="0"/>
              </a:rPr>
              <a:t>);</a:t>
            </a:r>
          </a:p>
          <a:p>
            <a:pPr>
              <a:lnSpc>
                <a:spcPct val="85000"/>
              </a:lnSpc>
            </a:pPr>
            <a:r>
              <a:rPr lang="en-US" sz="1600" b="0" dirty="0">
                <a:solidFill>
                  <a:schemeClr val="tx2"/>
                </a:solidFill>
                <a:latin typeface="Helvetica" pitchFamily="34" charset="0"/>
              </a:rPr>
              <a:t>     </a:t>
            </a:r>
            <a:r>
              <a:rPr lang="en-US" sz="1600" b="0" dirty="0" err="1">
                <a:solidFill>
                  <a:schemeClr val="tx2"/>
                </a:solidFill>
                <a:latin typeface="Helvetica" pitchFamily="34" charset="0"/>
              </a:rPr>
              <a:t>System.out.println</a:t>
            </a:r>
            <a:r>
              <a:rPr lang="en-US" sz="1600" b="0" dirty="0">
                <a:solidFill>
                  <a:schemeClr val="tx2"/>
                </a:solidFill>
                <a:latin typeface="Helvetica" pitchFamily="34" charset="0"/>
              </a:rPr>
              <a:t> ("standard deviation: " + </a:t>
            </a:r>
            <a:r>
              <a:rPr lang="en-US" sz="1600" b="0" dirty="0" err="1">
                <a:latin typeface="Helvetica" pitchFamily="34" charset="0"/>
              </a:rPr>
              <a:t>sd</a:t>
            </a:r>
            <a:r>
              <a:rPr lang="en-US" sz="1600" b="0" dirty="0">
                <a:solidFill>
                  <a:schemeClr val="tx2"/>
                </a:solidFill>
                <a:latin typeface="Helvetica" pitchFamily="34" charset="0"/>
              </a:rPr>
              <a:t>);</a:t>
            </a:r>
          </a:p>
          <a:p>
            <a:pPr>
              <a:lnSpc>
                <a:spcPct val="85000"/>
              </a:lnSpc>
            </a:pPr>
            <a:r>
              <a:rPr lang="en-US" sz="1600" b="0" dirty="0">
                <a:solidFill>
                  <a:schemeClr val="tx2"/>
                </a:solidFill>
                <a:latin typeface="Helvetica" pitchFamily="34" charset="0"/>
              </a:rPr>
              <a:t>}</a:t>
            </a:r>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9" name="Rectangle 37"/>
          <p:cNvSpPr>
            <a:spLocks noGrp="1" noChangeArrowheads="1"/>
          </p:cNvSpPr>
          <p:nvPr>
            <p:ph type="title"/>
          </p:nvPr>
        </p:nvSpPr>
        <p:spPr>
          <a:xfrm>
            <a:off x="857250" y="0"/>
            <a:ext cx="6324600" cy="685800"/>
          </a:xfrm>
        </p:spPr>
        <p:txBody>
          <a:bodyPr>
            <a:normAutofit fontScale="90000"/>
          </a:bodyPr>
          <a:lstStyle/>
          <a:p>
            <a:pPr fontAlgn="auto">
              <a:spcAft>
                <a:spcPts val="0"/>
              </a:spcAft>
              <a:defRPr/>
            </a:pPr>
            <a:r>
              <a:rPr lang="en-US" smtClean="0"/>
              <a:t>Le graphe de flot de donnée</a:t>
            </a:r>
          </a:p>
        </p:txBody>
      </p:sp>
      <p:sp>
        <p:nvSpPr>
          <p:cNvPr id="110595" name="Footer Placeholder 4"/>
          <p:cNvSpPr>
            <a:spLocks noGrp="1"/>
          </p:cNvSpPr>
          <p:nvPr>
            <p:ph type="ftr" sz="quarter" idx="11"/>
          </p:nvPr>
        </p:nvSpPr>
        <p:spPr/>
        <p:txBody>
          <a:bodyPr/>
          <a:lstStyle/>
          <a:p>
            <a:pPr>
              <a:defRPr/>
            </a:pPr>
            <a:r>
              <a:rPr lang="fr-FR"/>
              <a:t>Dr Maamri Ramdane</a:t>
            </a:r>
            <a:endParaRPr lang="en-US"/>
          </a:p>
        </p:txBody>
      </p:sp>
      <p:sp>
        <p:nvSpPr>
          <p:cNvPr id="110596" name="Slide Number Placeholder 5"/>
          <p:cNvSpPr>
            <a:spLocks noGrp="1"/>
          </p:cNvSpPr>
          <p:nvPr>
            <p:ph type="sldNum" sz="quarter" idx="12"/>
          </p:nvPr>
        </p:nvSpPr>
        <p:spPr>
          <a:xfrm>
            <a:off x="1905000" y="6415088"/>
            <a:ext cx="1593850" cy="441325"/>
          </a:xfrm>
        </p:spPr>
        <p:txBody>
          <a:bodyPr/>
          <a:lstStyle/>
          <a:p>
            <a:pPr algn="l">
              <a:defRPr/>
            </a:pPr>
            <a:fld id="{97AE69A9-8A79-4A3C-A224-159C92CFB014}" type="slidenum">
              <a:rPr lang="en-US"/>
              <a:pPr algn="l">
                <a:defRPr/>
              </a:pPr>
              <a:t>126</a:t>
            </a:fld>
            <a:endParaRPr lang="en-US"/>
          </a:p>
        </p:txBody>
      </p:sp>
      <p:grpSp>
        <p:nvGrpSpPr>
          <p:cNvPr id="141317" name="Group 2"/>
          <p:cNvGrpSpPr>
            <a:grpSpLocks/>
          </p:cNvGrpSpPr>
          <p:nvPr/>
        </p:nvGrpSpPr>
        <p:grpSpPr bwMode="auto">
          <a:xfrm>
            <a:off x="2074863" y="473075"/>
            <a:ext cx="2876550" cy="5568950"/>
            <a:chOff x="274" y="490"/>
            <a:chExt cx="1812" cy="3508"/>
          </a:xfrm>
        </p:grpSpPr>
        <p:grpSp>
          <p:nvGrpSpPr>
            <p:cNvPr id="141331" name="Group 3"/>
            <p:cNvGrpSpPr>
              <a:grpSpLocks/>
            </p:cNvGrpSpPr>
            <p:nvPr/>
          </p:nvGrpSpPr>
          <p:grpSpPr bwMode="auto">
            <a:xfrm>
              <a:off x="1736" y="3701"/>
              <a:ext cx="350" cy="296"/>
              <a:chOff x="4738" y="2684"/>
              <a:chExt cx="350" cy="296"/>
            </a:xfrm>
          </p:grpSpPr>
          <p:sp>
            <p:nvSpPr>
              <p:cNvPr id="141363" name="Oval 4"/>
              <p:cNvSpPr>
                <a:spLocks noChangeArrowheads="1"/>
              </p:cNvSpPr>
              <p:nvPr/>
            </p:nvSpPr>
            <p:spPr bwMode="auto">
              <a:xfrm>
                <a:off x="4738" y="2684"/>
                <a:ext cx="350" cy="296"/>
              </a:xfrm>
              <a:prstGeom prst="ellipse">
                <a:avLst/>
              </a:prstGeom>
              <a:solidFill>
                <a:srgbClr val="0066FF"/>
              </a:solidFill>
              <a:ln w="38100">
                <a:solidFill>
                  <a:schemeClr val="tx1"/>
                </a:solidFill>
                <a:round/>
                <a:headEnd type="none" w="sm" len="sm"/>
                <a:tailEnd type="none" w="sm" len="sm"/>
              </a:ln>
            </p:spPr>
            <p:txBody>
              <a:bodyPr wrap="none" anchor="ctr"/>
              <a:lstStyle/>
              <a:p>
                <a:endParaRPr lang="ar-DZ"/>
              </a:p>
            </p:txBody>
          </p:sp>
          <p:sp>
            <p:nvSpPr>
              <p:cNvPr id="141364" name="Text Box 5"/>
              <p:cNvSpPr txBox="1">
                <a:spLocks noChangeArrowheads="1"/>
              </p:cNvSpPr>
              <p:nvPr/>
            </p:nvSpPr>
            <p:spPr bwMode="auto">
              <a:xfrm>
                <a:off x="4815" y="2707"/>
                <a:ext cx="196" cy="250"/>
              </a:xfrm>
              <a:prstGeom prst="rect">
                <a:avLst/>
              </a:prstGeom>
              <a:noFill/>
              <a:ln w="12700">
                <a:noFill/>
                <a:miter lim="800000"/>
                <a:headEnd type="none" w="sm" len="sm"/>
                <a:tailEnd type="none" w="sm" len="sm"/>
              </a:ln>
            </p:spPr>
            <p:txBody>
              <a:bodyPr wrap="none">
                <a:spAutoFit/>
              </a:bodyPr>
              <a:lstStyle/>
              <a:p>
                <a:pPr algn="r"/>
                <a:r>
                  <a:rPr lang="en-US"/>
                  <a:t>8</a:t>
                </a:r>
              </a:p>
            </p:txBody>
          </p:sp>
        </p:grpSp>
        <p:grpSp>
          <p:nvGrpSpPr>
            <p:cNvPr id="141332" name="Group 6"/>
            <p:cNvGrpSpPr>
              <a:grpSpLocks/>
            </p:cNvGrpSpPr>
            <p:nvPr/>
          </p:nvGrpSpPr>
          <p:grpSpPr bwMode="auto">
            <a:xfrm>
              <a:off x="801" y="684"/>
              <a:ext cx="350" cy="296"/>
              <a:chOff x="3838" y="2684"/>
              <a:chExt cx="350" cy="296"/>
            </a:xfrm>
          </p:grpSpPr>
          <p:sp>
            <p:nvSpPr>
              <p:cNvPr id="141361" name="Oval 7"/>
              <p:cNvSpPr>
                <a:spLocks noChangeArrowheads="1"/>
              </p:cNvSpPr>
              <p:nvPr/>
            </p:nvSpPr>
            <p:spPr bwMode="auto">
              <a:xfrm>
                <a:off x="3838" y="2684"/>
                <a:ext cx="350" cy="296"/>
              </a:xfrm>
              <a:prstGeom prst="ellipse">
                <a:avLst/>
              </a:prstGeom>
              <a:solidFill>
                <a:srgbClr val="0066FF"/>
              </a:solidFill>
              <a:ln w="19050">
                <a:solidFill>
                  <a:schemeClr val="tx1"/>
                </a:solidFill>
                <a:round/>
                <a:headEnd type="none" w="sm" len="sm"/>
                <a:tailEnd type="none" w="sm" len="sm"/>
              </a:ln>
            </p:spPr>
            <p:txBody>
              <a:bodyPr wrap="none" anchor="ctr"/>
              <a:lstStyle/>
              <a:p>
                <a:endParaRPr lang="ar-DZ"/>
              </a:p>
            </p:txBody>
          </p:sp>
          <p:sp>
            <p:nvSpPr>
              <p:cNvPr id="141362" name="Text Box 8"/>
              <p:cNvSpPr txBox="1">
                <a:spLocks noChangeArrowheads="1"/>
              </p:cNvSpPr>
              <p:nvPr/>
            </p:nvSpPr>
            <p:spPr bwMode="auto">
              <a:xfrm>
                <a:off x="3915" y="2707"/>
                <a:ext cx="196" cy="250"/>
              </a:xfrm>
              <a:prstGeom prst="rect">
                <a:avLst/>
              </a:prstGeom>
              <a:noFill/>
              <a:ln w="12700">
                <a:noFill/>
                <a:miter lim="800000"/>
                <a:headEnd type="none" w="sm" len="sm"/>
                <a:tailEnd type="none" w="sm" len="sm"/>
              </a:ln>
            </p:spPr>
            <p:txBody>
              <a:bodyPr wrap="none">
                <a:spAutoFit/>
              </a:bodyPr>
              <a:lstStyle/>
              <a:p>
                <a:pPr algn="r"/>
                <a:r>
                  <a:rPr lang="en-US"/>
                  <a:t>1</a:t>
                </a:r>
              </a:p>
            </p:txBody>
          </p:sp>
        </p:grpSp>
        <p:sp>
          <p:nvSpPr>
            <p:cNvPr id="141333" name="Line 9"/>
            <p:cNvSpPr>
              <a:spLocks noChangeShapeType="1"/>
            </p:cNvSpPr>
            <p:nvPr/>
          </p:nvSpPr>
          <p:spPr bwMode="auto">
            <a:xfrm>
              <a:off x="976" y="490"/>
              <a:ext cx="0" cy="186"/>
            </a:xfrm>
            <a:prstGeom prst="line">
              <a:avLst/>
            </a:prstGeom>
            <a:noFill/>
            <a:ln w="19050">
              <a:solidFill>
                <a:schemeClr val="tx1"/>
              </a:solidFill>
              <a:round/>
              <a:headEnd type="none" w="sm" len="sm"/>
              <a:tailEnd type="arrow" w="med" len="med"/>
            </a:ln>
          </p:spPr>
          <p:txBody>
            <a:bodyPr/>
            <a:lstStyle/>
            <a:p>
              <a:endParaRPr lang="fr-FR"/>
            </a:p>
          </p:txBody>
        </p:sp>
        <p:grpSp>
          <p:nvGrpSpPr>
            <p:cNvPr id="141334" name="Group 10"/>
            <p:cNvGrpSpPr>
              <a:grpSpLocks/>
            </p:cNvGrpSpPr>
            <p:nvPr/>
          </p:nvGrpSpPr>
          <p:grpSpPr bwMode="auto">
            <a:xfrm>
              <a:off x="801" y="1287"/>
              <a:ext cx="350" cy="296"/>
              <a:chOff x="4288" y="1746"/>
              <a:chExt cx="350" cy="296"/>
            </a:xfrm>
          </p:grpSpPr>
          <p:sp>
            <p:nvSpPr>
              <p:cNvPr id="141359" name="Oval 11"/>
              <p:cNvSpPr>
                <a:spLocks noChangeArrowheads="1"/>
              </p:cNvSpPr>
              <p:nvPr/>
            </p:nvSpPr>
            <p:spPr bwMode="auto">
              <a:xfrm>
                <a:off x="4288" y="1746"/>
                <a:ext cx="350" cy="296"/>
              </a:xfrm>
              <a:prstGeom prst="ellipse">
                <a:avLst/>
              </a:prstGeom>
              <a:solidFill>
                <a:srgbClr val="0066FF"/>
              </a:solidFill>
              <a:ln w="19050">
                <a:solidFill>
                  <a:schemeClr val="tx1"/>
                </a:solidFill>
                <a:round/>
                <a:headEnd type="none" w="sm" len="sm"/>
                <a:tailEnd type="none" w="sm" len="sm"/>
              </a:ln>
            </p:spPr>
            <p:txBody>
              <a:bodyPr wrap="none" anchor="ctr"/>
              <a:lstStyle/>
              <a:p>
                <a:endParaRPr lang="ar-DZ"/>
              </a:p>
            </p:txBody>
          </p:sp>
          <p:sp>
            <p:nvSpPr>
              <p:cNvPr id="141360" name="Text Box 12"/>
              <p:cNvSpPr txBox="1">
                <a:spLocks noChangeArrowheads="1"/>
              </p:cNvSpPr>
              <p:nvPr/>
            </p:nvSpPr>
            <p:spPr bwMode="auto">
              <a:xfrm>
                <a:off x="4365" y="1769"/>
                <a:ext cx="196" cy="250"/>
              </a:xfrm>
              <a:prstGeom prst="rect">
                <a:avLst/>
              </a:prstGeom>
              <a:noFill/>
              <a:ln w="12700">
                <a:noFill/>
                <a:miter lim="800000"/>
                <a:headEnd type="none" w="sm" len="sm"/>
                <a:tailEnd type="none" w="sm" len="sm"/>
              </a:ln>
            </p:spPr>
            <p:txBody>
              <a:bodyPr wrap="none">
                <a:spAutoFit/>
              </a:bodyPr>
              <a:lstStyle/>
              <a:p>
                <a:pPr algn="r"/>
                <a:r>
                  <a:rPr lang="en-US"/>
                  <a:t>2</a:t>
                </a:r>
              </a:p>
            </p:txBody>
          </p:sp>
        </p:grpSp>
        <p:grpSp>
          <p:nvGrpSpPr>
            <p:cNvPr id="141335" name="Group 13"/>
            <p:cNvGrpSpPr>
              <a:grpSpLocks/>
            </p:cNvGrpSpPr>
            <p:nvPr/>
          </p:nvGrpSpPr>
          <p:grpSpPr bwMode="auto">
            <a:xfrm>
              <a:off x="274" y="2493"/>
              <a:ext cx="350" cy="296"/>
              <a:chOff x="4288" y="1746"/>
              <a:chExt cx="350" cy="296"/>
            </a:xfrm>
          </p:grpSpPr>
          <p:sp>
            <p:nvSpPr>
              <p:cNvPr id="141357" name="Oval 14"/>
              <p:cNvSpPr>
                <a:spLocks noChangeArrowheads="1"/>
              </p:cNvSpPr>
              <p:nvPr/>
            </p:nvSpPr>
            <p:spPr bwMode="auto">
              <a:xfrm>
                <a:off x="4288" y="1746"/>
                <a:ext cx="350" cy="296"/>
              </a:xfrm>
              <a:prstGeom prst="ellipse">
                <a:avLst/>
              </a:prstGeom>
              <a:solidFill>
                <a:srgbClr val="0066FF"/>
              </a:solidFill>
              <a:ln w="19050">
                <a:solidFill>
                  <a:schemeClr val="tx1"/>
                </a:solidFill>
                <a:round/>
                <a:headEnd type="none" w="sm" len="sm"/>
                <a:tailEnd type="none" w="sm" len="sm"/>
              </a:ln>
            </p:spPr>
            <p:txBody>
              <a:bodyPr wrap="none" anchor="ctr"/>
              <a:lstStyle/>
              <a:p>
                <a:endParaRPr lang="ar-DZ"/>
              </a:p>
            </p:txBody>
          </p:sp>
          <p:sp>
            <p:nvSpPr>
              <p:cNvPr id="141358" name="Text Box 15"/>
              <p:cNvSpPr txBox="1">
                <a:spLocks noChangeArrowheads="1"/>
              </p:cNvSpPr>
              <p:nvPr/>
            </p:nvSpPr>
            <p:spPr bwMode="auto">
              <a:xfrm>
                <a:off x="4365" y="1769"/>
                <a:ext cx="196" cy="250"/>
              </a:xfrm>
              <a:prstGeom prst="rect">
                <a:avLst/>
              </a:prstGeom>
              <a:noFill/>
              <a:ln w="12700">
                <a:noFill/>
                <a:miter lim="800000"/>
                <a:headEnd type="none" w="sm" len="sm"/>
                <a:tailEnd type="none" w="sm" len="sm"/>
              </a:ln>
            </p:spPr>
            <p:txBody>
              <a:bodyPr wrap="none">
                <a:spAutoFit/>
              </a:bodyPr>
              <a:lstStyle/>
              <a:p>
                <a:pPr algn="r"/>
                <a:r>
                  <a:rPr lang="en-US"/>
                  <a:t>4</a:t>
                </a:r>
              </a:p>
            </p:txBody>
          </p:sp>
        </p:grpSp>
        <p:grpSp>
          <p:nvGrpSpPr>
            <p:cNvPr id="141336" name="Group 16"/>
            <p:cNvGrpSpPr>
              <a:grpSpLocks/>
            </p:cNvGrpSpPr>
            <p:nvPr/>
          </p:nvGrpSpPr>
          <p:grpSpPr bwMode="auto">
            <a:xfrm>
              <a:off x="801" y="1891"/>
              <a:ext cx="350" cy="296"/>
              <a:chOff x="4288" y="1746"/>
              <a:chExt cx="350" cy="296"/>
            </a:xfrm>
          </p:grpSpPr>
          <p:sp>
            <p:nvSpPr>
              <p:cNvPr id="141355" name="Oval 17"/>
              <p:cNvSpPr>
                <a:spLocks noChangeArrowheads="1"/>
              </p:cNvSpPr>
              <p:nvPr/>
            </p:nvSpPr>
            <p:spPr bwMode="auto">
              <a:xfrm>
                <a:off x="4288" y="1746"/>
                <a:ext cx="350" cy="296"/>
              </a:xfrm>
              <a:prstGeom prst="ellipse">
                <a:avLst/>
              </a:prstGeom>
              <a:solidFill>
                <a:srgbClr val="0066FF"/>
              </a:solidFill>
              <a:ln w="19050">
                <a:solidFill>
                  <a:schemeClr val="tx1"/>
                </a:solidFill>
                <a:round/>
                <a:headEnd type="none" w="sm" len="sm"/>
                <a:tailEnd type="none" w="sm" len="sm"/>
              </a:ln>
            </p:spPr>
            <p:txBody>
              <a:bodyPr wrap="none" anchor="ctr"/>
              <a:lstStyle/>
              <a:p>
                <a:endParaRPr lang="ar-DZ"/>
              </a:p>
            </p:txBody>
          </p:sp>
          <p:sp>
            <p:nvSpPr>
              <p:cNvPr id="141356" name="Text Box 18"/>
              <p:cNvSpPr txBox="1">
                <a:spLocks noChangeArrowheads="1"/>
              </p:cNvSpPr>
              <p:nvPr/>
            </p:nvSpPr>
            <p:spPr bwMode="auto">
              <a:xfrm>
                <a:off x="4365" y="1769"/>
                <a:ext cx="196" cy="250"/>
              </a:xfrm>
              <a:prstGeom prst="rect">
                <a:avLst/>
              </a:prstGeom>
              <a:noFill/>
              <a:ln w="12700">
                <a:noFill/>
                <a:miter lim="800000"/>
                <a:headEnd type="none" w="sm" len="sm"/>
                <a:tailEnd type="none" w="sm" len="sm"/>
              </a:ln>
            </p:spPr>
            <p:txBody>
              <a:bodyPr wrap="none">
                <a:spAutoFit/>
              </a:bodyPr>
              <a:lstStyle/>
              <a:p>
                <a:pPr algn="r"/>
                <a:r>
                  <a:rPr lang="en-US"/>
                  <a:t>3</a:t>
                </a:r>
              </a:p>
            </p:txBody>
          </p:sp>
        </p:grpSp>
        <p:grpSp>
          <p:nvGrpSpPr>
            <p:cNvPr id="141337" name="Group 19"/>
            <p:cNvGrpSpPr>
              <a:grpSpLocks/>
            </p:cNvGrpSpPr>
            <p:nvPr/>
          </p:nvGrpSpPr>
          <p:grpSpPr bwMode="auto">
            <a:xfrm>
              <a:off x="1314" y="2493"/>
              <a:ext cx="350" cy="296"/>
              <a:chOff x="4288" y="1746"/>
              <a:chExt cx="350" cy="296"/>
            </a:xfrm>
          </p:grpSpPr>
          <p:sp>
            <p:nvSpPr>
              <p:cNvPr id="141353" name="Oval 20"/>
              <p:cNvSpPr>
                <a:spLocks noChangeArrowheads="1"/>
              </p:cNvSpPr>
              <p:nvPr/>
            </p:nvSpPr>
            <p:spPr bwMode="auto">
              <a:xfrm>
                <a:off x="4288" y="1746"/>
                <a:ext cx="350" cy="296"/>
              </a:xfrm>
              <a:prstGeom prst="ellipse">
                <a:avLst/>
              </a:prstGeom>
              <a:solidFill>
                <a:srgbClr val="0066FF"/>
              </a:solidFill>
              <a:ln w="19050">
                <a:solidFill>
                  <a:schemeClr val="tx1"/>
                </a:solidFill>
                <a:round/>
                <a:headEnd type="none" w="sm" len="sm"/>
                <a:tailEnd type="none" w="sm" len="sm"/>
              </a:ln>
            </p:spPr>
            <p:txBody>
              <a:bodyPr wrap="none" anchor="ctr"/>
              <a:lstStyle/>
              <a:p>
                <a:endParaRPr lang="ar-DZ"/>
              </a:p>
            </p:txBody>
          </p:sp>
          <p:sp>
            <p:nvSpPr>
              <p:cNvPr id="141354" name="Text Box 21"/>
              <p:cNvSpPr txBox="1">
                <a:spLocks noChangeArrowheads="1"/>
              </p:cNvSpPr>
              <p:nvPr/>
            </p:nvSpPr>
            <p:spPr bwMode="auto">
              <a:xfrm>
                <a:off x="4365" y="1769"/>
                <a:ext cx="196" cy="250"/>
              </a:xfrm>
              <a:prstGeom prst="rect">
                <a:avLst/>
              </a:prstGeom>
              <a:noFill/>
              <a:ln w="12700">
                <a:noFill/>
                <a:miter lim="800000"/>
                <a:headEnd type="none" w="sm" len="sm"/>
                <a:tailEnd type="none" w="sm" len="sm"/>
              </a:ln>
            </p:spPr>
            <p:txBody>
              <a:bodyPr wrap="none">
                <a:spAutoFit/>
              </a:bodyPr>
              <a:lstStyle/>
              <a:p>
                <a:pPr algn="r"/>
                <a:r>
                  <a:rPr lang="en-US"/>
                  <a:t>5</a:t>
                </a:r>
              </a:p>
            </p:txBody>
          </p:sp>
        </p:grpSp>
        <p:grpSp>
          <p:nvGrpSpPr>
            <p:cNvPr id="141338" name="Group 22"/>
            <p:cNvGrpSpPr>
              <a:grpSpLocks/>
            </p:cNvGrpSpPr>
            <p:nvPr/>
          </p:nvGrpSpPr>
          <p:grpSpPr bwMode="auto">
            <a:xfrm>
              <a:off x="1314" y="3098"/>
              <a:ext cx="350" cy="296"/>
              <a:chOff x="4288" y="1746"/>
              <a:chExt cx="350" cy="296"/>
            </a:xfrm>
          </p:grpSpPr>
          <p:sp>
            <p:nvSpPr>
              <p:cNvPr id="141351" name="Oval 23"/>
              <p:cNvSpPr>
                <a:spLocks noChangeArrowheads="1"/>
              </p:cNvSpPr>
              <p:nvPr/>
            </p:nvSpPr>
            <p:spPr bwMode="auto">
              <a:xfrm>
                <a:off x="4288" y="1746"/>
                <a:ext cx="350" cy="296"/>
              </a:xfrm>
              <a:prstGeom prst="ellipse">
                <a:avLst/>
              </a:prstGeom>
              <a:solidFill>
                <a:srgbClr val="0066FF"/>
              </a:solidFill>
              <a:ln w="19050">
                <a:solidFill>
                  <a:schemeClr val="tx1"/>
                </a:solidFill>
                <a:round/>
                <a:headEnd type="none" w="sm" len="sm"/>
                <a:tailEnd type="none" w="sm" len="sm"/>
              </a:ln>
            </p:spPr>
            <p:txBody>
              <a:bodyPr wrap="none" anchor="ctr"/>
              <a:lstStyle/>
              <a:p>
                <a:endParaRPr lang="ar-DZ"/>
              </a:p>
            </p:txBody>
          </p:sp>
          <p:sp>
            <p:nvSpPr>
              <p:cNvPr id="141352" name="Text Box 24"/>
              <p:cNvSpPr txBox="1">
                <a:spLocks noChangeArrowheads="1"/>
              </p:cNvSpPr>
              <p:nvPr/>
            </p:nvSpPr>
            <p:spPr bwMode="auto">
              <a:xfrm>
                <a:off x="4365" y="1769"/>
                <a:ext cx="196" cy="250"/>
              </a:xfrm>
              <a:prstGeom prst="rect">
                <a:avLst/>
              </a:prstGeom>
              <a:noFill/>
              <a:ln w="12700">
                <a:noFill/>
                <a:miter lim="800000"/>
                <a:headEnd type="none" w="sm" len="sm"/>
                <a:tailEnd type="none" w="sm" len="sm"/>
              </a:ln>
            </p:spPr>
            <p:txBody>
              <a:bodyPr wrap="none">
                <a:spAutoFit/>
              </a:bodyPr>
              <a:lstStyle/>
              <a:p>
                <a:pPr algn="r"/>
                <a:r>
                  <a:rPr lang="en-US"/>
                  <a:t>6</a:t>
                </a:r>
              </a:p>
            </p:txBody>
          </p:sp>
        </p:grpSp>
        <p:grpSp>
          <p:nvGrpSpPr>
            <p:cNvPr id="141339" name="Group 25"/>
            <p:cNvGrpSpPr>
              <a:grpSpLocks/>
            </p:cNvGrpSpPr>
            <p:nvPr/>
          </p:nvGrpSpPr>
          <p:grpSpPr bwMode="auto">
            <a:xfrm>
              <a:off x="802" y="3702"/>
              <a:ext cx="350" cy="296"/>
              <a:chOff x="4288" y="1746"/>
              <a:chExt cx="350" cy="296"/>
            </a:xfrm>
          </p:grpSpPr>
          <p:sp>
            <p:nvSpPr>
              <p:cNvPr id="141349" name="Oval 26"/>
              <p:cNvSpPr>
                <a:spLocks noChangeArrowheads="1"/>
              </p:cNvSpPr>
              <p:nvPr/>
            </p:nvSpPr>
            <p:spPr bwMode="auto">
              <a:xfrm>
                <a:off x="4288" y="1746"/>
                <a:ext cx="350" cy="296"/>
              </a:xfrm>
              <a:prstGeom prst="ellipse">
                <a:avLst/>
              </a:prstGeom>
              <a:solidFill>
                <a:srgbClr val="0066FF"/>
              </a:solidFill>
              <a:ln w="19050">
                <a:solidFill>
                  <a:schemeClr val="tx1"/>
                </a:solidFill>
                <a:round/>
                <a:headEnd type="none" w="sm" len="sm"/>
                <a:tailEnd type="none" w="sm" len="sm"/>
              </a:ln>
            </p:spPr>
            <p:txBody>
              <a:bodyPr wrap="none" anchor="ctr"/>
              <a:lstStyle/>
              <a:p>
                <a:endParaRPr lang="ar-DZ"/>
              </a:p>
            </p:txBody>
          </p:sp>
          <p:sp>
            <p:nvSpPr>
              <p:cNvPr id="141350" name="Text Box 27"/>
              <p:cNvSpPr txBox="1">
                <a:spLocks noChangeArrowheads="1"/>
              </p:cNvSpPr>
              <p:nvPr/>
            </p:nvSpPr>
            <p:spPr bwMode="auto">
              <a:xfrm>
                <a:off x="4365" y="1769"/>
                <a:ext cx="196" cy="250"/>
              </a:xfrm>
              <a:prstGeom prst="rect">
                <a:avLst/>
              </a:prstGeom>
              <a:noFill/>
              <a:ln w="12700">
                <a:noFill/>
                <a:miter lim="800000"/>
                <a:headEnd type="none" w="sm" len="sm"/>
                <a:tailEnd type="none" w="sm" len="sm"/>
              </a:ln>
            </p:spPr>
            <p:txBody>
              <a:bodyPr wrap="none">
                <a:spAutoFit/>
              </a:bodyPr>
              <a:lstStyle/>
              <a:p>
                <a:pPr algn="r"/>
                <a:r>
                  <a:rPr lang="en-US"/>
                  <a:t>7</a:t>
                </a:r>
              </a:p>
            </p:txBody>
          </p:sp>
        </p:grpSp>
        <p:cxnSp>
          <p:nvCxnSpPr>
            <p:cNvPr id="141340" name="AutoShape 28"/>
            <p:cNvCxnSpPr>
              <a:cxnSpLocks noChangeShapeType="1"/>
              <a:stCxn id="141361" idx="4"/>
              <a:endCxn id="141359" idx="0"/>
            </p:cNvCxnSpPr>
            <p:nvPr/>
          </p:nvCxnSpPr>
          <p:spPr bwMode="auto">
            <a:xfrm>
              <a:off x="976" y="986"/>
              <a:ext cx="0" cy="295"/>
            </a:xfrm>
            <a:prstGeom prst="straightConnector1">
              <a:avLst/>
            </a:prstGeom>
            <a:noFill/>
            <a:ln w="28575">
              <a:solidFill>
                <a:schemeClr val="tx1"/>
              </a:solidFill>
              <a:round/>
              <a:headEnd type="none" w="sm" len="sm"/>
              <a:tailEnd type="triangle" w="med" len="med"/>
            </a:ln>
          </p:spPr>
        </p:cxnSp>
        <p:cxnSp>
          <p:nvCxnSpPr>
            <p:cNvPr id="141341" name="AutoShape 29"/>
            <p:cNvCxnSpPr>
              <a:cxnSpLocks noChangeShapeType="1"/>
              <a:stCxn id="141359" idx="4"/>
              <a:endCxn id="141355" idx="0"/>
            </p:cNvCxnSpPr>
            <p:nvPr/>
          </p:nvCxnSpPr>
          <p:spPr bwMode="auto">
            <a:xfrm>
              <a:off x="976" y="1589"/>
              <a:ext cx="0" cy="296"/>
            </a:xfrm>
            <a:prstGeom prst="straightConnector1">
              <a:avLst/>
            </a:prstGeom>
            <a:noFill/>
            <a:ln w="28575">
              <a:solidFill>
                <a:schemeClr val="tx1"/>
              </a:solidFill>
              <a:round/>
              <a:headEnd type="none" w="sm" len="sm"/>
              <a:tailEnd type="triangle" w="med" len="med"/>
            </a:ln>
          </p:spPr>
        </p:cxnSp>
        <p:cxnSp>
          <p:nvCxnSpPr>
            <p:cNvPr id="141342" name="AutoShape 30"/>
            <p:cNvCxnSpPr>
              <a:cxnSpLocks noChangeShapeType="1"/>
              <a:stCxn id="141355" idx="3"/>
              <a:endCxn id="141357" idx="7"/>
            </p:cNvCxnSpPr>
            <p:nvPr/>
          </p:nvCxnSpPr>
          <p:spPr bwMode="auto">
            <a:xfrm flipH="1">
              <a:off x="573" y="2150"/>
              <a:ext cx="279" cy="380"/>
            </a:xfrm>
            <a:prstGeom prst="straightConnector1">
              <a:avLst/>
            </a:prstGeom>
            <a:noFill/>
            <a:ln w="28575">
              <a:solidFill>
                <a:schemeClr val="tx1"/>
              </a:solidFill>
              <a:round/>
              <a:headEnd type="none" w="sm" len="sm"/>
              <a:tailEnd type="triangle" w="med" len="med"/>
            </a:ln>
          </p:spPr>
        </p:cxnSp>
        <p:cxnSp>
          <p:nvCxnSpPr>
            <p:cNvPr id="141343" name="AutoShape 31"/>
            <p:cNvCxnSpPr>
              <a:cxnSpLocks noChangeShapeType="1"/>
              <a:stCxn id="141355" idx="6"/>
              <a:endCxn id="141353" idx="0"/>
            </p:cNvCxnSpPr>
            <p:nvPr/>
          </p:nvCxnSpPr>
          <p:spPr bwMode="auto">
            <a:xfrm>
              <a:off x="1157" y="2039"/>
              <a:ext cx="332" cy="448"/>
            </a:xfrm>
            <a:prstGeom prst="curvedConnector2">
              <a:avLst/>
            </a:prstGeom>
            <a:noFill/>
            <a:ln w="28575">
              <a:solidFill>
                <a:schemeClr val="tx1"/>
              </a:solidFill>
              <a:round/>
              <a:headEnd type="none" w="sm" len="sm"/>
              <a:tailEnd type="triangle" w="med" len="med"/>
            </a:ln>
          </p:spPr>
        </p:cxnSp>
        <p:cxnSp>
          <p:nvCxnSpPr>
            <p:cNvPr id="141344" name="AutoShape 32"/>
            <p:cNvCxnSpPr>
              <a:cxnSpLocks noChangeShapeType="1"/>
              <a:stCxn id="141357" idx="3"/>
              <a:endCxn id="141355" idx="2"/>
            </p:cNvCxnSpPr>
            <p:nvPr/>
          </p:nvCxnSpPr>
          <p:spPr bwMode="auto">
            <a:xfrm rot="5400000" flipH="1" flipV="1">
              <a:off x="203" y="2161"/>
              <a:ext cx="713" cy="470"/>
            </a:xfrm>
            <a:prstGeom prst="curvedConnector4">
              <a:avLst>
                <a:gd name="adj1" fmla="val -25384"/>
                <a:gd name="adj2" fmla="val -50639"/>
              </a:avLst>
            </a:prstGeom>
            <a:noFill/>
            <a:ln w="28575">
              <a:solidFill>
                <a:schemeClr val="tx1"/>
              </a:solidFill>
              <a:round/>
              <a:headEnd type="none" w="sm" len="sm"/>
              <a:tailEnd type="triangle" w="med" len="med"/>
            </a:ln>
          </p:spPr>
        </p:cxnSp>
        <p:cxnSp>
          <p:nvCxnSpPr>
            <p:cNvPr id="141345" name="AutoShape 33"/>
            <p:cNvCxnSpPr>
              <a:cxnSpLocks noChangeShapeType="1"/>
              <a:stCxn id="141353" idx="4"/>
              <a:endCxn id="141351" idx="0"/>
            </p:cNvCxnSpPr>
            <p:nvPr/>
          </p:nvCxnSpPr>
          <p:spPr bwMode="auto">
            <a:xfrm>
              <a:off x="1489" y="2795"/>
              <a:ext cx="0" cy="297"/>
            </a:xfrm>
            <a:prstGeom prst="straightConnector1">
              <a:avLst/>
            </a:prstGeom>
            <a:noFill/>
            <a:ln w="28575">
              <a:solidFill>
                <a:schemeClr val="tx1"/>
              </a:solidFill>
              <a:round/>
              <a:headEnd type="none" w="sm" len="sm"/>
              <a:tailEnd type="triangle" w="med" len="med"/>
            </a:ln>
          </p:spPr>
        </p:cxnSp>
        <p:cxnSp>
          <p:nvCxnSpPr>
            <p:cNvPr id="141346" name="AutoShape 34"/>
            <p:cNvCxnSpPr>
              <a:cxnSpLocks noChangeShapeType="1"/>
              <a:stCxn id="141351" idx="6"/>
              <a:endCxn id="141363" idx="0"/>
            </p:cNvCxnSpPr>
            <p:nvPr/>
          </p:nvCxnSpPr>
          <p:spPr bwMode="auto">
            <a:xfrm>
              <a:off x="1670" y="3246"/>
              <a:ext cx="241" cy="443"/>
            </a:xfrm>
            <a:prstGeom prst="curvedConnector2">
              <a:avLst/>
            </a:prstGeom>
            <a:noFill/>
            <a:ln w="28575">
              <a:solidFill>
                <a:schemeClr val="tx1"/>
              </a:solidFill>
              <a:round/>
              <a:headEnd type="none" w="sm" len="sm"/>
              <a:tailEnd type="triangle" w="med" len="med"/>
            </a:ln>
          </p:spPr>
        </p:cxnSp>
        <p:cxnSp>
          <p:nvCxnSpPr>
            <p:cNvPr id="141347" name="AutoShape 35"/>
            <p:cNvCxnSpPr>
              <a:cxnSpLocks noChangeShapeType="1"/>
              <a:stCxn id="141351" idx="3"/>
              <a:endCxn id="141349" idx="7"/>
            </p:cNvCxnSpPr>
            <p:nvPr/>
          </p:nvCxnSpPr>
          <p:spPr bwMode="auto">
            <a:xfrm flipH="1">
              <a:off x="1101" y="3357"/>
              <a:ext cx="264" cy="382"/>
            </a:xfrm>
            <a:prstGeom prst="straightConnector1">
              <a:avLst/>
            </a:prstGeom>
            <a:noFill/>
            <a:ln w="28575">
              <a:solidFill>
                <a:schemeClr val="tx1"/>
              </a:solidFill>
              <a:round/>
              <a:headEnd type="none" w="sm" len="sm"/>
              <a:tailEnd type="triangle" w="med" len="med"/>
            </a:ln>
          </p:spPr>
        </p:cxnSp>
        <p:cxnSp>
          <p:nvCxnSpPr>
            <p:cNvPr id="141348" name="AutoShape 36"/>
            <p:cNvCxnSpPr>
              <a:cxnSpLocks noChangeShapeType="1"/>
              <a:stCxn id="141349" idx="3"/>
              <a:endCxn id="141351" idx="2"/>
            </p:cNvCxnSpPr>
            <p:nvPr/>
          </p:nvCxnSpPr>
          <p:spPr bwMode="auto">
            <a:xfrm rot="5400000" flipH="1" flipV="1">
              <a:off x="723" y="3376"/>
              <a:ext cx="715" cy="455"/>
            </a:xfrm>
            <a:prstGeom prst="curvedConnector4">
              <a:avLst>
                <a:gd name="adj1" fmla="val -25315"/>
                <a:gd name="adj2" fmla="val -45935"/>
              </a:avLst>
            </a:prstGeom>
            <a:noFill/>
            <a:ln w="28575">
              <a:solidFill>
                <a:schemeClr val="tx1"/>
              </a:solidFill>
              <a:round/>
              <a:headEnd type="none" w="sm" len="sm"/>
              <a:tailEnd type="triangle" w="med" len="med"/>
            </a:ln>
          </p:spPr>
        </p:cxnSp>
      </p:grpSp>
      <p:grpSp>
        <p:nvGrpSpPr>
          <p:cNvPr id="141318" name="Groupe 52"/>
          <p:cNvGrpSpPr>
            <a:grpSpLocks/>
          </p:cNvGrpSpPr>
          <p:nvPr/>
        </p:nvGrpSpPr>
        <p:grpSpPr bwMode="auto">
          <a:xfrm>
            <a:off x="366713" y="1243013"/>
            <a:ext cx="8777287" cy="5011737"/>
            <a:chOff x="366945" y="1243013"/>
            <a:chExt cx="8777055" cy="5011276"/>
          </a:xfrm>
        </p:grpSpPr>
        <p:sp>
          <p:nvSpPr>
            <p:cNvPr id="141319" name="Text Box 38"/>
            <p:cNvSpPr txBox="1">
              <a:spLocks noChangeArrowheads="1"/>
            </p:cNvSpPr>
            <p:nvPr/>
          </p:nvSpPr>
          <p:spPr bwMode="auto">
            <a:xfrm>
              <a:off x="3406775" y="1243013"/>
              <a:ext cx="3268663" cy="214312"/>
            </a:xfrm>
            <a:prstGeom prst="rect">
              <a:avLst/>
            </a:prstGeom>
            <a:noFill/>
            <a:ln w="12700">
              <a:noFill/>
              <a:miter lim="800000"/>
              <a:headEnd type="none" w="sm" len="sm"/>
              <a:tailEnd type="none" w="sm" len="sm"/>
            </a:ln>
          </p:spPr>
          <p:txBody>
            <a:bodyPr>
              <a:spAutoFit/>
            </a:bodyPr>
            <a:lstStyle/>
            <a:p>
              <a:pPr>
                <a:lnSpc>
                  <a:spcPct val="50000"/>
                </a:lnSpc>
                <a:spcBef>
                  <a:spcPct val="50000"/>
                </a:spcBef>
              </a:pPr>
              <a:r>
                <a:rPr lang="en-US" sz="1600">
                  <a:solidFill>
                    <a:schemeClr val="tx2"/>
                  </a:solidFill>
                </a:rPr>
                <a:t>def (1) = { numbers, sum, length }</a:t>
              </a:r>
            </a:p>
          </p:txBody>
        </p:sp>
        <p:sp>
          <p:nvSpPr>
            <p:cNvPr id="141320" name="Text Box 39"/>
            <p:cNvSpPr txBox="1">
              <a:spLocks noChangeArrowheads="1"/>
            </p:cNvSpPr>
            <p:nvPr/>
          </p:nvSpPr>
          <p:spPr bwMode="auto">
            <a:xfrm>
              <a:off x="3444875" y="2182813"/>
              <a:ext cx="1303338" cy="214312"/>
            </a:xfrm>
            <a:prstGeom prst="rect">
              <a:avLst/>
            </a:prstGeom>
            <a:noFill/>
            <a:ln w="12700">
              <a:noFill/>
              <a:miter lim="800000"/>
              <a:headEnd type="none" w="sm" len="sm"/>
              <a:tailEnd type="none" w="sm" len="sm"/>
            </a:ln>
          </p:spPr>
          <p:txBody>
            <a:bodyPr>
              <a:spAutoFit/>
            </a:bodyPr>
            <a:lstStyle/>
            <a:p>
              <a:pPr>
                <a:lnSpc>
                  <a:spcPct val="50000"/>
                </a:lnSpc>
                <a:spcBef>
                  <a:spcPct val="50000"/>
                </a:spcBef>
              </a:pPr>
              <a:r>
                <a:rPr lang="en-US" sz="1600">
                  <a:solidFill>
                    <a:schemeClr val="tx2"/>
                  </a:solidFill>
                </a:rPr>
                <a:t>def (2) = { i }</a:t>
              </a:r>
            </a:p>
          </p:txBody>
        </p:sp>
        <p:sp>
          <p:nvSpPr>
            <p:cNvPr id="141321" name="Text Box 44"/>
            <p:cNvSpPr txBox="1">
              <a:spLocks noChangeArrowheads="1"/>
            </p:cNvSpPr>
            <p:nvPr/>
          </p:nvSpPr>
          <p:spPr bwMode="auto">
            <a:xfrm>
              <a:off x="4278313" y="3959225"/>
              <a:ext cx="3244850" cy="458788"/>
            </a:xfrm>
            <a:prstGeom prst="rect">
              <a:avLst/>
            </a:prstGeom>
            <a:noFill/>
            <a:ln w="12700">
              <a:noFill/>
              <a:miter lim="800000"/>
              <a:headEnd type="none" w="sm" len="sm"/>
              <a:tailEnd type="none" w="sm" len="sm"/>
            </a:ln>
          </p:spPr>
          <p:txBody>
            <a:bodyPr>
              <a:spAutoFit/>
            </a:bodyPr>
            <a:lstStyle/>
            <a:p>
              <a:pPr>
                <a:lnSpc>
                  <a:spcPct val="50000"/>
                </a:lnSpc>
                <a:spcBef>
                  <a:spcPct val="50000"/>
                </a:spcBef>
              </a:pPr>
              <a:r>
                <a:rPr lang="en-US" sz="1600">
                  <a:solidFill>
                    <a:schemeClr val="tx2"/>
                  </a:solidFill>
                </a:rPr>
                <a:t>def (5) = { med, mean, varsum, i }</a:t>
              </a:r>
            </a:p>
            <a:p>
              <a:pPr>
                <a:lnSpc>
                  <a:spcPct val="50000"/>
                </a:lnSpc>
                <a:spcBef>
                  <a:spcPct val="50000"/>
                </a:spcBef>
              </a:pPr>
              <a:r>
                <a:rPr lang="en-US" sz="1600">
                  <a:solidFill>
                    <a:schemeClr val="tx2"/>
                  </a:solidFill>
                </a:rPr>
                <a:t>use (5) = { numbers, length, sum }</a:t>
              </a:r>
            </a:p>
          </p:txBody>
        </p:sp>
        <p:sp>
          <p:nvSpPr>
            <p:cNvPr id="141322" name="Text Box 49"/>
            <p:cNvSpPr txBox="1">
              <a:spLocks noChangeArrowheads="1"/>
            </p:cNvSpPr>
            <p:nvPr/>
          </p:nvSpPr>
          <p:spPr bwMode="auto">
            <a:xfrm>
              <a:off x="4921250" y="5357826"/>
              <a:ext cx="4222750" cy="825500"/>
            </a:xfrm>
            <a:prstGeom prst="rect">
              <a:avLst/>
            </a:prstGeom>
            <a:noFill/>
            <a:ln w="12700">
              <a:noFill/>
              <a:miter lim="800000"/>
              <a:headEnd type="none" w="sm" len="sm"/>
              <a:tailEnd type="none" w="sm" len="sm"/>
            </a:ln>
          </p:spPr>
          <p:txBody>
            <a:bodyPr>
              <a:spAutoFit/>
            </a:bodyPr>
            <a:lstStyle/>
            <a:p>
              <a:r>
                <a:rPr lang="en-US" sz="1600" b="0">
                  <a:solidFill>
                    <a:schemeClr val="tx2"/>
                  </a:solidFill>
                </a:rPr>
                <a:t>def (8) = { var, sd }</a:t>
              </a:r>
            </a:p>
            <a:p>
              <a:r>
                <a:rPr lang="en-US" sz="1600" b="0">
                  <a:solidFill>
                    <a:schemeClr val="tx2"/>
                  </a:solidFill>
                </a:rPr>
                <a:t>use (8) = { varsum, length, mean,</a:t>
              </a:r>
            </a:p>
            <a:p>
              <a:r>
                <a:rPr lang="en-US" sz="1600" b="0">
                  <a:solidFill>
                    <a:schemeClr val="tx2"/>
                  </a:solidFill>
                </a:rPr>
                <a:t>                   med, var, sd }</a:t>
              </a:r>
            </a:p>
          </p:txBody>
        </p:sp>
        <p:grpSp>
          <p:nvGrpSpPr>
            <p:cNvPr id="141323" name="Group 53"/>
            <p:cNvGrpSpPr>
              <a:grpSpLocks/>
            </p:cNvGrpSpPr>
            <p:nvPr/>
          </p:nvGrpSpPr>
          <p:grpSpPr bwMode="auto">
            <a:xfrm>
              <a:off x="1643042" y="2786058"/>
              <a:ext cx="4327525" cy="592138"/>
              <a:chOff x="1038" y="2019"/>
              <a:chExt cx="2726" cy="373"/>
            </a:xfrm>
          </p:grpSpPr>
          <p:sp>
            <p:nvSpPr>
              <p:cNvPr id="141329" name="Text Box 41"/>
              <p:cNvSpPr txBox="1">
                <a:spLocks noChangeArrowheads="1"/>
              </p:cNvSpPr>
              <p:nvPr/>
            </p:nvSpPr>
            <p:spPr bwMode="auto">
              <a:xfrm>
                <a:off x="2331" y="2019"/>
                <a:ext cx="1433" cy="147"/>
              </a:xfrm>
              <a:prstGeom prst="rect">
                <a:avLst/>
              </a:prstGeom>
              <a:noFill/>
              <a:ln w="12700">
                <a:noFill/>
                <a:miter lim="800000"/>
                <a:headEnd type="none" w="sm" len="sm"/>
                <a:tailEnd type="none" w="sm" len="sm"/>
              </a:ln>
            </p:spPr>
            <p:txBody>
              <a:bodyPr>
                <a:spAutoFit/>
              </a:bodyPr>
              <a:lstStyle/>
              <a:p>
                <a:pPr>
                  <a:lnSpc>
                    <a:spcPct val="50000"/>
                  </a:lnSpc>
                  <a:spcBef>
                    <a:spcPct val="50000"/>
                  </a:spcBef>
                </a:pPr>
                <a:r>
                  <a:rPr lang="en-US" sz="1600">
                    <a:solidFill>
                      <a:schemeClr val="tx2"/>
                    </a:solidFill>
                  </a:rPr>
                  <a:t>P-use (3) = { i, length }</a:t>
                </a:r>
              </a:p>
            </p:txBody>
          </p:sp>
          <p:sp>
            <p:nvSpPr>
              <p:cNvPr id="141330" name="Text Box 50"/>
              <p:cNvSpPr txBox="1">
                <a:spLocks noChangeArrowheads="1"/>
              </p:cNvSpPr>
              <p:nvPr/>
            </p:nvSpPr>
            <p:spPr bwMode="auto">
              <a:xfrm>
                <a:off x="1038" y="2245"/>
                <a:ext cx="1433" cy="147"/>
              </a:xfrm>
              <a:prstGeom prst="rect">
                <a:avLst/>
              </a:prstGeom>
              <a:noFill/>
              <a:ln w="12700">
                <a:noFill/>
                <a:miter lim="800000"/>
                <a:headEnd type="none" w="sm" len="sm"/>
                <a:tailEnd type="none" w="sm" len="sm"/>
              </a:ln>
            </p:spPr>
            <p:txBody>
              <a:bodyPr>
                <a:spAutoFit/>
              </a:bodyPr>
              <a:lstStyle/>
              <a:p>
                <a:pPr>
                  <a:lnSpc>
                    <a:spcPct val="50000"/>
                  </a:lnSpc>
                  <a:spcBef>
                    <a:spcPct val="50000"/>
                  </a:spcBef>
                </a:pPr>
                <a:endParaRPr lang="fr-FR" sz="1600">
                  <a:solidFill>
                    <a:schemeClr val="tx2"/>
                  </a:solidFill>
                </a:endParaRPr>
              </a:p>
            </p:txBody>
          </p:sp>
        </p:grpSp>
        <p:sp>
          <p:nvSpPr>
            <p:cNvPr id="141324" name="Text Box 43"/>
            <p:cNvSpPr txBox="1">
              <a:spLocks noChangeArrowheads="1"/>
            </p:cNvSpPr>
            <p:nvPr/>
          </p:nvSpPr>
          <p:spPr bwMode="auto">
            <a:xfrm>
              <a:off x="1071538" y="4143380"/>
              <a:ext cx="2754313" cy="458788"/>
            </a:xfrm>
            <a:prstGeom prst="rect">
              <a:avLst/>
            </a:prstGeom>
            <a:noFill/>
            <a:ln w="12700">
              <a:noFill/>
              <a:miter lim="800000"/>
              <a:headEnd type="none" w="sm" len="sm"/>
              <a:tailEnd type="none" w="sm" len="sm"/>
            </a:ln>
          </p:spPr>
          <p:txBody>
            <a:bodyPr>
              <a:spAutoFit/>
            </a:bodyPr>
            <a:lstStyle/>
            <a:p>
              <a:pPr>
                <a:lnSpc>
                  <a:spcPct val="50000"/>
                </a:lnSpc>
                <a:spcBef>
                  <a:spcPct val="50000"/>
                </a:spcBef>
              </a:pPr>
              <a:r>
                <a:rPr lang="en-US" sz="1600">
                  <a:solidFill>
                    <a:schemeClr val="tx2"/>
                  </a:solidFill>
                </a:rPr>
                <a:t>def (4) = { sum, i }</a:t>
              </a:r>
            </a:p>
            <a:p>
              <a:pPr>
                <a:lnSpc>
                  <a:spcPct val="50000"/>
                </a:lnSpc>
                <a:spcBef>
                  <a:spcPct val="50000"/>
                </a:spcBef>
              </a:pPr>
              <a:r>
                <a:rPr lang="en-US" sz="1600">
                  <a:solidFill>
                    <a:schemeClr val="tx2"/>
                  </a:solidFill>
                </a:rPr>
                <a:t>use (4) = { sum, numbers, i }</a:t>
              </a:r>
            </a:p>
          </p:txBody>
        </p:sp>
        <p:grpSp>
          <p:nvGrpSpPr>
            <p:cNvPr id="141325" name="Group 54"/>
            <p:cNvGrpSpPr>
              <a:grpSpLocks/>
            </p:cNvGrpSpPr>
            <p:nvPr/>
          </p:nvGrpSpPr>
          <p:grpSpPr bwMode="auto">
            <a:xfrm>
              <a:off x="4357689" y="4643439"/>
              <a:ext cx="2420938" cy="730251"/>
              <a:chOff x="2745" y="2925"/>
              <a:chExt cx="1525" cy="460"/>
            </a:xfrm>
          </p:grpSpPr>
          <p:sp>
            <p:nvSpPr>
              <p:cNvPr id="141327" name="Text Box 51"/>
              <p:cNvSpPr txBox="1">
                <a:spLocks noChangeArrowheads="1"/>
              </p:cNvSpPr>
              <p:nvPr/>
            </p:nvSpPr>
            <p:spPr bwMode="auto">
              <a:xfrm>
                <a:off x="2837" y="3238"/>
                <a:ext cx="1433" cy="147"/>
              </a:xfrm>
              <a:prstGeom prst="rect">
                <a:avLst/>
              </a:prstGeom>
              <a:noFill/>
              <a:ln w="12700">
                <a:noFill/>
                <a:miter lim="800000"/>
                <a:headEnd type="none" w="sm" len="sm"/>
                <a:tailEnd type="none" w="sm" len="sm"/>
              </a:ln>
            </p:spPr>
            <p:txBody>
              <a:bodyPr>
                <a:spAutoFit/>
              </a:bodyPr>
              <a:lstStyle/>
              <a:p>
                <a:pPr>
                  <a:lnSpc>
                    <a:spcPct val="50000"/>
                  </a:lnSpc>
                  <a:spcBef>
                    <a:spcPct val="50000"/>
                  </a:spcBef>
                </a:pPr>
                <a:endParaRPr lang="fr-FR" sz="1600">
                  <a:solidFill>
                    <a:schemeClr val="tx2"/>
                  </a:solidFill>
                </a:endParaRPr>
              </a:p>
            </p:txBody>
          </p:sp>
          <p:sp>
            <p:nvSpPr>
              <p:cNvPr id="141328" name="Text Box 52"/>
              <p:cNvSpPr txBox="1">
                <a:spLocks noChangeArrowheads="1"/>
              </p:cNvSpPr>
              <p:nvPr/>
            </p:nvSpPr>
            <p:spPr bwMode="auto">
              <a:xfrm>
                <a:off x="2745" y="2925"/>
                <a:ext cx="1433" cy="147"/>
              </a:xfrm>
              <a:prstGeom prst="rect">
                <a:avLst/>
              </a:prstGeom>
              <a:noFill/>
              <a:ln w="12700">
                <a:noFill/>
                <a:miter lim="800000"/>
                <a:headEnd type="none" w="sm" len="sm"/>
                <a:tailEnd type="none" w="sm" len="sm"/>
              </a:ln>
            </p:spPr>
            <p:txBody>
              <a:bodyPr>
                <a:spAutoFit/>
              </a:bodyPr>
              <a:lstStyle/>
              <a:p>
                <a:pPr>
                  <a:lnSpc>
                    <a:spcPct val="50000"/>
                  </a:lnSpc>
                  <a:spcBef>
                    <a:spcPct val="50000"/>
                  </a:spcBef>
                </a:pPr>
                <a:r>
                  <a:rPr lang="en-US" sz="1600">
                    <a:solidFill>
                      <a:schemeClr val="tx2"/>
                    </a:solidFill>
                  </a:rPr>
                  <a:t>P-use (6) = { i, length }</a:t>
                </a:r>
              </a:p>
            </p:txBody>
          </p:sp>
        </p:grpSp>
        <p:sp>
          <p:nvSpPr>
            <p:cNvPr id="141326" name="Text Box 48"/>
            <p:cNvSpPr txBox="1">
              <a:spLocks noChangeArrowheads="1"/>
            </p:cNvSpPr>
            <p:nvPr/>
          </p:nvSpPr>
          <p:spPr bwMode="auto">
            <a:xfrm>
              <a:off x="366945" y="5795502"/>
              <a:ext cx="3546475" cy="458787"/>
            </a:xfrm>
            <a:prstGeom prst="rect">
              <a:avLst/>
            </a:prstGeom>
            <a:noFill/>
            <a:ln w="12700">
              <a:noFill/>
              <a:miter lim="800000"/>
              <a:headEnd type="none" w="sm" len="sm"/>
              <a:tailEnd type="none" w="sm" len="sm"/>
            </a:ln>
          </p:spPr>
          <p:txBody>
            <a:bodyPr>
              <a:spAutoFit/>
            </a:bodyPr>
            <a:lstStyle/>
            <a:p>
              <a:pPr>
                <a:lnSpc>
                  <a:spcPct val="50000"/>
                </a:lnSpc>
                <a:spcBef>
                  <a:spcPct val="50000"/>
                </a:spcBef>
              </a:pPr>
              <a:r>
                <a:rPr lang="en-US" sz="1600" b="0">
                  <a:solidFill>
                    <a:schemeClr val="tx2"/>
                  </a:solidFill>
                </a:rPr>
                <a:t>def (7) = { varsum, i }</a:t>
              </a:r>
            </a:p>
            <a:p>
              <a:pPr>
                <a:lnSpc>
                  <a:spcPct val="50000"/>
                </a:lnSpc>
                <a:spcBef>
                  <a:spcPct val="50000"/>
                </a:spcBef>
              </a:pPr>
              <a:r>
                <a:rPr lang="en-US" sz="1600" b="0">
                  <a:solidFill>
                    <a:schemeClr val="tx2"/>
                  </a:solidFill>
                </a:rPr>
                <a:t>use (7) = { varsum, numbers, i, mean }</a:t>
              </a:r>
            </a:p>
          </p:txBody>
        </p:sp>
      </p:gr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Espace réservé du pied de page 2"/>
          <p:cNvSpPr>
            <a:spLocks noGrp="1"/>
          </p:cNvSpPr>
          <p:nvPr>
            <p:ph type="ftr" sz="quarter" idx="11"/>
          </p:nvPr>
        </p:nvSpPr>
        <p:spPr/>
        <p:txBody>
          <a:bodyPr/>
          <a:lstStyle/>
          <a:p>
            <a:pPr>
              <a:defRPr/>
            </a:pPr>
            <a:r>
              <a:rPr lang="fr-FR"/>
              <a:t>Dr Maamri Ramdane</a:t>
            </a:r>
          </a:p>
        </p:txBody>
      </p:sp>
      <p:sp>
        <p:nvSpPr>
          <p:cNvPr id="31748" name="Espace réservé du numéro de diapositive 3"/>
          <p:cNvSpPr>
            <a:spLocks noGrp="1"/>
          </p:cNvSpPr>
          <p:nvPr>
            <p:ph type="sldNum" sz="quarter" idx="12"/>
          </p:nvPr>
        </p:nvSpPr>
        <p:spPr>
          <a:xfrm>
            <a:off x="1905000" y="6415088"/>
            <a:ext cx="1593850" cy="441325"/>
          </a:xfrm>
        </p:spPr>
        <p:txBody>
          <a:bodyPr/>
          <a:lstStyle/>
          <a:p>
            <a:pPr algn="l">
              <a:defRPr/>
            </a:pPr>
            <a:fld id="{AA330DE3-14E2-423C-A28A-CC5557450963}" type="slidenum">
              <a:rPr lang="fr-FR"/>
              <a:pPr algn="l">
                <a:defRPr/>
              </a:pPr>
              <a:t>127</a:t>
            </a:fld>
            <a:endParaRPr lang="fr-FR"/>
          </a:p>
        </p:txBody>
      </p:sp>
      <p:sp>
        <p:nvSpPr>
          <p:cNvPr id="142340" name="Rectangle 1028"/>
          <p:cNvSpPr>
            <a:spLocks noChangeArrowheads="1"/>
          </p:cNvSpPr>
          <p:nvPr/>
        </p:nvSpPr>
        <p:spPr bwMode="auto">
          <a:xfrm>
            <a:off x="211138" y="1143000"/>
            <a:ext cx="8575704" cy="1295400"/>
          </a:xfrm>
          <a:prstGeom prst="rect">
            <a:avLst/>
          </a:prstGeom>
          <a:solidFill>
            <a:schemeClr val="accent1"/>
          </a:solidFill>
          <a:ln w="12700">
            <a:solidFill>
              <a:schemeClr val="tx1"/>
            </a:solidFill>
            <a:miter lim="800000"/>
            <a:headEnd/>
            <a:tailEnd/>
          </a:ln>
        </p:spPr>
        <p:txBody>
          <a:bodyPr wrap="none" anchor="ctr"/>
          <a:lstStyle/>
          <a:p>
            <a:endParaRPr lang="ar-DZ"/>
          </a:p>
        </p:txBody>
      </p:sp>
      <p:sp>
        <p:nvSpPr>
          <p:cNvPr id="142341" name="Rectangle 1026"/>
          <p:cNvSpPr>
            <a:spLocks noChangeArrowheads="1"/>
          </p:cNvSpPr>
          <p:nvPr/>
        </p:nvSpPr>
        <p:spPr bwMode="auto">
          <a:xfrm>
            <a:off x="325438" y="98425"/>
            <a:ext cx="8793162" cy="533400"/>
          </a:xfrm>
          <a:prstGeom prst="rect">
            <a:avLst/>
          </a:prstGeom>
          <a:noFill/>
          <a:ln w="12700">
            <a:noFill/>
            <a:miter lim="800000"/>
            <a:headEnd/>
            <a:tailEnd/>
          </a:ln>
        </p:spPr>
        <p:txBody>
          <a:bodyPr lIns="90488" tIns="44450" rIns="90488" bIns="44450" anchor="ctr"/>
          <a:lstStyle/>
          <a:p>
            <a:r>
              <a:rPr lang="en-US" sz="3200">
                <a:solidFill>
                  <a:schemeClr val="tx2"/>
                </a:solidFill>
                <a:latin typeface="Arial" charset="0"/>
              </a:rPr>
              <a:t>Chemin sans d</a:t>
            </a:r>
            <a:r>
              <a:rPr lang="fr-FR" sz="3200">
                <a:solidFill>
                  <a:schemeClr val="tx2"/>
                </a:solidFill>
                <a:latin typeface="Arial" charset="0"/>
              </a:rPr>
              <a:t>é</a:t>
            </a:r>
            <a:r>
              <a:rPr lang="en-US" sz="3200">
                <a:solidFill>
                  <a:schemeClr val="tx2"/>
                </a:solidFill>
                <a:latin typeface="Arial" charset="0"/>
              </a:rPr>
              <a:t>finition   (def-clear path)</a:t>
            </a:r>
            <a:endParaRPr lang="fr-FR" sz="3200">
              <a:solidFill>
                <a:schemeClr val="tx2"/>
              </a:solidFill>
              <a:latin typeface="Arial" charset="0"/>
            </a:endParaRPr>
          </a:p>
        </p:txBody>
      </p:sp>
      <p:sp>
        <p:nvSpPr>
          <p:cNvPr id="142342" name="Rectangle 1027"/>
          <p:cNvSpPr>
            <a:spLocks noChangeArrowheads="1"/>
          </p:cNvSpPr>
          <p:nvPr/>
        </p:nvSpPr>
        <p:spPr bwMode="auto">
          <a:xfrm>
            <a:off x="69850" y="1219200"/>
            <a:ext cx="9144000" cy="4876800"/>
          </a:xfrm>
          <a:prstGeom prst="rect">
            <a:avLst/>
          </a:prstGeom>
          <a:noFill/>
          <a:ln w="12700">
            <a:noFill/>
            <a:miter lim="800000"/>
            <a:headEnd/>
            <a:tailEnd/>
          </a:ln>
        </p:spPr>
        <p:txBody>
          <a:bodyPr lIns="90488" tIns="44450" rIns="90488" bIns="44450"/>
          <a:lstStyle/>
          <a:p>
            <a:pPr marL="342900" indent="-342900">
              <a:spcBef>
                <a:spcPct val="20000"/>
              </a:spcBef>
              <a:buClr>
                <a:schemeClr val="accent2"/>
              </a:buClr>
              <a:buFont typeface="Monotype Sorts" charset="0"/>
              <a:buNone/>
            </a:pPr>
            <a:r>
              <a:rPr lang="en-US" sz="2800" dirty="0">
                <a:latin typeface="Courier New" pitchFamily="49" charset="0"/>
              </a:rPr>
              <a:t> i-n</a:t>
            </a:r>
            <a:r>
              <a:rPr lang="en-US" sz="2800" baseline="-25000" dirty="0">
                <a:latin typeface="Courier New" pitchFamily="49" charset="0"/>
              </a:rPr>
              <a:t>1</a:t>
            </a:r>
            <a:r>
              <a:rPr lang="en-US" sz="2800" dirty="0">
                <a:latin typeface="Courier New" pitchFamily="49" charset="0"/>
              </a:rPr>
              <a:t>-…-n</a:t>
            </a:r>
            <a:r>
              <a:rPr lang="en-US" sz="2800" baseline="-25000" dirty="0">
                <a:latin typeface="Courier New" pitchFamily="49" charset="0"/>
              </a:rPr>
              <a:t>m</a:t>
            </a:r>
            <a:r>
              <a:rPr lang="en-US" sz="2800" dirty="0">
                <a:latin typeface="Courier New" pitchFamily="49" charset="0"/>
              </a:rPr>
              <a:t>-j</a:t>
            </a:r>
            <a:r>
              <a:rPr lang="en-US" sz="2800" dirty="0"/>
              <a:t>  </a:t>
            </a:r>
            <a:r>
              <a:rPr lang="en-US" sz="2800" dirty="0" err="1"/>
              <a:t>est</a:t>
            </a:r>
            <a:r>
              <a:rPr lang="en-US" sz="2800" dirty="0"/>
              <a:t> un </a:t>
            </a:r>
            <a:r>
              <a:rPr lang="en-US" sz="2800" dirty="0" err="1"/>
              <a:t>chemin</a:t>
            </a:r>
            <a:r>
              <a:rPr lang="en-US" sz="2800" dirty="0"/>
              <a:t> sans d</a:t>
            </a:r>
            <a:r>
              <a:rPr lang="fr-FR" sz="2800" dirty="0"/>
              <a:t>é</a:t>
            </a:r>
            <a:r>
              <a:rPr lang="en-US" sz="2800" dirty="0"/>
              <a:t>f. de x  de </a:t>
            </a:r>
            <a:r>
              <a:rPr lang="en-US" sz="2800" dirty="0" err="1"/>
              <a:t>i</a:t>
            </a:r>
            <a:r>
              <a:rPr lang="en-US" sz="2800" dirty="0"/>
              <a:t> </a:t>
            </a:r>
            <a:r>
              <a:rPr lang="en-US" sz="2800" dirty="0">
                <a:cs typeface="Times New Roman" pitchFamily="18" charset="0"/>
              </a:rPr>
              <a:t>à</a:t>
            </a:r>
            <a:r>
              <a:rPr lang="en-US" sz="2800" dirty="0"/>
              <a:t> j</a:t>
            </a:r>
          </a:p>
          <a:p>
            <a:pPr marL="342900" indent="-342900">
              <a:spcBef>
                <a:spcPct val="20000"/>
              </a:spcBef>
              <a:buClr>
                <a:schemeClr val="accent2"/>
              </a:buClr>
              <a:buFont typeface="Monotype Sorts" charset="0"/>
              <a:buNone/>
            </a:pPr>
            <a:r>
              <a:rPr lang="en-US" sz="2800" dirty="0"/>
              <a:t>  </a:t>
            </a:r>
            <a:r>
              <a:rPr lang="en-US" sz="2800" dirty="0" err="1"/>
              <a:t>ssi</a:t>
            </a:r>
            <a:r>
              <a:rPr lang="en-US" sz="2800" dirty="0"/>
              <a:t>   </a:t>
            </a:r>
            <a:r>
              <a:rPr lang="fr-FR" sz="2800" dirty="0">
                <a:latin typeface="Courier New" pitchFamily="49" charset="0"/>
                <a:sym typeface="Symbol" pitchFamily="18" charset="2"/>
              </a:rPr>
              <a:t></a:t>
            </a:r>
            <a:r>
              <a:rPr lang="en-US" sz="2800" dirty="0">
                <a:latin typeface="Courier New" pitchFamily="49" charset="0"/>
                <a:sym typeface="Symbol" pitchFamily="18" charset="2"/>
              </a:rPr>
              <a:t>k </a:t>
            </a:r>
            <a:r>
              <a:rPr lang="fr-FR" sz="2800" dirty="0">
                <a:latin typeface="Courier New" pitchFamily="49" charset="0"/>
                <a:sym typeface="Symbol" pitchFamily="18" charset="2"/>
              </a:rPr>
              <a:t></a:t>
            </a:r>
            <a:r>
              <a:rPr lang="en-US" sz="2800" dirty="0">
                <a:latin typeface="Courier New" pitchFamily="49" charset="0"/>
                <a:sym typeface="Symbol" pitchFamily="18" charset="2"/>
              </a:rPr>
              <a:t> {1,..,m},  x  def(</a:t>
            </a:r>
            <a:r>
              <a:rPr lang="en-US" sz="2800" dirty="0" err="1">
                <a:latin typeface="Courier New" pitchFamily="49" charset="0"/>
                <a:sym typeface="Symbol" pitchFamily="18" charset="2"/>
              </a:rPr>
              <a:t>n</a:t>
            </a:r>
            <a:r>
              <a:rPr lang="en-US" sz="2800" baseline="-25000" dirty="0" err="1">
                <a:latin typeface="Courier New" pitchFamily="49" charset="0"/>
                <a:sym typeface="Symbol" pitchFamily="18" charset="2"/>
              </a:rPr>
              <a:t>k</a:t>
            </a:r>
            <a:r>
              <a:rPr lang="en-US" sz="2800" dirty="0">
                <a:latin typeface="Courier New" pitchFamily="49" charset="0"/>
                <a:sym typeface="Symbol" pitchFamily="18" charset="2"/>
              </a:rPr>
              <a:t>)</a:t>
            </a:r>
            <a:br>
              <a:rPr lang="en-US" sz="2800" dirty="0">
                <a:latin typeface="Courier New" pitchFamily="49" charset="0"/>
                <a:sym typeface="Symbol" pitchFamily="18" charset="2"/>
              </a:rPr>
            </a:br>
            <a:endParaRPr lang="en-US" sz="2800" dirty="0">
              <a:latin typeface="Courier New" pitchFamily="49" charset="0"/>
              <a:sym typeface="Symbol" pitchFamily="18" charset="2"/>
            </a:endParaRPr>
          </a:p>
          <a:p>
            <a:pPr marL="342900" indent="-342900">
              <a:spcBef>
                <a:spcPct val="20000"/>
              </a:spcBef>
              <a:buClr>
                <a:schemeClr val="accent2"/>
              </a:buClr>
              <a:buFont typeface="Monotype Sorts" charset="0"/>
              <a:buNone/>
            </a:pPr>
            <a:r>
              <a:rPr lang="en-US" u="sng" dirty="0" err="1">
                <a:sym typeface="Symbol" pitchFamily="18" charset="2"/>
              </a:rPr>
              <a:t>Soit</a:t>
            </a:r>
            <a:r>
              <a:rPr lang="en-US" u="sng" dirty="0">
                <a:sym typeface="Symbol" pitchFamily="18" charset="2"/>
              </a:rPr>
              <a:t> </a:t>
            </a:r>
            <a:r>
              <a:rPr lang="en-US" u="sng" dirty="0" err="1">
                <a:latin typeface="Courier New" pitchFamily="49" charset="0"/>
                <a:sym typeface="Symbol" pitchFamily="18" charset="2"/>
              </a:rPr>
              <a:t>i</a:t>
            </a:r>
            <a:r>
              <a:rPr lang="en-US" u="sng" dirty="0">
                <a:sym typeface="Symbol" pitchFamily="18" charset="2"/>
              </a:rPr>
              <a:t> un </a:t>
            </a:r>
            <a:r>
              <a:rPr lang="en-US" u="sng" dirty="0" err="1">
                <a:sym typeface="Symbol" pitchFamily="18" charset="2"/>
              </a:rPr>
              <a:t>sommet</a:t>
            </a:r>
            <a:r>
              <a:rPr lang="en-US" u="sng" dirty="0">
                <a:sym typeface="Symbol" pitchFamily="18" charset="2"/>
              </a:rPr>
              <a:t>, </a:t>
            </a:r>
            <a:r>
              <a:rPr lang="en-US" u="sng" dirty="0">
                <a:latin typeface="Courier New" pitchFamily="49" charset="0"/>
                <a:sym typeface="Symbol" pitchFamily="18" charset="2"/>
              </a:rPr>
              <a:t>x</a:t>
            </a:r>
            <a:r>
              <a:rPr lang="en-US" u="sng" dirty="0">
                <a:sym typeface="Symbol" pitchFamily="18" charset="2"/>
              </a:rPr>
              <a:t> </a:t>
            </a:r>
            <a:r>
              <a:rPr lang="en-US" u="sng" dirty="0" err="1">
                <a:sym typeface="Symbol" pitchFamily="18" charset="2"/>
              </a:rPr>
              <a:t>une</a:t>
            </a:r>
            <a:r>
              <a:rPr lang="en-US" u="sng" dirty="0">
                <a:sym typeface="Symbol" pitchFamily="18" charset="2"/>
              </a:rPr>
              <a:t> var. </a:t>
            </a:r>
            <a:r>
              <a:rPr lang="en-US" u="sng" dirty="0" err="1">
                <a:sym typeface="Symbol" pitchFamily="18" charset="2"/>
              </a:rPr>
              <a:t>tq</a:t>
            </a:r>
            <a:r>
              <a:rPr lang="en-US" u="sng" dirty="0">
                <a:sym typeface="Symbol" pitchFamily="18" charset="2"/>
              </a:rPr>
              <a:t> </a:t>
            </a:r>
            <a:r>
              <a:rPr lang="en-US" u="sng" dirty="0">
                <a:latin typeface="Courier New" pitchFamily="49" charset="0"/>
                <a:sym typeface="Symbol" pitchFamily="18" charset="2"/>
              </a:rPr>
              <a:t>x </a:t>
            </a:r>
            <a:r>
              <a:rPr lang="fr-FR" u="sng" dirty="0">
                <a:latin typeface="Courier New" pitchFamily="49" charset="0"/>
                <a:sym typeface="Symbol" pitchFamily="18" charset="2"/>
              </a:rPr>
              <a:t></a:t>
            </a:r>
            <a:r>
              <a:rPr lang="en-US" u="sng" dirty="0">
                <a:latin typeface="Courier New" pitchFamily="49" charset="0"/>
                <a:sym typeface="Symbol" pitchFamily="18" charset="2"/>
              </a:rPr>
              <a:t> def(</a:t>
            </a:r>
            <a:r>
              <a:rPr lang="en-US" u="sng" dirty="0" err="1">
                <a:latin typeface="Courier New" pitchFamily="49" charset="0"/>
                <a:sym typeface="Symbol" pitchFamily="18" charset="2"/>
              </a:rPr>
              <a:t>i</a:t>
            </a:r>
            <a:r>
              <a:rPr lang="en-US" u="sng" dirty="0">
                <a:latin typeface="Courier New" pitchFamily="49" charset="0"/>
                <a:sym typeface="Symbol" pitchFamily="18" charset="2"/>
              </a:rPr>
              <a:t>), </a:t>
            </a:r>
            <a:r>
              <a:rPr lang="en-US" u="sng" dirty="0">
                <a:sym typeface="Symbol" pitchFamily="18" charset="2"/>
              </a:rPr>
              <a:t>on d</a:t>
            </a:r>
            <a:r>
              <a:rPr lang="fr-FR" u="sng" dirty="0"/>
              <a:t>é</a:t>
            </a:r>
            <a:r>
              <a:rPr lang="en-US" u="sng" dirty="0" err="1">
                <a:sym typeface="Symbol" pitchFamily="18" charset="2"/>
              </a:rPr>
              <a:t>finit</a:t>
            </a:r>
            <a:r>
              <a:rPr lang="en-US" u="sng" dirty="0">
                <a:sym typeface="Symbol" pitchFamily="18" charset="2"/>
              </a:rPr>
              <a:t> :</a:t>
            </a:r>
            <a:r>
              <a:rPr lang="en-US" dirty="0">
                <a:sym typeface="Symbol" pitchFamily="18" charset="2"/>
              </a:rPr>
              <a:t/>
            </a:r>
            <a:br>
              <a:rPr lang="en-US" dirty="0">
                <a:sym typeface="Symbol" pitchFamily="18" charset="2"/>
              </a:rPr>
            </a:br>
            <a:r>
              <a:rPr lang="en-US" dirty="0">
                <a:latin typeface="Courier New" pitchFamily="49" charset="0"/>
                <a:sym typeface="Symbol" pitchFamily="18" charset="2"/>
              </a:rPr>
              <a:t/>
            </a:r>
            <a:br>
              <a:rPr lang="en-US" dirty="0">
                <a:latin typeface="Courier New" pitchFamily="49" charset="0"/>
                <a:sym typeface="Symbol" pitchFamily="18" charset="2"/>
              </a:rPr>
            </a:br>
            <a:r>
              <a:rPr lang="en-US" dirty="0" err="1">
                <a:latin typeface="Courier New" pitchFamily="49" charset="0"/>
                <a:sym typeface="Symbol" pitchFamily="18" charset="2"/>
              </a:rPr>
              <a:t>dcu</a:t>
            </a:r>
            <a:r>
              <a:rPr lang="en-US" dirty="0">
                <a:latin typeface="Courier New" pitchFamily="49" charset="0"/>
                <a:sym typeface="Symbol" pitchFamily="18" charset="2"/>
              </a:rPr>
              <a:t>(</a:t>
            </a:r>
            <a:r>
              <a:rPr lang="en-US" dirty="0" err="1">
                <a:latin typeface="Courier New" pitchFamily="49" charset="0"/>
                <a:sym typeface="Symbol" pitchFamily="18" charset="2"/>
              </a:rPr>
              <a:t>x,i</a:t>
            </a:r>
            <a:r>
              <a:rPr lang="en-US" dirty="0">
                <a:latin typeface="Courier New" pitchFamily="49" charset="0"/>
                <a:sym typeface="Symbol" pitchFamily="18" charset="2"/>
              </a:rPr>
              <a:t>): {j </a:t>
            </a:r>
            <a:r>
              <a:rPr lang="fr-FR" dirty="0">
                <a:latin typeface="Courier New" pitchFamily="49" charset="0"/>
                <a:sym typeface="Symbol" pitchFamily="18" charset="2"/>
              </a:rPr>
              <a:t></a:t>
            </a:r>
            <a:r>
              <a:rPr lang="en-US" dirty="0">
                <a:latin typeface="Courier New" pitchFamily="49" charset="0"/>
                <a:sym typeface="Symbol" pitchFamily="18" charset="2"/>
              </a:rPr>
              <a:t> N | x </a:t>
            </a:r>
            <a:r>
              <a:rPr lang="fr-FR" dirty="0">
                <a:latin typeface="Courier New" pitchFamily="49" charset="0"/>
                <a:sym typeface="Symbol" pitchFamily="18" charset="2"/>
              </a:rPr>
              <a:t></a:t>
            </a:r>
            <a:r>
              <a:rPr lang="en-US" dirty="0">
                <a:latin typeface="Courier New" pitchFamily="49" charset="0"/>
                <a:sym typeface="Symbol" pitchFamily="18" charset="2"/>
              </a:rPr>
              <a:t> c-use(j) </a:t>
            </a:r>
            <a:r>
              <a:rPr lang="en-US" dirty="0">
                <a:sym typeface="Symbol" pitchFamily="18" charset="2"/>
              </a:rPr>
              <a:t>et</a:t>
            </a:r>
            <a:r>
              <a:rPr lang="en-US" dirty="0">
                <a:latin typeface="Courier New" pitchFamily="49" charset="0"/>
                <a:sym typeface="Symbol" pitchFamily="18" charset="2"/>
              </a:rPr>
              <a:t> </a:t>
            </a:r>
            <a:br>
              <a:rPr lang="en-US" dirty="0">
                <a:latin typeface="Courier New" pitchFamily="49" charset="0"/>
                <a:sym typeface="Symbol" pitchFamily="18" charset="2"/>
              </a:rPr>
            </a:br>
            <a:r>
              <a:rPr lang="en-US" dirty="0">
                <a:latin typeface="Courier New" pitchFamily="49" charset="0"/>
                <a:sym typeface="Symbol" pitchFamily="18" charset="2"/>
              </a:rPr>
              <a:t>			</a:t>
            </a:r>
            <a:r>
              <a:rPr lang="fr-FR" dirty="0">
                <a:latin typeface="Courier New" pitchFamily="49" charset="0"/>
                <a:sym typeface="Symbol" pitchFamily="18" charset="2"/>
              </a:rPr>
              <a:t></a:t>
            </a:r>
            <a:r>
              <a:rPr lang="en-US" dirty="0">
                <a:latin typeface="Courier New" pitchFamily="49" charset="0"/>
                <a:sym typeface="Symbol" pitchFamily="18" charset="2"/>
              </a:rPr>
              <a:t> </a:t>
            </a:r>
            <a:r>
              <a:rPr lang="en-US" dirty="0">
                <a:sym typeface="Symbol" pitchFamily="18" charset="2"/>
              </a:rPr>
              <a:t>un </a:t>
            </a:r>
            <a:r>
              <a:rPr lang="en-US" dirty="0" err="1">
                <a:sym typeface="Symbol" pitchFamily="18" charset="2"/>
              </a:rPr>
              <a:t>chemin</a:t>
            </a:r>
            <a:r>
              <a:rPr lang="en-US" dirty="0">
                <a:sym typeface="Symbol" pitchFamily="18" charset="2"/>
              </a:rPr>
              <a:t> sans d</a:t>
            </a:r>
            <a:r>
              <a:rPr lang="fr-FR" dirty="0"/>
              <a:t>é</a:t>
            </a:r>
            <a:r>
              <a:rPr lang="en-US" dirty="0">
                <a:sym typeface="Symbol" pitchFamily="18" charset="2"/>
              </a:rPr>
              <a:t>f. de x de </a:t>
            </a:r>
            <a:r>
              <a:rPr lang="en-US" dirty="0" err="1">
                <a:sym typeface="Symbol" pitchFamily="18" charset="2"/>
              </a:rPr>
              <a:t>i</a:t>
            </a:r>
            <a:r>
              <a:rPr lang="en-US" dirty="0">
                <a:sym typeface="Symbol" pitchFamily="18" charset="2"/>
              </a:rPr>
              <a:t> </a:t>
            </a:r>
            <a:r>
              <a:rPr lang="en-US" dirty="0">
                <a:cs typeface="Times New Roman" pitchFamily="18" charset="0"/>
              </a:rPr>
              <a:t>à</a:t>
            </a:r>
            <a:r>
              <a:rPr lang="en-US" dirty="0">
                <a:sym typeface="Symbol" pitchFamily="18" charset="2"/>
              </a:rPr>
              <a:t> j}</a:t>
            </a:r>
          </a:p>
          <a:p>
            <a:pPr marL="342900" indent="-342900">
              <a:spcBef>
                <a:spcPct val="20000"/>
              </a:spcBef>
              <a:buClr>
                <a:schemeClr val="accent2"/>
              </a:buClr>
              <a:buFont typeface="Monotype Sorts" charset="0"/>
              <a:buNone/>
            </a:pPr>
            <a:endParaRPr lang="en-US" dirty="0">
              <a:sym typeface="Symbol" pitchFamily="18" charset="2"/>
            </a:endParaRPr>
          </a:p>
          <a:p>
            <a:pPr marL="342900" indent="-342900">
              <a:spcBef>
                <a:spcPct val="20000"/>
              </a:spcBef>
              <a:buClr>
                <a:schemeClr val="accent2"/>
              </a:buClr>
              <a:buFont typeface="Monotype Sorts" charset="0"/>
              <a:buNone/>
            </a:pPr>
            <a:r>
              <a:rPr lang="en-US" dirty="0">
                <a:sym typeface="Symbol" pitchFamily="18" charset="2"/>
              </a:rPr>
              <a:t>	</a:t>
            </a:r>
            <a:r>
              <a:rPr lang="en-US" dirty="0" err="1">
                <a:latin typeface="Courier New" pitchFamily="49" charset="0"/>
                <a:sym typeface="Symbol" pitchFamily="18" charset="2"/>
              </a:rPr>
              <a:t>dpu</a:t>
            </a:r>
            <a:r>
              <a:rPr lang="en-US" dirty="0">
                <a:latin typeface="Courier New" pitchFamily="49" charset="0"/>
                <a:sym typeface="Symbol" pitchFamily="18" charset="2"/>
              </a:rPr>
              <a:t>(</a:t>
            </a:r>
            <a:r>
              <a:rPr lang="en-US" dirty="0" err="1">
                <a:latin typeface="Courier New" pitchFamily="49" charset="0"/>
                <a:sym typeface="Symbol" pitchFamily="18" charset="2"/>
              </a:rPr>
              <a:t>x,i</a:t>
            </a:r>
            <a:r>
              <a:rPr lang="en-US" dirty="0">
                <a:latin typeface="Courier New" pitchFamily="49" charset="0"/>
                <a:sym typeface="Symbol" pitchFamily="18" charset="2"/>
              </a:rPr>
              <a:t>): {j-k </a:t>
            </a:r>
            <a:r>
              <a:rPr lang="fr-FR" dirty="0">
                <a:latin typeface="Courier New" pitchFamily="49" charset="0"/>
                <a:sym typeface="Symbol" pitchFamily="18" charset="2"/>
              </a:rPr>
              <a:t></a:t>
            </a:r>
            <a:r>
              <a:rPr lang="en-US" dirty="0">
                <a:latin typeface="Courier New" pitchFamily="49" charset="0"/>
                <a:sym typeface="Symbol" pitchFamily="18" charset="2"/>
              </a:rPr>
              <a:t> A | x </a:t>
            </a:r>
            <a:r>
              <a:rPr lang="fr-FR" dirty="0">
                <a:latin typeface="Courier New" pitchFamily="49" charset="0"/>
                <a:sym typeface="Symbol" pitchFamily="18" charset="2"/>
              </a:rPr>
              <a:t></a:t>
            </a:r>
            <a:r>
              <a:rPr lang="en-US" dirty="0">
                <a:latin typeface="Courier New" pitchFamily="49" charset="0"/>
                <a:sym typeface="Symbol" pitchFamily="18" charset="2"/>
              </a:rPr>
              <a:t> p-use(</a:t>
            </a:r>
            <a:r>
              <a:rPr lang="en-US" dirty="0" err="1">
                <a:latin typeface="Courier New" pitchFamily="49" charset="0"/>
                <a:sym typeface="Symbol" pitchFamily="18" charset="2"/>
              </a:rPr>
              <a:t>j,k</a:t>
            </a:r>
            <a:r>
              <a:rPr lang="en-US" dirty="0">
                <a:latin typeface="Courier New" pitchFamily="49" charset="0"/>
                <a:sym typeface="Symbol" pitchFamily="18" charset="2"/>
              </a:rPr>
              <a:t>) </a:t>
            </a:r>
            <a:r>
              <a:rPr lang="en-US" dirty="0">
                <a:sym typeface="Symbol" pitchFamily="18" charset="2"/>
              </a:rPr>
              <a:t>et</a:t>
            </a:r>
            <a:r>
              <a:rPr lang="en-US" dirty="0">
                <a:latin typeface="Courier New" pitchFamily="49" charset="0"/>
                <a:sym typeface="Symbol" pitchFamily="18" charset="2"/>
              </a:rPr>
              <a:t> </a:t>
            </a:r>
            <a:br>
              <a:rPr lang="en-US" dirty="0">
                <a:latin typeface="Courier New" pitchFamily="49" charset="0"/>
                <a:sym typeface="Symbol" pitchFamily="18" charset="2"/>
              </a:rPr>
            </a:br>
            <a:r>
              <a:rPr lang="en-US" dirty="0">
                <a:latin typeface="Courier New" pitchFamily="49" charset="0"/>
                <a:sym typeface="Symbol" pitchFamily="18" charset="2"/>
              </a:rPr>
              <a:t>			</a:t>
            </a:r>
            <a:r>
              <a:rPr lang="fr-FR" dirty="0">
                <a:latin typeface="Courier New" pitchFamily="49" charset="0"/>
                <a:sym typeface="Symbol" pitchFamily="18" charset="2"/>
              </a:rPr>
              <a:t></a:t>
            </a:r>
            <a:r>
              <a:rPr lang="en-US" dirty="0">
                <a:latin typeface="Courier New" pitchFamily="49" charset="0"/>
                <a:sym typeface="Symbol" pitchFamily="18" charset="2"/>
              </a:rPr>
              <a:t> </a:t>
            </a:r>
            <a:r>
              <a:rPr lang="en-US" dirty="0">
                <a:sym typeface="Symbol" pitchFamily="18" charset="2"/>
              </a:rPr>
              <a:t>un </a:t>
            </a:r>
            <a:r>
              <a:rPr lang="en-US" dirty="0" err="1">
                <a:sym typeface="Symbol" pitchFamily="18" charset="2"/>
              </a:rPr>
              <a:t>chemin</a:t>
            </a:r>
            <a:r>
              <a:rPr lang="en-US" dirty="0">
                <a:sym typeface="Symbol" pitchFamily="18" charset="2"/>
              </a:rPr>
              <a:t> sans d</a:t>
            </a:r>
            <a:r>
              <a:rPr lang="fr-FR" dirty="0"/>
              <a:t>é</a:t>
            </a:r>
            <a:r>
              <a:rPr lang="en-US" dirty="0">
                <a:sym typeface="Symbol" pitchFamily="18" charset="2"/>
              </a:rPr>
              <a:t>f. de x de </a:t>
            </a:r>
            <a:r>
              <a:rPr lang="en-US" dirty="0" err="1">
                <a:sym typeface="Symbol" pitchFamily="18" charset="2"/>
              </a:rPr>
              <a:t>i</a:t>
            </a:r>
            <a:r>
              <a:rPr lang="en-US" dirty="0">
                <a:sym typeface="Symbol" pitchFamily="18" charset="2"/>
              </a:rPr>
              <a:t> </a:t>
            </a:r>
            <a:r>
              <a:rPr lang="en-US" dirty="0">
                <a:cs typeface="Times New Roman" pitchFamily="18" charset="0"/>
              </a:rPr>
              <a:t>à</a:t>
            </a:r>
            <a:r>
              <a:rPr lang="en-US" dirty="0">
                <a:sym typeface="Symbol" pitchFamily="18" charset="2"/>
              </a:rPr>
              <a:t> j}</a:t>
            </a:r>
          </a:p>
          <a:p>
            <a:pPr marL="342900" indent="-342900">
              <a:spcBef>
                <a:spcPct val="20000"/>
              </a:spcBef>
              <a:buClr>
                <a:schemeClr val="accent2"/>
              </a:buClr>
              <a:buFont typeface="Monotype Sorts" charset="0"/>
              <a:buNone/>
            </a:pPr>
            <a:endParaRPr lang="en-US" sz="2800" dirty="0">
              <a:latin typeface="Courier New" pitchFamily="49" charset="0"/>
              <a:sym typeface="Symbol" pitchFamily="18" charset="2"/>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Espace réservé du pied de page 2"/>
          <p:cNvSpPr>
            <a:spLocks noGrp="1"/>
          </p:cNvSpPr>
          <p:nvPr>
            <p:ph type="ftr" sz="quarter" idx="11"/>
          </p:nvPr>
        </p:nvSpPr>
        <p:spPr/>
        <p:txBody>
          <a:bodyPr/>
          <a:lstStyle/>
          <a:p>
            <a:pPr>
              <a:defRPr/>
            </a:pPr>
            <a:r>
              <a:rPr lang="fr-FR"/>
              <a:t>Dr Maamri Ramdane</a:t>
            </a:r>
          </a:p>
        </p:txBody>
      </p:sp>
      <p:sp>
        <p:nvSpPr>
          <p:cNvPr id="32772" name="Espace réservé du numéro de diapositive 3"/>
          <p:cNvSpPr>
            <a:spLocks noGrp="1"/>
          </p:cNvSpPr>
          <p:nvPr>
            <p:ph type="sldNum" sz="quarter" idx="12"/>
          </p:nvPr>
        </p:nvSpPr>
        <p:spPr>
          <a:xfrm>
            <a:off x="1905000" y="6415088"/>
            <a:ext cx="1593850" cy="441325"/>
          </a:xfrm>
        </p:spPr>
        <p:txBody>
          <a:bodyPr/>
          <a:lstStyle/>
          <a:p>
            <a:pPr algn="l">
              <a:defRPr/>
            </a:pPr>
            <a:fld id="{F5E2E9FC-3940-403E-BC05-48FCCD0F181E}" type="slidenum">
              <a:rPr lang="fr-FR"/>
              <a:pPr algn="l">
                <a:defRPr/>
              </a:pPr>
              <a:t>128</a:t>
            </a:fld>
            <a:endParaRPr lang="fr-FR"/>
          </a:p>
        </p:txBody>
      </p:sp>
      <p:sp>
        <p:nvSpPr>
          <p:cNvPr id="143364" name="Rectangle 2"/>
          <p:cNvSpPr>
            <a:spLocks noChangeArrowheads="1"/>
          </p:cNvSpPr>
          <p:nvPr/>
        </p:nvSpPr>
        <p:spPr bwMode="auto">
          <a:xfrm>
            <a:off x="0" y="0"/>
            <a:ext cx="7315200" cy="533400"/>
          </a:xfrm>
          <a:prstGeom prst="rect">
            <a:avLst/>
          </a:prstGeom>
          <a:noFill/>
          <a:ln w="12700">
            <a:noFill/>
            <a:miter lim="800000"/>
            <a:headEnd/>
            <a:tailEnd/>
          </a:ln>
        </p:spPr>
        <p:txBody>
          <a:bodyPr lIns="90488" tIns="44450" rIns="90488" bIns="44450" anchor="ctr"/>
          <a:lstStyle/>
          <a:p>
            <a:r>
              <a:rPr lang="en-US" sz="3200" dirty="0" err="1">
                <a:solidFill>
                  <a:schemeClr val="tx2"/>
                </a:solidFill>
                <a:latin typeface="Arial" charset="0"/>
              </a:rPr>
              <a:t>dcu</a:t>
            </a:r>
            <a:r>
              <a:rPr lang="en-US" sz="3200" dirty="0">
                <a:solidFill>
                  <a:schemeClr val="tx2"/>
                </a:solidFill>
                <a:latin typeface="Arial" charset="0"/>
              </a:rPr>
              <a:t>(</a:t>
            </a:r>
            <a:r>
              <a:rPr lang="en-US" sz="3200" dirty="0" err="1">
                <a:solidFill>
                  <a:schemeClr val="tx2"/>
                </a:solidFill>
                <a:latin typeface="Arial" charset="0"/>
              </a:rPr>
              <a:t>x,j</a:t>
            </a:r>
            <a:r>
              <a:rPr lang="en-US" sz="3200" dirty="0">
                <a:solidFill>
                  <a:schemeClr val="tx2"/>
                </a:solidFill>
                <a:latin typeface="Arial" charset="0"/>
              </a:rPr>
              <a:t>) et </a:t>
            </a:r>
            <a:r>
              <a:rPr lang="en-US" sz="3200" dirty="0" err="1">
                <a:solidFill>
                  <a:schemeClr val="tx2"/>
                </a:solidFill>
                <a:latin typeface="Arial" charset="0"/>
              </a:rPr>
              <a:t>dpu</a:t>
            </a:r>
            <a:r>
              <a:rPr lang="en-US" sz="3200" dirty="0">
                <a:solidFill>
                  <a:schemeClr val="tx2"/>
                </a:solidFill>
                <a:latin typeface="Arial" charset="0"/>
              </a:rPr>
              <a:t>(</a:t>
            </a:r>
            <a:r>
              <a:rPr lang="en-US" sz="3200" dirty="0" err="1">
                <a:solidFill>
                  <a:schemeClr val="tx2"/>
                </a:solidFill>
                <a:latin typeface="Arial" charset="0"/>
              </a:rPr>
              <a:t>x,j</a:t>
            </a:r>
            <a:r>
              <a:rPr lang="en-US" sz="3200" dirty="0">
                <a:solidFill>
                  <a:schemeClr val="tx2"/>
                </a:solidFill>
                <a:latin typeface="Arial" charset="0"/>
              </a:rPr>
              <a:t>) : </a:t>
            </a:r>
            <a:r>
              <a:rPr lang="en-US" sz="3200" dirty="0" err="1">
                <a:solidFill>
                  <a:schemeClr val="tx2"/>
                </a:solidFill>
                <a:latin typeface="Arial" charset="0"/>
              </a:rPr>
              <a:t>exemples</a:t>
            </a:r>
            <a:endParaRPr lang="fr-FR" sz="2800" dirty="0">
              <a:solidFill>
                <a:schemeClr val="tx2"/>
              </a:solidFill>
              <a:latin typeface="Arial" charset="0"/>
            </a:endParaRPr>
          </a:p>
        </p:txBody>
      </p:sp>
      <p:sp>
        <p:nvSpPr>
          <p:cNvPr id="143365" name="Rectangle 37"/>
          <p:cNvSpPr>
            <a:spLocks noChangeArrowheads="1"/>
          </p:cNvSpPr>
          <p:nvPr/>
        </p:nvSpPr>
        <p:spPr bwMode="auto">
          <a:xfrm>
            <a:off x="0" y="838200"/>
            <a:ext cx="5275263" cy="5562600"/>
          </a:xfrm>
          <a:prstGeom prst="rect">
            <a:avLst/>
          </a:prstGeom>
          <a:noFill/>
          <a:ln w="12700">
            <a:noFill/>
            <a:miter lim="800000"/>
            <a:headEnd/>
            <a:tailEnd/>
          </a:ln>
        </p:spPr>
        <p:txBody>
          <a:bodyPr lIns="90488" tIns="44450" rIns="90488" bIns="44450"/>
          <a:lstStyle/>
          <a:p>
            <a:pPr marL="342900" indent="-342900">
              <a:spcBef>
                <a:spcPct val="20000"/>
              </a:spcBef>
              <a:buClr>
                <a:schemeClr val="accent2"/>
              </a:buClr>
              <a:buFont typeface="Monotype Sorts" charset="0"/>
              <a:buNone/>
            </a:pPr>
            <a:r>
              <a:rPr lang="en-US" b="0" dirty="0" err="1">
                <a:latin typeface="Tahoma" pitchFamily="34" charset="0"/>
              </a:rPr>
              <a:t>dcu</a:t>
            </a:r>
            <a:r>
              <a:rPr lang="en-US" b="0" dirty="0">
                <a:latin typeface="Tahoma" pitchFamily="34" charset="0"/>
              </a:rPr>
              <a:t>(x,1)= {3},   </a:t>
            </a:r>
            <a:r>
              <a:rPr lang="en-US" b="0" dirty="0" err="1">
                <a:latin typeface="Tahoma" pitchFamily="34" charset="0"/>
              </a:rPr>
              <a:t>dpu</a:t>
            </a:r>
            <a:r>
              <a:rPr lang="en-US" b="0" dirty="0">
                <a:latin typeface="Tahoma" pitchFamily="34" charset="0"/>
              </a:rPr>
              <a:t>(x,1)= </a:t>
            </a:r>
            <a:r>
              <a:rPr lang="en-US" b="0" dirty="0">
                <a:latin typeface="Tahoma" pitchFamily="34" charset="0"/>
                <a:sym typeface="Symbol" pitchFamily="18" charset="2"/>
              </a:rPr>
              <a:t></a:t>
            </a:r>
            <a:endParaRPr lang="fr-FR" b="0" dirty="0">
              <a:latin typeface="Tahoma" pitchFamily="34" charset="0"/>
            </a:endParaRPr>
          </a:p>
          <a:p>
            <a:pPr marL="342900" indent="-342900">
              <a:spcBef>
                <a:spcPct val="20000"/>
              </a:spcBef>
              <a:buClr>
                <a:schemeClr val="accent2"/>
              </a:buClr>
              <a:buFont typeface="Monotype Sorts" charset="0"/>
              <a:buNone/>
            </a:pPr>
            <a:r>
              <a:rPr lang="en-US" b="0" dirty="0" err="1">
                <a:latin typeface="Tahoma" pitchFamily="34" charset="0"/>
              </a:rPr>
              <a:t>dcu</a:t>
            </a:r>
            <a:r>
              <a:rPr lang="en-US" b="0" dirty="0">
                <a:latin typeface="Tahoma" pitchFamily="34" charset="0"/>
              </a:rPr>
              <a:t>(y,1)= </a:t>
            </a:r>
            <a:r>
              <a:rPr lang="en-US" b="0" dirty="0">
                <a:latin typeface="Tahoma" pitchFamily="34" charset="0"/>
                <a:sym typeface="Symbol" pitchFamily="18" charset="2"/>
              </a:rPr>
              <a:t>,     </a:t>
            </a:r>
          </a:p>
          <a:p>
            <a:pPr marL="342900" indent="-342900">
              <a:spcBef>
                <a:spcPct val="20000"/>
              </a:spcBef>
              <a:buClr>
                <a:schemeClr val="accent2"/>
              </a:buClr>
              <a:buFont typeface="Monotype Sorts" charset="0"/>
              <a:buNone/>
            </a:pPr>
            <a:r>
              <a:rPr lang="en-US" b="0" dirty="0" err="1">
                <a:latin typeface="Tahoma" pitchFamily="34" charset="0"/>
                <a:sym typeface="Symbol" pitchFamily="18" charset="2"/>
              </a:rPr>
              <a:t>dpu</a:t>
            </a:r>
            <a:r>
              <a:rPr lang="en-US" b="0" dirty="0">
                <a:latin typeface="Tahoma" pitchFamily="34" charset="0"/>
                <a:sym typeface="Symbol" pitchFamily="18" charset="2"/>
              </a:rPr>
              <a:t>(y,1)= {4-5,4-6}</a:t>
            </a:r>
          </a:p>
          <a:p>
            <a:pPr marL="342900" indent="-342900">
              <a:spcBef>
                <a:spcPct val="20000"/>
              </a:spcBef>
              <a:buClr>
                <a:schemeClr val="accent2"/>
              </a:buClr>
              <a:buFont typeface="Monotype Sorts" charset="0"/>
              <a:buNone/>
            </a:pPr>
            <a:r>
              <a:rPr lang="en-US" b="0" dirty="0" err="1">
                <a:latin typeface="Tahoma" pitchFamily="34" charset="0"/>
                <a:sym typeface="Symbol" pitchFamily="18" charset="2"/>
              </a:rPr>
              <a:t>dcu</a:t>
            </a:r>
            <a:r>
              <a:rPr lang="en-US" b="0" dirty="0">
                <a:latin typeface="Tahoma" pitchFamily="34" charset="0"/>
                <a:sym typeface="Symbol" pitchFamily="18" charset="2"/>
              </a:rPr>
              <a:t>(w,1)= {3},  </a:t>
            </a:r>
          </a:p>
          <a:p>
            <a:pPr marL="342900" indent="-342900">
              <a:spcBef>
                <a:spcPct val="20000"/>
              </a:spcBef>
              <a:buClr>
                <a:schemeClr val="accent2"/>
              </a:buClr>
              <a:buFont typeface="Monotype Sorts" charset="0"/>
              <a:buNone/>
            </a:pPr>
            <a:r>
              <a:rPr lang="en-US" b="0" dirty="0" err="1">
                <a:latin typeface="Tahoma" pitchFamily="34" charset="0"/>
                <a:sym typeface="Symbol" pitchFamily="18" charset="2"/>
              </a:rPr>
              <a:t>dpu</a:t>
            </a:r>
            <a:r>
              <a:rPr lang="en-US" b="0" dirty="0">
                <a:latin typeface="Tahoma" pitchFamily="34" charset="0"/>
                <a:sym typeface="Symbol" pitchFamily="18" charset="2"/>
              </a:rPr>
              <a:t>(w,1)= {2-3,2-4}</a:t>
            </a:r>
          </a:p>
          <a:p>
            <a:pPr marL="342900" indent="-342900">
              <a:spcBef>
                <a:spcPct val="20000"/>
              </a:spcBef>
              <a:buClr>
                <a:schemeClr val="accent2"/>
              </a:buClr>
              <a:buFont typeface="Monotype Sorts" charset="0"/>
              <a:buNone/>
            </a:pPr>
            <a:r>
              <a:rPr lang="en-US" b="0" dirty="0" err="1">
                <a:latin typeface="Tahoma" pitchFamily="34" charset="0"/>
                <a:sym typeface="Symbol" pitchFamily="18" charset="2"/>
              </a:rPr>
              <a:t>dcu</a:t>
            </a:r>
            <a:r>
              <a:rPr lang="en-US" b="0" dirty="0">
                <a:latin typeface="Tahoma" pitchFamily="34" charset="0"/>
                <a:sym typeface="Symbol" pitchFamily="18" charset="2"/>
              </a:rPr>
              <a:t>(z,1)= {3,5,6}, </a:t>
            </a:r>
          </a:p>
          <a:p>
            <a:pPr marL="342900" indent="-342900">
              <a:spcBef>
                <a:spcPct val="20000"/>
              </a:spcBef>
              <a:buClr>
                <a:schemeClr val="accent2"/>
              </a:buClr>
              <a:buFont typeface="Monotype Sorts" charset="0"/>
              <a:buNone/>
            </a:pPr>
            <a:r>
              <a:rPr lang="en-US" b="0" dirty="0" err="1">
                <a:latin typeface="Tahoma" pitchFamily="34" charset="0"/>
                <a:sym typeface="Symbol" pitchFamily="18" charset="2"/>
              </a:rPr>
              <a:t>dpu</a:t>
            </a:r>
            <a:r>
              <a:rPr lang="en-US" b="0" dirty="0">
                <a:latin typeface="Tahoma" pitchFamily="34" charset="0"/>
                <a:sym typeface="Symbol" pitchFamily="18" charset="2"/>
              </a:rPr>
              <a:t>(z,1)= </a:t>
            </a:r>
            <a:endParaRPr lang="fr-FR" b="0" dirty="0">
              <a:latin typeface="Tahoma" pitchFamily="34" charset="0"/>
            </a:endParaRPr>
          </a:p>
          <a:p>
            <a:pPr marL="342900" indent="-342900">
              <a:spcBef>
                <a:spcPct val="20000"/>
              </a:spcBef>
              <a:buClr>
                <a:schemeClr val="accent2"/>
              </a:buClr>
              <a:buFont typeface="Monotype Sorts" charset="0"/>
              <a:buNone/>
            </a:pPr>
            <a:r>
              <a:rPr lang="en-US" b="0" dirty="0" err="1">
                <a:latin typeface="Tahoma" pitchFamily="34" charset="0"/>
              </a:rPr>
              <a:t>dcu</a:t>
            </a:r>
            <a:r>
              <a:rPr lang="en-US" b="0" dirty="0">
                <a:latin typeface="Tahoma" pitchFamily="34" charset="0"/>
              </a:rPr>
              <a:t>(z,3)= {3,5,6}, </a:t>
            </a:r>
          </a:p>
          <a:p>
            <a:pPr marL="342900" indent="-342900">
              <a:spcBef>
                <a:spcPct val="20000"/>
              </a:spcBef>
              <a:buClr>
                <a:schemeClr val="accent2"/>
              </a:buClr>
              <a:buFont typeface="Monotype Sorts" charset="0"/>
              <a:buNone/>
            </a:pPr>
            <a:r>
              <a:rPr lang="en-US" b="0" dirty="0" err="1">
                <a:latin typeface="Tahoma" pitchFamily="34" charset="0"/>
              </a:rPr>
              <a:t>dpu</a:t>
            </a:r>
            <a:r>
              <a:rPr lang="en-US" b="0" dirty="0">
                <a:latin typeface="Tahoma" pitchFamily="34" charset="0"/>
              </a:rPr>
              <a:t>(z,3)= </a:t>
            </a:r>
            <a:r>
              <a:rPr lang="en-US" b="0" dirty="0">
                <a:latin typeface="Tahoma" pitchFamily="34" charset="0"/>
                <a:sym typeface="Symbol" pitchFamily="18" charset="2"/>
              </a:rPr>
              <a:t></a:t>
            </a:r>
            <a:endParaRPr lang="fr-FR" b="0" dirty="0">
              <a:latin typeface="Tahoma" pitchFamily="34" charset="0"/>
            </a:endParaRPr>
          </a:p>
          <a:p>
            <a:pPr marL="342900" indent="-342900">
              <a:spcBef>
                <a:spcPct val="20000"/>
              </a:spcBef>
              <a:buClr>
                <a:schemeClr val="accent2"/>
              </a:buClr>
              <a:buFont typeface="Monotype Sorts" charset="0"/>
              <a:buNone/>
            </a:pPr>
            <a:r>
              <a:rPr lang="en-US" b="0" dirty="0" err="1">
                <a:latin typeface="Tahoma" pitchFamily="34" charset="0"/>
              </a:rPr>
              <a:t>dcu</a:t>
            </a:r>
            <a:r>
              <a:rPr lang="en-US" b="0" dirty="0">
                <a:latin typeface="Tahoma" pitchFamily="34" charset="0"/>
              </a:rPr>
              <a:t>(w,3)= {3}, </a:t>
            </a:r>
          </a:p>
          <a:p>
            <a:pPr marL="342900" indent="-342900">
              <a:spcBef>
                <a:spcPct val="20000"/>
              </a:spcBef>
              <a:buClr>
                <a:schemeClr val="accent2"/>
              </a:buClr>
              <a:buFont typeface="Monotype Sorts" charset="0"/>
              <a:buNone/>
            </a:pPr>
            <a:r>
              <a:rPr lang="en-US" b="0" dirty="0" err="1">
                <a:latin typeface="Tahoma" pitchFamily="34" charset="0"/>
              </a:rPr>
              <a:t>dpu</a:t>
            </a:r>
            <a:r>
              <a:rPr lang="en-US" b="0" dirty="0">
                <a:latin typeface="Tahoma" pitchFamily="34" charset="0"/>
              </a:rPr>
              <a:t>(w,3)= </a:t>
            </a:r>
            <a:r>
              <a:rPr lang="en-US" b="0" dirty="0">
                <a:latin typeface="Tahoma" pitchFamily="34" charset="0"/>
                <a:sym typeface="Symbol" pitchFamily="18" charset="2"/>
              </a:rPr>
              <a:t>{2-3,2-4}</a:t>
            </a:r>
          </a:p>
          <a:p>
            <a:pPr marL="342900" indent="-342900">
              <a:spcBef>
                <a:spcPct val="20000"/>
              </a:spcBef>
              <a:buClr>
                <a:schemeClr val="accent2"/>
              </a:buClr>
              <a:buFont typeface="Monotype Sorts" charset="0"/>
              <a:buNone/>
            </a:pPr>
            <a:r>
              <a:rPr lang="en-US" b="0" dirty="0" err="1">
                <a:latin typeface="Tahoma" pitchFamily="34" charset="0"/>
                <a:sym typeface="Symbol" pitchFamily="18" charset="2"/>
              </a:rPr>
              <a:t>dcu</a:t>
            </a:r>
            <a:r>
              <a:rPr lang="en-US" b="0" dirty="0">
                <a:latin typeface="Tahoma" pitchFamily="34" charset="0"/>
                <a:sym typeface="Symbol" pitchFamily="18" charset="2"/>
              </a:rPr>
              <a:t>(z,5) = {6}, </a:t>
            </a:r>
            <a:r>
              <a:rPr lang="en-US" b="0" dirty="0" err="1">
                <a:latin typeface="Tahoma" pitchFamily="34" charset="0"/>
                <a:sym typeface="Symbol" pitchFamily="18" charset="2"/>
              </a:rPr>
              <a:t>dpu</a:t>
            </a:r>
            <a:r>
              <a:rPr lang="en-US" b="0" dirty="0">
                <a:latin typeface="Tahoma" pitchFamily="34" charset="0"/>
                <a:sym typeface="Symbol" pitchFamily="18" charset="2"/>
              </a:rPr>
              <a:t>(z,5) = </a:t>
            </a:r>
            <a:endParaRPr lang="fr-FR" b="0" dirty="0">
              <a:latin typeface="Tahoma" pitchFamily="34" charset="0"/>
              <a:sym typeface="Symbol" pitchFamily="18" charset="2"/>
            </a:endParaRPr>
          </a:p>
        </p:txBody>
      </p:sp>
      <p:grpSp>
        <p:nvGrpSpPr>
          <p:cNvPr id="143366" name="Group 38"/>
          <p:cNvGrpSpPr>
            <a:grpSpLocks/>
          </p:cNvGrpSpPr>
          <p:nvPr/>
        </p:nvGrpSpPr>
        <p:grpSpPr bwMode="auto">
          <a:xfrm>
            <a:off x="3336925" y="838200"/>
            <a:ext cx="5959475" cy="5653088"/>
            <a:chOff x="2288" y="528"/>
            <a:chExt cx="4067" cy="3561"/>
          </a:xfrm>
        </p:grpSpPr>
        <p:sp>
          <p:nvSpPr>
            <p:cNvPr id="143369" name="Line 39"/>
            <p:cNvSpPr>
              <a:spLocks noChangeShapeType="1"/>
            </p:cNvSpPr>
            <p:nvPr/>
          </p:nvSpPr>
          <p:spPr bwMode="auto">
            <a:xfrm flipH="1">
              <a:off x="4464" y="3552"/>
              <a:ext cx="624" cy="240"/>
            </a:xfrm>
            <a:prstGeom prst="line">
              <a:avLst/>
            </a:prstGeom>
            <a:noFill/>
            <a:ln w="12700">
              <a:solidFill>
                <a:schemeClr val="tx1"/>
              </a:solidFill>
              <a:round/>
              <a:headEnd/>
              <a:tailEnd type="triangle" w="med" len="med"/>
            </a:ln>
          </p:spPr>
          <p:txBody>
            <a:bodyPr/>
            <a:lstStyle/>
            <a:p>
              <a:endParaRPr lang="fr-FR"/>
            </a:p>
          </p:txBody>
        </p:sp>
        <p:grpSp>
          <p:nvGrpSpPr>
            <p:cNvPr id="143370" name="Group 40"/>
            <p:cNvGrpSpPr>
              <a:grpSpLocks/>
            </p:cNvGrpSpPr>
            <p:nvPr/>
          </p:nvGrpSpPr>
          <p:grpSpPr bwMode="auto">
            <a:xfrm>
              <a:off x="4158" y="624"/>
              <a:ext cx="328" cy="393"/>
              <a:chOff x="4036" y="868"/>
              <a:chExt cx="328" cy="393"/>
            </a:xfrm>
          </p:grpSpPr>
          <p:sp>
            <p:nvSpPr>
              <p:cNvPr id="143398" name="Oval 41"/>
              <p:cNvSpPr>
                <a:spLocks noChangeArrowheads="1"/>
              </p:cNvSpPr>
              <p:nvPr/>
            </p:nvSpPr>
            <p:spPr bwMode="auto">
              <a:xfrm>
                <a:off x="4036" y="868"/>
                <a:ext cx="328" cy="376"/>
              </a:xfrm>
              <a:prstGeom prst="ellipse">
                <a:avLst/>
              </a:prstGeom>
              <a:noFill/>
              <a:ln w="12700">
                <a:solidFill>
                  <a:schemeClr val="tx1"/>
                </a:solidFill>
                <a:round/>
                <a:headEnd/>
                <a:tailEnd/>
              </a:ln>
            </p:spPr>
            <p:txBody>
              <a:bodyPr wrap="none" anchor="ctr"/>
              <a:lstStyle/>
              <a:p>
                <a:endParaRPr lang="ar-DZ"/>
              </a:p>
            </p:txBody>
          </p:sp>
          <p:sp>
            <p:nvSpPr>
              <p:cNvPr id="143399" name="Rectangle 42"/>
              <p:cNvSpPr>
                <a:spLocks noChangeArrowheads="1"/>
              </p:cNvSpPr>
              <p:nvPr/>
            </p:nvSpPr>
            <p:spPr bwMode="auto">
              <a:xfrm>
                <a:off x="4071" y="894"/>
                <a:ext cx="265" cy="367"/>
              </a:xfrm>
              <a:prstGeom prst="rect">
                <a:avLst/>
              </a:prstGeom>
              <a:noFill/>
              <a:ln w="12700">
                <a:noFill/>
                <a:miter lim="800000"/>
                <a:headEnd/>
                <a:tailEnd/>
              </a:ln>
            </p:spPr>
            <p:txBody>
              <a:bodyPr wrap="none" lIns="90488" tIns="44450" rIns="90488" bIns="44450">
                <a:spAutoFit/>
              </a:bodyPr>
              <a:lstStyle/>
              <a:p>
                <a:r>
                  <a:rPr lang="en-US" sz="3200"/>
                  <a:t>1</a:t>
                </a:r>
                <a:endParaRPr lang="fr-FR" sz="3200"/>
              </a:p>
            </p:txBody>
          </p:sp>
        </p:grpSp>
        <p:grpSp>
          <p:nvGrpSpPr>
            <p:cNvPr id="143371" name="Group 43"/>
            <p:cNvGrpSpPr>
              <a:grpSpLocks/>
            </p:cNvGrpSpPr>
            <p:nvPr/>
          </p:nvGrpSpPr>
          <p:grpSpPr bwMode="auto">
            <a:xfrm>
              <a:off x="4110" y="1296"/>
              <a:ext cx="328" cy="393"/>
              <a:chOff x="4036" y="1492"/>
              <a:chExt cx="328" cy="393"/>
            </a:xfrm>
          </p:grpSpPr>
          <p:sp>
            <p:nvSpPr>
              <p:cNvPr id="143396" name="Oval 44"/>
              <p:cNvSpPr>
                <a:spLocks noChangeArrowheads="1"/>
              </p:cNvSpPr>
              <p:nvPr/>
            </p:nvSpPr>
            <p:spPr bwMode="auto">
              <a:xfrm>
                <a:off x="4036" y="1492"/>
                <a:ext cx="328" cy="376"/>
              </a:xfrm>
              <a:prstGeom prst="ellipse">
                <a:avLst/>
              </a:prstGeom>
              <a:noFill/>
              <a:ln w="12700">
                <a:solidFill>
                  <a:schemeClr val="tx1"/>
                </a:solidFill>
                <a:round/>
                <a:headEnd/>
                <a:tailEnd/>
              </a:ln>
            </p:spPr>
            <p:txBody>
              <a:bodyPr wrap="none" anchor="ctr"/>
              <a:lstStyle/>
              <a:p>
                <a:endParaRPr lang="ar-DZ"/>
              </a:p>
            </p:txBody>
          </p:sp>
          <p:sp>
            <p:nvSpPr>
              <p:cNvPr id="143397" name="Rectangle 45"/>
              <p:cNvSpPr>
                <a:spLocks noChangeArrowheads="1"/>
              </p:cNvSpPr>
              <p:nvPr/>
            </p:nvSpPr>
            <p:spPr bwMode="auto">
              <a:xfrm>
                <a:off x="4071" y="1518"/>
                <a:ext cx="265" cy="367"/>
              </a:xfrm>
              <a:prstGeom prst="rect">
                <a:avLst/>
              </a:prstGeom>
              <a:noFill/>
              <a:ln w="12700">
                <a:noFill/>
                <a:miter lim="800000"/>
                <a:headEnd/>
                <a:tailEnd/>
              </a:ln>
            </p:spPr>
            <p:txBody>
              <a:bodyPr wrap="none" lIns="90488" tIns="44450" rIns="90488" bIns="44450">
                <a:spAutoFit/>
              </a:bodyPr>
              <a:lstStyle/>
              <a:p>
                <a:r>
                  <a:rPr lang="en-US" sz="3200"/>
                  <a:t>2</a:t>
                </a:r>
                <a:endParaRPr lang="fr-FR" sz="3200"/>
              </a:p>
            </p:txBody>
          </p:sp>
        </p:grpSp>
        <p:grpSp>
          <p:nvGrpSpPr>
            <p:cNvPr id="143372" name="Group 46"/>
            <p:cNvGrpSpPr>
              <a:grpSpLocks/>
            </p:cNvGrpSpPr>
            <p:nvPr/>
          </p:nvGrpSpPr>
          <p:grpSpPr bwMode="auto">
            <a:xfrm>
              <a:off x="3870" y="1968"/>
              <a:ext cx="328" cy="393"/>
              <a:chOff x="3844" y="2164"/>
              <a:chExt cx="328" cy="393"/>
            </a:xfrm>
          </p:grpSpPr>
          <p:sp>
            <p:nvSpPr>
              <p:cNvPr id="143394" name="Oval 47"/>
              <p:cNvSpPr>
                <a:spLocks noChangeArrowheads="1"/>
              </p:cNvSpPr>
              <p:nvPr/>
            </p:nvSpPr>
            <p:spPr bwMode="auto">
              <a:xfrm>
                <a:off x="3844" y="2164"/>
                <a:ext cx="328" cy="376"/>
              </a:xfrm>
              <a:prstGeom prst="ellipse">
                <a:avLst/>
              </a:prstGeom>
              <a:noFill/>
              <a:ln w="12700">
                <a:solidFill>
                  <a:schemeClr val="tx1"/>
                </a:solidFill>
                <a:round/>
                <a:headEnd/>
                <a:tailEnd/>
              </a:ln>
            </p:spPr>
            <p:txBody>
              <a:bodyPr wrap="none" anchor="ctr"/>
              <a:lstStyle/>
              <a:p>
                <a:endParaRPr lang="ar-DZ"/>
              </a:p>
            </p:txBody>
          </p:sp>
          <p:sp>
            <p:nvSpPr>
              <p:cNvPr id="143395" name="Rectangle 48"/>
              <p:cNvSpPr>
                <a:spLocks noChangeArrowheads="1"/>
              </p:cNvSpPr>
              <p:nvPr/>
            </p:nvSpPr>
            <p:spPr bwMode="auto">
              <a:xfrm>
                <a:off x="3879" y="2190"/>
                <a:ext cx="265" cy="367"/>
              </a:xfrm>
              <a:prstGeom prst="rect">
                <a:avLst/>
              </a:prstGeom>
              <a:noFill/>
              <a:ln w="12700">
                <a:noFill/>
                <a:miter lim="800000"/>
                <a:headEnd/>
                <a:tailEnd/>
              </a:ln>
            </p:spPr>
            <p:txBody>
              <a:bodyPr wrap="none" lIns="90488" tIns="44450" rIns="90488" bIns="44450">
                <a:spAutoFit/>
              </a:bodyPr>
              <a:lstStyle/>
              <a:p>
                <a:r>
                  <a:rPr lang="en-US" sz="3200"/>
                  <a:t>3</a:t>
                </a:r>
                <a:endParaRPr lang="fr-FR" sz="3200"/>
              </a:p>
            </p:txBody>
          </p:sp>
        </p:grpSp>
        <p:grpSp>
          <p:nvGrpSpPr>
            <p:cNvPr id="143373" name="Group 49"/>
            <p:cNvGrpSpPr>
              <a:grpSpLocks/>
            </p:cNvGrpSpPr>
            <p:nvPr/>
          </p:nvGrpSpPr>
          <p:grpSpPr bwMode="auto">
            <a:xfrm>
              <a:off x="4158" y="2496"/>
              <a:ext cx="328" cy="393"/>
              <a:chOff x="4708" y="2164"/>
              <a:chExt cx="328" cy="393"/>
            </a:xfrm>
          </p:grpSpPr>
          <p:sp>
            <p:nvSpPr>
              <p:cNvPr id="143392" name="Oval 50"/>
              <p:cNvSpPr>
                <a:spLocks noChangeArrowheads="1"/>
              </p:cNvSpPr>
              <p:nvPr/>
            </p:nvSpPr>
            <p:spPr bwMode="auto">
              <a:xfrm>
                <a:off x="4708" y="2164"/>
                <a:ext cx="328" cy="376"/>
              </a:xfrm>
              <a:prstGeom prst="ellipse">
                <a:avLst/>
              </a:prstGeom>
              <a:noFill/>
              <a:ln w="12700">
                <a:solidFill>
                  <a:schemeClr val="tx1"/>
                </a:solidFill>
                <a:round/>
                <a:headEnd/>
                <a:tailEnd/>
              </a:ln>
            </p:spPr>
            <p:txBody>
              <a:bodyPr wrap="none" anchor="ctr"/>
              <a:lstStyle/>
              <a:p>
                <a:endParaRPr lang="ar-DZ"/>
              </a:p>
            </p:txBody>
          </p:sp>
          <p:sp>
            <p:nvSpPr>
              <p:cNvPr id="143393" name="Rectangle 51"/>
              <p:cNvSpPr>
                <a:spLocks noChangeArrowheads="1"/>
              </p:cNvSpPr>
              <p:nvPr/>
            </p:nvSpPr>
            <p:spPr bwMode="auto">
              <a:xfrm>
                <a:off x="4743" y="2190"/>
                <a:ext cx="265" cy="367"/>
              </a:xfrm>
              <a:prstGeom prst="rect">
                <a:avLst/>
              </a:prstGeom>
              <a:noFill/>
              <a:ln w="12700">
                <a:noFill/>
                <a:miter lim="800000"/>
                <a:headEnd/>
                <a:tailEnd/>
              </a:ln>
            </p:spPr>
            <p:txBody>
              <a:bodyPr wrap="none" lIns="90488" tIns="44450" rIns="90488" bIns="44450">
                <a:spAutoFit/>
              </a:bodyPr>
              <a:lstStyle/>
              <a:p>
                <a:r>
                  <a:rPr lang="en-US" sz="3200"/>
                  <a:t>4</a:t>
                </a:r>
                <a:endParaRPr lang="fr-FR" sz="3200"/>
              </a:p>
            </p:txBody>
          </p:sp>
        </p:grpSp>
        <p:grpSp>
          <p:nvGrpSpPr>
            <p:cNvPr id="143374" name="Group 52"/>
            <p:cNvGrpSpPr>
              <a:grpSpLocks/>
            </p:cNvGrpSpPr>
            <p:nvPr/>
          </p:nvGrpSpPr>
          <p:grpSpPr bwMode="auto">
            <a:xfrm>
              <a:off x="4926" y="3168"/>
              <a:ext cx="328" cy="393"/>
              <a:chOff x="3892" y="2836"/>
              <a:chExt cx="328" cy="393"/>
            </a:xfrm>
          </p:grpSpPr>
          <p:sp>
            <p:nvSpPr>
              <p:cNvPr id="143390" name="Oval 53"/>
              <p:cNvSpPr>
                <a:spLocks noChangeArrowheads="1"/>
              </p:cNvSpPr>
              <p:nvPr/>
            </p:nvSpPr>
            <p:spPr bwMode="auto">
              <a:xfrm>
                <a:off x="3892" y="2836"/>
                <a:ext cx="328" cy="376"/>
              </a:xfrm>
              <a:prstGeom prst="ellipse">
                <a:avLst/>
              </a:prstGeom>
              <a:noFill/>
              <a:ln w="12700">
                <a:solidFill>
                  <a:schemeClr val="tx1"/>
                </a:solidFill>
                <a:round/>
                <a:headEnd/>
                <a:tailEnd/>
              </a:ln>
            </p:spPr>
            <p:txBody>
              <a:bodyPr wrap="none" anchor="ctr"/>
              <a:lstStyle/>
              <a:p>
                <a:endParaRPr lang="ar-DZ"/>
              </a:p>
            </p:txBody>
          </p:sp>
          <p:sp>
            <p:nvSpPr>
              <p:cNvPr id="143391" name="Rectangle 54"/>
              <p:cNvSpPr>
                <a:spLocks noChangeArrowheads="1"/>
              </p:cNvSpPr>
              <p:nvPr/>
            </p:nvSpPr>
            <p:spPr bwMode="auto">
              <a:xfrm>
                <a:off x="3927" y="2862"/>
                <a:ext cx="265" cy="367"/>
              </a:xfrm>
              <a:prstGeom prst="rect">
                <a:avLst/>
              </a:prstGeom>
              <a:noFill/>
              <a:ln w="12700">
                <a:noFill/>
                <a:miter lim="800000"/>
                <a:headEnd/>
                <a:tailEnd/>
              </a:ln>
            </p:spPr>
            <p:txBody>
              <a:bodyPr wrap="none" lIns="90488" tIns="44450" rIns="90488" bIns="44450">
                <a:spAutoFit/>
              </a:bodyPr>
              <a:lstStyle/>
              <a:p>
                <a:r>
                  <a:rPr lang="en-US" sz="3200"/>
                  <a:t>5</a:t>
                </a:r>
                <a:endParaRPr lang="fr-FR" sz="3200"/>
              </a:p>
            </p:txBody>
          </p:sp>
        </p:grpSp>
        <p:grpSp>
          <p:nvGrpSpPr>
            <p:cNvPr id="143375" name="Group 55"/>
            <p:cNvGrpSpPr>
              <a:grpSpLocks/>
            </p:cNvGrpSpPr>
            <p:nvPr/>
          </p:nvGrpSpPr>
          <p:grpSpPr bwMode="auto">
            <a:xfrm>
              <a:off x="4158" y="3696"/>
              <a:ext cx="328" cy="393"/>
              <a:chOff x="4708" y="3364"/>
              <a:chExt cx="328" cy="393"/>
            </a:xfrm>
          </p:grpSpPr>
          <p:sp>
            <p:nvSpPr>
              <p:cNvPr id="143388" name="Oval 56"/>
              <p:cNvSpPr>
                <a:spLocks noChangeArrowheads="1"/>
              </p:cNvSpPr>
              <p:nvPr/>
            </p:nvSpPr>
            <p:spPr bwMode="auto">
              <a:xfrm>
                <a:off x="4708" y="3364"/>
                <a:ext cx="328" cy="376"/>
              </a:xfrm>
              <a:prstGeom prst="ellipse">
                <a:avLst/>
              </a:prstGeom>
              <a:noFill/>
              <a:ln w="12700">
                <a:solidFill>
                  <a:schemeClr val="tx1"/>
                </a:solidFill>
                <a:round/>
                <a:headEnd/>
                <a:tailEnd/>
              </a:ln>
            </p:spPr>
            <p:txBody>
              <a:bodyPr wrap="none" anchor="ctr"/>
              <a:lstStyle/>
              <a:p>
                <a:endParaRPr lang="ar-DZ"/>
              </a:p>
            </p:txBody>
          </p:sp>
          <p:sp>
            <p:nvSpPr>
              <p:cNvPr id="143389" name="Rectangle 57"/>
              <p:cNvSpPr>
                <a:spLocks noChangeArrowheads="1"/>
              </p:cNvSpPr>
              <p:nvPr/>
            </p:nvSpPr>
            <p:spPr bwMode="auto">
              <a:xfrm>
                <a:off x="4743" y="3390"/>
                <a:ext cx="265" cy="367"/>
              </a:xfrm>
              <a:prstGeom prst="rect">
                <a:avLst/>
              </a:prstGeom>
              <a:noFill/>
              <a:ln w="12700">
                <a:noFill/>
                <a:miter lim="800000"/>
                <a:headEnd/>
                <a:tailEnd/>
              </a:ln>
            </p:spPr>
            <p:txBody>
              <a:bodyPr wrap="none" lIns="90488" tIns="44450" rIns="90488" bIns="44450">
                <a:spAutoFit/>
              </a:bodyPr>
              <a:lstStyle/>
              <a:p>
                <a:r>
                  <a:rPr lang="en-US" sz="3200"/>
                  <a:t>6</a:t>
                </a:r>
                <a:endParaRPr lang="fr-FR" sz="3200"/>
              </a:p>
            </p:txBody>
          </p:sp>
        </p:grpSp>
        <p:sp>
          <p:nvSpPr>
            <p:cNvPr id="143376" name="Line 58"/>
            <p:cNvSpPr>
              <a:spLocks noChangeShapeType="1"/>
            </p:cNvSpPr>
            <p:nvPr/>
          </p:nvSpPr>
          <p:spPr bwMode="auto">
            <a:xfrm>
              <a:off x="4302" y="1008"/>
              <a:ext cx="0" cy="288"/>
            </a:xfrm>
            <a:prstGeom prst="line">
              <a:avLst/>
            </a:prstGeom>
            <a:noFill/>
            <a:ln w="12700">
              <a:solidFill>
                <a:schemeClr val="tx1"/>
              </a:solidFill>
              <a:round/>
              <a:headEnd/>
              <a:tailEnd type="triangle" w="med" len="med"/>
            </a:ln>
          </p:spPr>
          <p:txBody>
            <a:bodyPr/>
            <a:lstStyle/>
            <a:p>
              <a:endParaRPr lang="fr-FR"/>
            </a:p>
          </p:txBody>
        </p:sp>
        <p:sp>
          <p:nvSpPr>
            <p:cNvPr id="143377" name="Line 59"/>
            <p:cNvSpPr>
              <a:spLocks noChangeShapeType="1"/>
            </p:cNvSpPr>
            <p:nvPr/>
          </p:nvSpPr>
          <p:spPr bwMode="auto">
            <a:xfrm flipH="1">
              <a:off x="4062" y="1632"/>
              <a:ext cx="144" cy="336"/>
            </a:xfrm>
            <a:prstGeom prst="line">
              <a:avLst/>
            </a:prstGeom>
            <a:noFill/>
            <a:ln w="12700">
              <a:solidFill>
                <a:schemeClr val="tx1"/>
              </a:solidFill>
              <a:round/>
              <a:headEnd/>
              <a:tailEnd type="triangle" w="med" len="med"/>
            </a:ln>
          </p:spPr>
          <p:txBody>
            <a:bodyPr/>
            <a:lstStyle/>
            <a:p>
              <a:endParaRPr lang="fr-FR"/>
            </a:p>
          </p:txBody>
        </p:sp>
        <p:sp>
          <p:nvSpPr>
            <p:cNvPr id="143378" name="Line 60"/>
            <p:cNvSpPr>
              <a:spLocks noChangeShapeType="1"/>
            </p:cNvSpPr>
            <p:nvPr/>
          </p:nvSpPr>
          <p:spPr bwMode="auto">
            <a:xfrm>
              <a:off x="4302" y="1680"/>
              <a:ext cx="0" cy="816"/>
            </a:xfrm>
            <a:prstGeom prst="line">
              <a:avLst/>
            </a:prstGeom>
            <a:noFill/>
            <a:ln w="12700">
              <a:solidFill>
                <a:schemeClr val="tx1"/>
              </a:solidFill>
              <a:round/>
              <a:headEnd/>
              <a:tailEnd type="triangle" w="med" len="med"/>
            </a:ln>
          </p:spPr>
          <p:txBody>
            <a:bodyPr/>
            <a:lstStyle/>
            <a:p>
              <a:endParaRPr lang="fr-FR"/>
            </a:p>
          </p:txBody>
        </p:sp>
        <p:sp>
          <p:nvSpPr>
            <p:cNvPr id="143379" name="Line 61"/>
            <p:cNvSpPr>
              <a:spLocks noChangeShapeType="1"/>
            </p:cNvSpPr>
            <p:nvPr/>
          </p:nvSpPr>
          <p:spPr bwMode="auto">
            <a:xfrm>
              <a:off x="4446" y="2832"/>
              <a:ext cx="672" cy="336"/>
            </a:xfrm>
            <a:prstGeom prst="line">
              <a:avLst/>
            </a:prstGeom>
            <a:noFill/>
            <a:ln w="12700">
              <a:solidFill>
                <a:schemeClr val="tx1"/>
              </a:solidFill>
              <a:round/>
              <a:headEnd/>
              <a:tailEnd type="triangle" w="med" len="med"/>
            </a:ln>
          </p:spPr>
          <p:txBody>
            <a:bodyPr/>
            <a:lstStyle/>
            <a:p>
              <a:endParaRPr lang="fr-FR"/>
            </a:p>
          </p:txBody>
        </p:sp>
        <p:sp>
          <p:nvSpPr>
            <p:cNvPr id="143380" name="Line 62"/>
            <p:cNvSpPr>
              <a:spLocks noChangeShapeType="1"/>
            </p:cNvSpPr>
            <p:nvPr/>
          </p:nvSpPr>
          <p:spPr bwMode="auto">
            <a:xfrm>
              <a:off x="4350" y="2880"/>
              <a:ext cx="0" cy="816"/>
            </a:xfrm>
            <a:prstGeom prst="line">
              <a:avLst/>
            </a:prstGeom>
            <a:noFill/>
            <a:ln w="12700">
              <a:solidFill>
                <a:schemeClr val="tx1"/>
              </a:solidFill>
              <a:round/>
              <a:headEnd/>
              <a:tailEnd type="triangle" w="med" len="med"/>
            </a:ln>
          </p:spPr>
          <p:txBody>
            <a:bodyPr/>
            <a:lstStyle/>
            <a:p>
              <a:endParaRPr lang="fr-FR"/>
            </a:p>
          </p:txBody>
        </p:sp>
        <p:sp>
          <p:nvSpPr>
            <p:cNvPr id="143381" name="Rectangle 63"/>
            <p:cNvSpPr>
              <a:spLocks noChangeArrowheads="1"/>
            </p:cNvSpPr>
            <p:nvPr/>
          </p:nvSpPr>
          <p:spPr bwMode="auto">
            <a:xfrm>
              <a:off x="4512" y="528"/>
              <a:ext cx="1467" cy="522"/>
            </a:xfrm>
            <a:prstGeom prst="rect">
              <a:avLst/>
            </a:prstGeom>
            <a:noFill/>
            <a:ln w="12700">
              <a:noFill/>
              <a:miter lim="800000"/>
              <a:headEnd/>
              <a:tailEnd/>
            </a:ln>
          </p:spPr>
          <p:txBody>
            <a:bodyPr wrap="none" lIns="90488" tIns="44450" rIns="90488" bIns="44450">
              <a:spAutoFit/>
            </a:bodyPr>
            <a:lstStyle/>
            <a:p>
              <a:r>
                <a:rPr lang="en-US"/>
                <a:t>c-use(1)</a:t>
              </a:r>
              <a:r>
                <a:rPr lang="fr-FR"/>
                <a:t> :</a:t>
              </a:r>
              <a:r>
                <a:rPr lang="en-US"/>
                <a:t> </a:t>
              </a:r>
              <a:r>
                <a:rPr lang="en-US">
                  <a:sym typeface="Symbol" pitchFamily="18" charset="2"/>
                </a:rPr>
                <a:t></a:t>
              </a:r>
              <a:endParaRPr lang="fr-FR"/>
            </a:p>
            <a:p>
              <a:r>
                <a:rPr lang="en-US"/>
                <a:t>d</a:t>
              </a:r>
              <a:r>
                <a:rPr lang="fr-FR"/>
                <a:t>ef</a:t>
              </a:r>
              <a:r>
                <a:rPr lang="en-US"/>
                <a:t>(1)</a:t>
              </a:r>
              <a:r>
                <a:rPr lang="fr-FR"/>
                <a:t> : </a:t>
              </a:r>
              <a:r>
                <a:rPr lang="en-US"/>
                <a:t>x,y,</a:t>
              </a:r>
              <a:r>
                <a:rPr lang="fr-FR"/>
                <a:t>w,z </a:t>
              </a:r>
            </a:p>
          </p:txBody>
        </p:sp>
        <p:sp>
          <p:nvSpPr>
            <p:cNvPr id="143382" name="Rectangle 65"/>
            <p:cNvSpPr>
              <a:spLocks noChangeArrowheads="1"/>
            </p:cNvSpPr>
            <p:nvPr/>
          </p:nvSpPr>
          <p:spPr bwMode="auto">
            <a:xfrm>
              <a:off x="2544" y="2016"/>
              <a:ext cx="1455" cy="522"/>
            </a:xfrm>
            <a:prstGeom prst="rect">
              <a:avLst/>
            </a:prstGeom>
            <a:noFill/>
            <a:ln w="12700">
              <a:noFill/>
              <a:miter lim="800000"/>
              <a:headEnd/>
              <a:tailEnd/>
            </a:ln>
          </p:spPr>
          <p:txBody>
            <a:bodyPr wrap="none" lIns="90488" tIns="44450" rIns="90488" bIns="44450">
              <a:spAutoFit/>
            </a:bodyPr>
            <a:lstStyle/>
            <a:p>
              <a:r>
                <a:rPr lang="en-US"/>
                <a:t>c-use(3)</a:t>
              </a:r>
              <a:r>
                <a:rPr lang="fr-FR"/>
                <a:t> : x,z,w</a:t>
              </a:r>
            </a:p>
            <a:p>
              <a:r>
                <a:rPr lang="en-US"/>
                <a:t>d</a:t>
              </a:r>
              <a:r>
                <a:rPr lang="fr-FR"/>
                <a:t>ef</a:t>
              </a:r>
              <a:r>
                <a:rPr lang="en-US"/>
                <a:t>(3) </a:t>
              </a:r>
              <a:r>
                <a:rPr lang="fr-FR"/>
                <a:t> : z,w</a:t>
              </a:r>
            </a:p>
          </p:txBody>
        </p:sp>
        <p:sp>
          <p:nvSpPr>
            <p:cNvPr id="143383" name="Rectangle 66"/>
            <p:cNvSpPr>
              <a:spLocks noChangeArrowheads="1"/>
            </p:cNvSpPr>
            <p:nvPr/>
          </p:nvSpPr>
          <p:spPr bwMode="auto">
            <a:xfrm>
              <a:off x="4642" y="2475"/>
              <a:ext cx="1129" cy="289"/>
            </a:xfrm>
            <a:prstGeom prst="rect">
              <a:avLst/>
            </a:prstGeom>
            <a:noFill/>
            <a:ln w="12700">
              <a:noFill/>
              <a:miter lim="800000"/>
              <a:headEnd/>
              <a:tailEnd/>
            </a:ln>
          </p:spPr>
          <p:txBody>
            <a:bodyPr wrap="none" lIns="90488" tIns="44450" rIns="90488" bIns="44450">
              <a:spAutoFit/>
            </a:bodyPr>
            <a:lstStyle/>
            <a:p>
              <a:r>
                <a:rPr lang="en-US"/>
                <a:t>p-u</a:t>
              </a:r>
              <a:r>
                <a:rPr lang="fr-FR"/>
                <a:t>se</a:t>
              </a:r>
              <a:r>
                <a:rPr lang="en-US"/>
                <a:t>(4)</a:t>
              </a:r>
              <a:r>
                <a:rPr lang="fr-FR"/>
                <a:t> : y</a:t>
              </a:r>
            </a:p>
          </p:txBody>
        </p:sp>
        <p:sp>
          <p:nvSpPr>
            <p:cNvPr id="143384" name="Rectangle 67"/>
            <p:cNvSpPr>
              <a:spLocks noChangeArrowheads="1"/>
            </p:cNvSpPr>
            <p:nvPr/>
          </p:nvSpPr>
          <p:spPr bwMode="auto">
            <a:xfrm>
              <a:off x="5262" y="3168"/>
              <a:ext cx="1093" cy="522"/>
            </a:xfrm>
            <a:prstGeom prst="rect">
              <a:avLst/>
            </a:prstGeom>
            <a:noFill/>
            <a:ln w="12700">
              <a:noFill/>
              <a:miter lim="800000"/>
              <a:headEnd/>
              <a:tailEnd/>
            </a:ln>
          </p:spPr>
          <p:txBody>
            <a:bodyPr wrap="none" lIns="90488" tIns="44450" rIns="90488" bIns="44450">
              <a:spAutoFit/>
            </a:bodyPr>
            <a:lstStyle/>
            <a:p>
              <a:r>
                <a:rPr lang="en-US"/>
                <a:t>c-u</a:t>
              </a:r>
              <a:r>
                <a:rPr lang="fr-FR"/>
                <a:t>se</a:t>
              </a:r>
              <a:r>
                <a:rPr lang="en-US"/>
                <a:t>(5)</a:t>
              </a:r>
              <a:r>
                <a:rPr lang="fr-FR"/>
                <a:t> : z</a:t>
              </a:r>
            </a:p>
            <a:p>
              <a:r>
                <a:rPr lang="en-US"/>
                <a:t>d</a:t>
              </a:r>
              <a:r>
                <a:rPr lang="fr-FR"/>
                <a:t>ef</a:t>
              </a:r>
              <a:r>
                <a:rPr lang="en-US"/>
                <a:t>(5)</a:t>
              </a:r>
              <a:r>
                <a:rPr lang="fr-FR"/>
                <a:t> : z</a:t>
              </a:r>
            </a:p>
          </p:txBody>
        </p:sp>
        <p:sp>
          <p:nvSpPr>
            <p:cNvPr id="143385" name="Rectangle 68"/>
            <p:cNvSpPr>
              <a:spLocks noChangeArrowheads="1"/>
            </p:cNvSpPr>
            <p:nvPr/>
          </p:nvSpPr>
          <p:spPr bwMode="auto">
            <a:xfrm>
              <a:off x="4464" y="3792"/>
              <a:ext cx="1093" cy="289"/>
            </a:xfrm>
            <a:prstGeom prst="rect">
              <a:avLst/>
            </a:prstGeom>
            <a:noFill/>
            <a:ln w="12700">
              <a:noFill/>
              <a:miter lim="800000"/>
              <a:headEnd/>
              <a:tailEnd/>
            </a:ln>
          </p:spPr>
          <p:txBody>
            <a:bodyPr wrap="none" lIns="90488" tIns="44450" rIns="90488" bIns="44450">
              <a:spAutoFit/>
            </a:bodyPr>
            <a:lstStyle/>
            <a:p>
              <a:r>
                <a:rPr lang="en-US"/>
                <a:t>c-u</a:t>
              </a:r>
              <a:r>
                <a:rPr lang="fr-FR"/>
                <a:t>se</a:t>
              </a:r>
              <a:r>
                <a:rPr lang="en-US"/>
                <a:t>(6)</a:t>
              </a:r>
              <a:r>
                <a:rPr lang="fr-FR"/>
                <a:t> : z</a:t>
              </a:r>
            </a:p>
          </p:txBody>
        </p:sp>
        <p:sp>
          <p:nvSpPr>
            <p:cNvPr id="143386" name="Rectangle 69"/>
            <p:cNvSpPr>
              <a:spLocks noChangeArrowheads="1"/>
            </p:cNvSpPr>
            <p:nvPr/>
          </p:nvSpPr>
          <p:spPr bwMode="auto">
            <a:xfrm>
              <a:off x="4545" y="1350"/>
              <a:ext cx="1176" cy="289"/>
            </a:xfrm>
            <a:prstGeom prst="rect">
              <a:avLst/>
            </a:prstGeom>
            <a:noFill/>
            <a:ln w="12700">
              <a:noFill/>
              <a:miter lim="800000"/>
              <a:headEnd/>
              <a:tailEnd/>
            </a:ln>
          </p:spPr>
          <p:txBody>
            <a:bodyPr wrap="none" lIns="90488" tIns="44450" rIns="90488" bIns="44450">
              <a:spAutoFit/>
            </a:bodyPr>
            <a:lstStyle/>
            <a:p>
              <a:r>
                <a:rPr lang="en-US"/>
                <a:t>p-use(2)</a:t>
              </a:r>
              <a:r>
                <a:rPr lang="fr-FR"/>
                <a:t> : w</a:t>
              </a:r>
            </a:p>
          </p:txBody>
        </p:sp>
        <p:sp>
          <p:nvSpPr>
            <p:cNvPr id="143387" name="Freeform 71"/>
            <p:cNvSpPr>
              <a:spLocks/>
            </p:cNvSpPr>
            <p:nvPr/>
          </p:nvSpPr>
          <p:spPr bwMode="auto">
            <a:xfrm>
              <a:off x="2288" y="1232"/>
              <a:ext cx="1840" cy="1568"/>
            </a:xfrm>
            <a:custGeom>
              <a:avLst/>
              <a:gdLst>
                <a:gd name="T0" fmla="*/ 1696 w 1840"/>
                <a:gd name="T1" fmla="*/ 1072 h 1568"/>
                <a:gd name="T2" fmla="*/ 928 w 1840"/>
                <a:gd name="T3" fmla="*/ 1552 h 1568"/>
                <a:gd name="T4" fmla="*/ 16 w 1840"/>
                <a:gd name="T5" fmla="*/ 1168 h 1568"/>
                <a:gd name="T6" fmla="*/ 832 w 1840"/>
                <a:gd name="T7" fmla="*/ 160 h 1568"/>
                <a:gd name="T8" fmla="*/ 1840 w 1840"/>
                <a:gd name="T9" fmla="*/ 208 h 1568"/>
                <a:gd name="T10" fmla="*/ 0 60000 65536"/>
                <a:gd name="T11" fmla="*/ 0 60000 65536"/>
                <a:gd name="T12" fmla="*/ 0 60000 65536"/>
                <a:gd name="T13" fmla="*/ 0 60000 65536"/>
                <a:gd name="T14" fmla="*/ 0 60000 65536"/>
                <a:gd name="T15" fmla="*/ 0 w 1840"/>
                <a:gd name="T16" fmla="*/ 0 h 1568"/>
                <a:gd name="T17" fmla="*/ 1840 w 1840"/>
                <a:gd name="T18" fmla="*/ 1568 h 1568"/>
              </a:gdLst>
              <a:ahLst/>
              <a:cxnLst>
                <a:cxn ang="T10">
                  <a:pos x="T0" y="T1"/>
                </a:cxn>
                <a:cxn ang="T11">
                  <a:pos x="T2" y="T3"/>
                </a:cxn>
                <a:cxn ang="T12">
                  <a:pos x="T4" y="T5"/>
                </a:cxn>
                <a:cxn ang="T13">
                  <a:pos x="T6" y="T7"/>
                </a:cxn>
                <a:cxn ang="T14">
                  <a:pos x="T8" y="T9"/>
                </a:cxn>
              </a:cxnLst>
              <a:rect l="T15" t="T16" r="T17" b="T18"/>
              <a:pathLst>
                <a:path w="1840" h="1568">
                  <a:moveTo>
                    <a:pt x="1696" y="1072"/>
                  </a:moveTo>
                  <a:cubicBezTo>
                    <a:pt x="1452" y="1304"/>
                    <a:pt x="1208" y="1536"/>
                    <a:pt x="928" y="1552"/>
                  </a:cubicBezTo>
                  <a:cubicBezTo>
                    <a:pt x="648" y="1568"/>
                    <a:pt x="32" y="1400"/>
                    <a:pt x="16" y="1168"/>
                  </a:cubicBezTo>
                  <a:cubicBezTo>
                    <a:pt x="0" y="936"/>
                    <a:pt x="528" y="320"/>
                    <a:pt x="832" y="160"/>
                  </a:cubicBezTo>
                  <a:cubicBezTo>
                    <a:pt x="1136" y="0"/>
                    <a:pt x="1488" y="104"/>
                    <a:pt x="1840" y="208"/>
                  </a:cubicBezTo>
                </a:path>
              </a:pathLst>
            </a:custGeom>
            <a:noFill/>
            <a:ln w="12700">
              <a:solidFill>
                <a:schemeClr val="tx1"/>
              </a:solidFill>
              <a:round/>
              <a:headEnd/>
              <a:tailEnd type="triangle" w="med" len="med"/>
            </a:ln>
          </p:spPr>
          <p:txBody>
            <a:bodyPr wrap="none" anchor="ctr"/>
            <a:lstStyle/>
            <a:p>
              <a:endParaRPr lang="fr-FR"/>
            </a:p>
          </p:txBody>
        </p:sp>
      </p:grpSp>
      <p:sp>
        <p:nvSpPr>
          <p:cNvPr id="143367" name="Line 72"/>
          <p:cNvSpPr>
            <a:spLocks noChangeShapeType="1"/>
          </p:cNvSpPr>
          <p:nvPr/>
        </p:nvSpPr>
        <p:spPr bwMode="auto">
          <a:xfrm>
            <a:off x="1828800" y="2133600"/>
            <a:ext cx="211138" cy="533400"/>
          </a:xfrm>
          <a:prstGeom prst="line">
            <a:avLst/>
          </a:prstGeom>
          <a:noFill/>
          <a:ln w="12700">
            <a:solidFill>
              <a:srgbClr val="FF0000"/>
            </a:solidFill>
            <a:round/>
            <a:headEnd/>
            <a:tailEnd/>
          </a:ln>
        </p:spPr>
        <p:txBody>
          <a:bodyPr wrap="none" anchor="ctr"/>
          <a:lstStyle/>
          <a:p>
            <a:endParaRPr lang="fr-FR"/>
          </a:p>
        </p:txBody>
      </p:sp>
      <p:sp>
        <p:nvSpPr>
          <p:cNvPr id="143368" name="Line 73"/>
          <p:cNvSpPr>
            <a:spLocks noChangeShapeType="1"/>
          </p:cNvSpPr>
          <p:nvPr/>
        </p:nvSpPr>
        <p:spPr bwMode="auto">
          <a:xfrm flipH="1">
            <a:off x="1758950" y="2133600"/>
            <a:ext cx="280988" cy="533400"/>
          </a:xfrm>
          <a:prstGeom prst="line">
            <a:avLst/>
          </a:prstGeom>
          <a:noFill/>
          <a:ln w="12700">
            <a:solidFill>
              <a:srgbClr val="FF0000"/>
            </a:solidFill>
            <a:round/>
            <a:headEnd/>
            <a:tailEnd/>
          </a:ln>
        </p:spPr>
        <p:txBody>
          <a:bodyPr wrap="none" anchor="ctr"/>
          <a:lstStyle/>
          <a:p>
            <a:endParaRPr lang="fr-F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Espace réservé du pied de page 2"/>
          <p:cNvSpPr>
            <a:spLocks noGrp="1"/>
          </p:cNvSpPr>
          <p:nvPr>
            <p:ph type="ftr" sz="quarter" idx="11"/>
          </p:nvPr>
        </p:nvSpPr>
        <p:spPr/>
        <p:txBody>
          <a:bodyPr/>
          <a:lstStyle/>
          <a:p>
            <a:pPr>
              <a:defRPr/>
            </a:pPr>
            <a:r>
              <a:rPr lang="fr-FR"/>
              <a:t>Dr Maamri Ramdane</a:t>
            </a:r>
          </a:p>
        </p:txBody>
      </p:sp>
      <p:sp>
        <p:nvSpPr>
          <p:cNvPr id="33796" name="Espace réservé du numéro de diapositive 3"/>
          <p:cNvSpPr>
            <a:spLocks noGrp="1"/>
          </p:cNvSpPr>
          <p:nvPr>
            <p:ph type="sldNum" sz="quarter" idx="12"/>
          </p:nvPr>
        </p:nvSpPr>
        <p:spPr>
          <a:xfrm>
            <a:off x="1905000" y="6415088"/>
            <a:ext cx="1593850" cy="441325"/>
          </a:xfrm>
        </p:spPr>
        <p:txBody>
          <a:bodyPr/>
          <a:lstStyle/>
          <a:p>
            <a:pPr algn="l">
              <a:defRPr/>
            </a:pPr>
            <a:fld id="{B151C231-0EB6-46A0-B820-5A93EFD5DA9B}" type="slidenum">
              <a:rPr lang="fr-FR"/>
              <a:pPr algn="l">
                <a:defRPr/>
              </a:pPr>
              <a:t>129</a:t>
            </a:fld>
            <a:endParaRPr lang="fr-FR"/>
          </a:p>
        </p:txBody>
      </p:sp>
      <p:sp>
        <p:nvSpPr>
          <p:cNvPr id="144388" name="Rectangle 146"/>
          <p:cNvSpPr>
            <a:spLocks noChangeArrowheads="1"/>
          </p:cNvSpPr>
          <p:nvPr/>
        </p:nvSpPr>
        <p:spPr bwMode="auto">
          <a:xfrm>
            <a:off x="211138" y="1447800"/>
            <a:ext cx="8580437" cy="3733800"/>
          </a:xfrm>
          <a:prstGeom prst="rect">
            <a:avLst/>
          </a:prstGeom>
          <a:solidFill>
            <a:schemeClr val="accent1"/>
          </a:solidFill>
          <a:ln w="12700">
            <a:solidFill>
              <a:schemeClr val="tx1"/>
            </a:solidFill>
            <a:miter lim="800000"/>
            <a:headEnd/>
            <a:tailEnd/>
          </a:ln>
        </p:spPr>
        <p:txBody>
          <a:bodyPr wrap="none" anchor="ctr"/>
          <a:lstStyle/>
          <a:p>
            <a:endParaRPr lang="ar-DZ"/>
          </a:p>
        </p:txBody>
      </p:sp>
      <p:sp>
        <p:nvSpPr>
          <p:cNvPr id="144389" name="Rectangle 3"/>
          <p:cNvSpPr>
            <a:spLocks noChangeArrowheads="1"/>
          </p:cNvSpPr>
          <p:nvPr/>
        </p:nvSpPr>
        <p:spPr bwMode="auto">
          <a:xfrm>
            <a:off x="492125" y="3003550"/>
            <a:ext cx="185738" cy="523875"/>
          </a:xfrm>
          <a:prstGeom prst="rect">
            <a:avLst/>
          </a:prstGeom>
          <a:noFill/>
          <a:ln w="12700">
            <a:noFill/>
            <a:miter lim="800000"/>
            <a:headEnd/>
            <a:tailEnd/>
          </a:ln>
        </p:spPr>
        <p:txBody>
          <a:bodyPr wrap="none" anchor="ctr">
            <a:spAutoFit/>
          </a:bodyPr>
          <a:lstStyle/>
          <a:p>
            <a:endParaRPr lang="ar-DZ" sz="2800">
              <a:latin typeface="Courier New" pitchFamily="49" charset="0"/>
              <a:sym typeface="Symbol" pitchFamily="18" charset="2"/>
            </a:endParaRPr>
          </a:p>
        </p:txBody>
      </p:sp>
      <p:sp>
        <p:nvSpPr>
          <p:cNvPr id="144390" name="Rectangle 4"/>
          <p:cNvSpPr>
            <a:spLocks noChangeArrowheads="1"/>
          </p:cNvSpPr>
          <p:nvPr/>
        </p:nvSpPr>
        <p:spPr bwMode="auto">
          <a:xfrm>
            <a:off x="0" y="0"/>
            <a:ext cx="8786813" cy="533400"/>
          </a:xfrm>
          <a:prstGeom prst="rect">
            <a:avLst/>
          </a:prstGeom>
          <a:noFill/>
          <a:ln w="12700">
            <a:noFill/>
            <a:miter lim="800000"/>
            <a:headEnd/>
            <a:tailEnd/>
          </a:ln>
        </p:spPr>
        <p:txBody>
          <a:bodyPr lIns="90488" tIns="44450" rIns="90488" bIns="44450" anchor="ctr"/>
          <a:lstStyle/>
          <a:p>
            <a:r>
              <a:rPr lang="fr-FR">
                <a:solidFill>
                  <a:schemeClr val="tx2"/>
                </a:solidFill>
                <a:latin typeface="Arial" charset="0"/>
              </a:rPr>
              <a:t>Chemin</a:t>
            </a:r>
            <a:r>
              <a:rPr lang="fr-FR" sz="3200">
                <a:solidFill>
                  <a:schemeClr val="tx2"/>
                </a:solidFill>
                <a:latin typeface="Arial" charset="0"/>
              </a:rPr>
              <a:t> définition/utilisation</a:t>
            </a:r>
            <a:r>
              <a:rPr lang="en-US" sz="3200">
                <a:solidFill>
                  <a:schemeClr val="tx2"/>
                </a:solidFill>
                <a:latin typeface="Arial" charset="0"/>
              </a:rPr>
              <a:t>   (du-path)</a:t>
            </a:r>
            <a:endParaRPr lang="fr-FR" sz="3200">
              <a:solidFill>
                <a:schemeClr val="tx2"/>
              </a:solidFill>
              <a:latin typeface="Arial" charset="0"/>
            </a:endParaRPr>
          </a:p>
        </p:txBody>
      </p:sp>
      <p:sp>
        <p:nvSpPr>
          <p:cNvPr id="144391" name="Rectangle 5"/>
          <p:cNvSpPr>
            <a:spLocks noChangeArrowheads="1"/>
          </p:cNvSpPr>
          <p:nvPr/>
        </p:nvSpPr>
        <p:spPr bwMode="auto">
          <a:xfrm>
            <a:off x="211138" y="1600200"/>
            <a:ext cx="8651875" cy="3733800"/>
          </a:xfrm>
          <a:prstGeom prst="rect">
            <a:avLst/>
          </a:prstGeom>
          <a:noFill/>
          <a:ln w="12700">
            <a:noFill/>
            <a:miter lim="800000"/>
            <a:headEnd/>
            <a:tailEnd/>
          </a:ln>
        </p:spPr>
        <p:txBody>
          <a:bodyPr lIns="90488" tIns="44450" rIns="90488" bIns="44450"/>
          <a:lstStyle/>
          <a:p>
            <a:pPr marL="342900" indent="-342900">
              <a:spcBef>
                <a:spcPct val="20000"/>
              </a:spcBef>
              <a:buClr>
                <a:schemeClr val="accent2"/>
              </a:buClr>
              <a:buFont typeface="Monotype Sorts" charset="0"/>
              <a:buNone/>
            </a:pPr>
            <a:r>
              <a:rPr lang="en-US" u="sng"/>
              <a:t>D</a:t>
            </a:r>
            <a:r>
              <a:rPr lang="fr-FR"/>
              <a:t>é</a:t>
            </a:r>
            <a:r>
              <a:rPr lang="en-US" u="sng"/>
              <a:t>f:</a:t>
            </a:r>
            <a:r>
              <a:rPr lang="en-US">
                <a:latin typeface="Courier New" pitchFamily="49" charset="0"/>
              </a:rPr>
              <a:t> p = i-..-j-k</a:t>
            </a:r>
            <a:r>
              <a:rPr lang="en-US"/>
              <a:t>  est un c</a:t>
            </a:r>
            <a:r>
              <a:rPr lang="fr-FR"/>
              <a:t>hemin  Définition/utilisation</a:t>
            </a:r>
            <a:r>
              <a:rPr lang="en-US"/>
              <a:t>        </a:t>
            </a:r>
            <a:br>
              <a:rPr lang="en-US"/>
            </a:br>
            <a:r>
              <a:rPr lang="en-US"/>
              <a:t>     par rap. </a:t>
            </a:r>
            <a:r>
              <a:rPr lang="en-US">
                <a:cs typeface="Times New Roman" pitchFamily="18" charset="0"/>
              </a:rPr>
              <a:t>à</a:t>
            </a:r>
            <a:r>
              <a:rPr lang="en-US"/>
              <a:t> x   ssi</a:t>
            </a:r>
            <a:r>
              <a:rPr lang="en-US">
                <a:latin typeface="Courier New" pitchFamily="49" charset="0"/>
                <a:sym typeface="Symbol" pitchFamily="18" charset="2"/>
              </a:rPr>
              <a:t> </a:t>
            </a:r>
          </a:p>
          <a:p>
            <a:pPr marL="342900" indent="-342900">
              <a:spcBef>
                <a:spcPct val="20000"/>
              </a:spcBef>
              <a:buClr>
                <a:schemeClr val="accent2"/>
              </a:buClr>
              <a:buFont typeface="Monotype Sorts" charset="0"/>
              <a:buNone/>
            </a:pPr>
            <a:r>
              <a:rPr lang="en-US">
                <a:sym typeface="Symbol" pitchFamily="18" charset="2"/>
              </a:rPr>
              <a:t>1)</a:t>
            </a:r>
            <a:r>
              <a:rPr lang="en-US">
                <a:latin typeface="Courier New" pitchFamily="49" charset="0"/>
                <a:sym typeface="Symbol" pitchFamily="18" charset="2"/>
              </a:rPr>
              <a:t> x </a:t>
            </a:r>
            <a:r>
              <a:rPr lang="fr-FR">
                <a:latin typeface="Courier New" pitchFamily="49" charset="0"/>
                <a:sym typeface="Symbol" pitchFamily="18" charset="2"/>
              </a:rPr>
              <a:t></a:t>
            </a:r>
            <a:r>
              <a:rPr lang="en-US">
                <a:latin typeface="Courier New" pitchFamily="49" charset="0"/>
                <a:sym typeface="Symbol" pitchFamily="18" charset="2"/>
              </a:rPr>
              <a:t> def(i) </a:t>
            </a:r>
            <a:r>
              <a:rPr lang="en-US">
                <a:sym typeface="Symbol" pitchFamily="18" charset="2"/>
              </a:rPr>
              <a:t>et </a:t>
            </a:r>
          </a:p>
          <a:p>
            <a:pPr marL="342900" indent="-342900">
              <a:spcBef>
                <a:spcPct val="20000"/>
              </a:spcBef>
              <a:buClr>
                <a:schemeClr val="accent2"/>
              </a:buClr>
              <a:buFont typeface="Monotype Sorts" charset="0"/>
              <a:buNone/>
            </a:pPr>
            <a:r>
              <a:rPr lang="en-US">
                <a:sym typeface="Symbol" pitchFamily="18" charset="2"/>
              </a:rPr>
              <a:t>2a) soit  </a:t>
            </a:r>
            <a:r>
              <a:rPr lang="en-US">
                <a:latin typeface="Courier New" pitchFamily="49" charset="0"/>
                <a:sym typeface="Symbol" pitchFamily="18" charset="2"/>
              </a:rPr>
              <a:t>x </a:t>
            </a:r>
            <a:r>
              <a:rPr lang="fr-FR">
                <a:latin typeface="Courier New" pitchFamily="49" charset="0"/>
                <a:sym typeface="Symbol" pitchFamily="18" charset="2"/>
              </a:rPr>
              <a:t></a:t>
            </a:r>
            <a:r>
              <a:rPr lang="en-US">
                <a:latin typeface="Courier New" pitchFamily="49" charset="0"/>
                <a:sym typeface="Symbol" pitchFamily="18" charset="2"/>
              </a:rPr>
              <a:t> c-use(k) </a:t>
            </a:r>
            <a:r>
              <a:rPr lang="en-US">
                <a:sym typeface="Symbol" pitchFamily="18" charset="2"/>
              </a:rPr>
              <a:t>et </a:t>
            </a:r>
            <a:br>
              <a:rPr lang="en-US">
                <a:sym typeface="Symbol" pitchFamily="18" charset="2"/>
              </a:rPr>
            </a:br>
            <a:r>
              <a:rPr lang="en-US">
                <a:sym typeface="Symbol" pitchFamily="18" charset="2"/>
              </a:rPr>
              <a:t>  </a:t>
            </a:r>
            <a:r>
              <a:rPr lang="en-US">
                <a:latin typeface="Courier New" pitchFamily="49" charset="0"/>
                <a:sym typeface="Symbol" pitchFamily="18" charset="2"/>
              </a:rPr>
              <a:t>p</a:t>
            </a:r>
            <a:r>
              <a:rPr lang="en-US">
                <a:sym typeface="Symbol" pitchFamily="18" charset="2"/>
              </a:rPr>
              <a:t> est un chemin sans d</a:t>
            </a:r>
            <a:r>
              <a:rPr lang="fr-FR"/>
              <a:t>é</a:t>
            </a:r>
            <a:r>
              <a:rPr lang="en-US">
                <a:sym typeface="Symbol" pitchFamily="18" charset="2"/>
              </a:rPr>
              <a:t>f. de </a:t>
            </a:r>
            <a:r>
              <a:rPr lang="en-US">
                <a:latin typeface="Courier New" pitchFamily="49" charset="0"/>
                <a:sym typeface="Symbol" pitchFamily="18" charset="2"/>
              </a:rPr>
              <a:t>x</a:t>
            </a:r>
            <a:r>
              <a:rPr lang="en-US">
                <a:sym typeface="Symbol" pitchFamily="18" charset="2"/>
              </a:rPr>
              <a:t> de </a:t>
            </a:r>
            <a:r>
              <a:rPr lang="en-US">
                <a:latin typeface="Courier New" pitchFamily="49" charset="0"/>
                <a:sym typeface="Symbol" pitchFamily="18" charset="2"/>
              </a:rPr>
              <a:t>i</a:t>
            </a:r>
            <a:r>
              <a:rPr lang="en-US">
                <a:sym typeface="Symbol" pitchFamily="18" charset="2"/>
              </a:rPr>
              <a:t> </a:t>
            </a:r>
            <a:r>
              <a:rPr lang="en-US">
                <a:cs typeface="Times New Roman" pitchFamily="18" charset="0"/>
              </a:rPr>
              <a:t>à</a:t>
            </a:r>
            <a:r>
              <a:rPr lang="en-US">
                <a:sym typeface="Symbol" pitchFamily="18" charset="2"/>
              </a:rPr>
              <a:t> </a:t>
            </a:r>
            <a:r>
              <a:rPr lang="en-US">
                <a:latin typeface="Courier New" pitchFamily="49" charset="0"/>
                <a:sym typeface="Symbol" pitchFamily="18" charset="2"/>
              </a:rPr>
              <a:t>k </a:t>
            </a:r>
            <a:r>
              <a:rPr lang="en-US">
                <a:sym typeface="Symbol" pitchFamily="18" charset="2"/>
              </a:rPr>
              <a:t>et sans boucle</a:t>
            </a:r>
            <a:endParaRPr lang="en-US" baseline="-25000">
              <a:sym typeface="Symbol" pitchFamily="18" charset="2"/>
            </a:endParaRPr>
          </a:p>
          <a:p>
            <a:pPr marL="342900" indent="-342900">
              <a:spcBef>
                <a:spcPct val="20000"/>
              </a:spcBef>
              <a:buClr>
                <a:schemeClr val="accent2"/>
              </a:buClr>
              <a:buFont typeface="Monotype Sorts" charset="0"/>
              <a:buNone/>
            </a:pPr>
            <a:r>
              <a:rPr lang="en-US" sz="2800">
                <a:sym typeface="Symbol" pitchFamily="18" charset="2"/>
              </a:rPr>
              <a:t>2b) soit</a:t>
            </a:r>
            <a:r>
              <a:rPr lang="en-US" sz="2800" baseline="-25000">
                <a:latin typeface="Courier New" pitchFamily="49" charset="0"/>
                <a:sym typeface="Symbol" pitchFamily="18" charset="2"/>
              </a:rPr>
              <a:t> </a:t>
            </a:r>
            <a:r>
              <a:rPr lang="en-US" sz="2800">
                <a:latin typeface="Courier New" pitchFamily="49" charset="0"/>
                <a:sym typeface="Symbol" pitchFamily="18" charset="2"/>
              </a:rPr>
              <a:t>x </a:t>
            </a:r>
            <a:r>
              <a:rPr lang="fr-FR" sz="2800">
                <a:latin typeface="Courier New" pitchFamily="49" charset="0"/>
                <a:sym typeface="Symbol" pitchFamily="18" charset="2"/>
              </a:rPr>
              <a:t></a:t>
            </a:r>
            <a:r>
              <a:rPr lang="en-US" sz="2800">
                <a:latin typeface="Courier New" pitchFamily="49" charset="0"/>
                <a:sym typeface="Symbol" pitchFamily="18" charset="2"/>
              </a:rPr>
              <a:t> p-use(j) </a:t>
            </a:r>
            <a:r>
              <a:rPr lang="en-US" sz="2800">
                <a:sym typeface="Symbol" pitchFamily="18" charset="2"/>
              </a:rPr>
              <a:t>et</a:t>
            </a:r>
            <a:r>
              <a:rPr lang="en-US" sz="2800">
                <a:latin typeface="Courier New" pitchFamily="49" charset="0"/>
                <a:sym typeface="Symbol" pitchFamily="18" charset="2"/>
              </a:rPr>
              <a:t> </a:t>
            </a:r>
          </a:p>
          <a:p>
            <a:pPr marL="342900" indent="-342900">
              <a:spcBef>
                <a:spcPct val="20000"/>
              </a:spcBef>
              <a:buClr>
                <a:schemeClr val="accent2"/>
              </a:buClr>
              <a:buFont typeface="Monotype Sorts" charset="0"/>
              <a:buNone/>
            </a:pPr>
            <a:r>
              <a:rPr lang="en-US" sz="2800">
                <a:latin typeface="Courier New" pitchFamily="49" charset="0"/>
                <a:sym typeface="Symbol" pitchFamily="18" charset="2"/>
              </a:rPr>
              <a:t>   p</a:t>
            </a:r>
            <a:r>
              <a:rPr lang="en-US" sz="2800">
                <a:sym typeface="Symbol" pitchFamily="18" charset="2"/>
              </a:rPr>
              <a:t> est un chemin sans d</a:t>
            </a:r>
            <a:r>
              <a:rPr lang="fr-FR" sz="2800"/>
              <a:t>é</a:t>
            </a:r>
            <a:r>
              <a:rPr lang="en-US" sz="2800">
                <a:sym typeface="Symbol" pitchFamily="18" charset="2"/>
              </a:rPr>
              <a:t>f. de </a:t>
            </a:r>
            <a:r>
              <a:rPr lang="en-US" sz="2800">
                <a:latin typeface="Courier New" pitchFamily="49" charset="0"/>
                <a:sym typeface="Symbol" pitchFamily="18" charset="2"/>
              </a:rPr>
              <a:t>x</a:t>
            </a:r>
            <a:r>
              <a:rPr lang="en-US" sz="2800">
                <a:sym typeface="Symbol" pitchFamily="18" charset="2"/>
              </a:rPr>
              <a:t> de </a:t>
            </a:r>
            <a:r>
              <a:rPr lang="en-US" sz="2800">
                <a:latin typeface="Courier New" pitchFamily="49" charset="0"/>
                <a:sym typeface="Symbol" pitchFamily="18" charset="2"/>
              </a:rPr>
              <a:t>i</a:t>
            </a:r>
            <a:r>
              <a:rPr lang="en-US" sz="2800">
                <a:sym typeface="Symbol" pitchFamily="18" charset="2"/>
              </a:rPr>
              <a:t> </a:t>
            </a:r>
            <a:r>
              <a:rPr lang="en-US" sz="2800">
                <a:cs typeface="Times New Roman" pitchFamily="18" charset="0"/>
              </a:rPr>
              <a:t>à</a:t>
            </a:r>
            <a:r>
              <a:rPr lang="en-US" sz="2800">
                <a:sym typeface="Symbol" pitchFamily="18" charset="2"/>
              </a:rPr>
              <a:t> </a:t>
            </a:r>
            <a:r>
              <a:rPr lang="en-US" sz="2800">
                <a:latin typeface="Courier New" pitchFamily="49" charset="0"/>
                <a:sym typeface="Symbol" pitchFamily="18" charset="2"/>
              </a:rPr>
              <a:t>j</a:t>
            </a:r>
            <a:r>
              <a:rPr lang="en-US" sz="2800">
                <a:sym typeface="Symbol" pitchFamily="18" charset="2"/>
              </a:rPr>
              <a:t> et sans boucle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fontAlgn="auto">
              <a:spcAft>
                <a:spcPts val="0"/>
              </a:spcAft>
              <a:defRPr/>
            </a:pPr>
            <a:r>
              <a:rPr lang="fr-FR" smtClean="0"/>
              <a:t>Comparaison des moyens</a:t>
            </a:r>
            <a:br>
              <a:rPr lang="fr-FR" smtClean="0"/>
            </a:br>
            <a:r>
              <a:rPr lang="fr-FR" smtClean="0"/>
              <a:t>de validation</a:t>
            </a:r>
            <a:endParaRPr lang="ar-DZ" smtClean="0"/>
          </a:p>
        </p:txBody>
      </p:sp>
      <p:sp>
        <p:nvSpPr>
          <p:cNvPr id="3" name="Espace réservé du contenu 2"/>
          <p:cNvSpPr>
            <a:spLocks noGrp="1"/>
          </p:cNvSpPr>
          <p:nvPr>
            <p:ph idx="1"/>
          </p:nvPr>
        </p:nvSpPr>
        <p:spPr/>
        <p:txBody>
          <a:bodyPr>
            <a:normAutofit fontScale="77500" lnSpcReduction="20000"/>
          </a:bodyPr>
          <a:lstStyle/>
          <a:p>
            <a:pPr fontAlgn="auto">
              <a:spcAft>
                <a:spcPts val="0"/>
              </a:spcAft>
              <a:buFont typeface="Wingdings 2"/>
              <a:buChar char=""/>
              <a:defRPr/>
            </a:pPr>
            <a:endParaRPr lang="fr-FR" smtClean="0"/>
          </a:p>
          <a:p>
            <a:pPr fontAlgn="auto">
              <a:spcAft>
                <a:spcPts val="0"/>
              </a:spcAft>
              <a:buFont typeface="Wingdings 2"/>
              <a:buChar char=""/>
              <a:defRPr/>
            </a:pPr>
            <a:endParaRPr lang="fr-FR" smtClean="0"/>
          </a:p>
          <a:p>
            <a:pPr fontAlgn="auto">
              <a:spcAft>
                <a:spcPts val="0"/>
              </a:spcAft>
              <a:buFont typeface="Wingdings 2"/>
              <a:buChar char=""/>
              <a:defRPr/>
            </a:pPr>
            <a:endParaRPr lang="fr-FR" smtClean="0"/>
          </a:p>
          <a:p>
            <a:pPr fontAlgn="auto">
              <a:spcAft>
                <a:spcPts val="0"/>
              </a:spcAft>
              <a:buFont typeface="Wingdings 2"/>
              <a:buChar char=""/>
              <a:defRPr/>
            </a:pPr>
            <a:endParaRPr lang="fr-FR" smtClean="0"/>
          </a:p>
          <a:p>
            <a:pPr fontAlgn="auto">
              <a:spcAft>
                <a:spcPts val="0"/>
              </a:spcAft>
              <a:buFont typeface="Wingdings 2"/>
              <a:buChar char=""/>
              <a:defRPr/>
            </a:pPr>
            <a:endParaRPr lang="fr-FR" smtClean="0"/>
          </a:p>
          <a:p>
            <a:pPr fontAlgn="auto">
              <a:spcAft>
                <a:spcPts val="0"/>
              </a:spcAft>
              <a:buFont typeface="Wingdings 2"/>
              <a:buChar char=""/>
              <a:defRPr/>
            </a:pPr>
            <a:endParaRPr lang="fr-FR" smtClean="0"/>
          </a:p>
          <a:p>
            <a:pPr fontAlgn="auto">
              <a:spcAft>
                <a:spcPts val="0"/>
              </a:spcAft>
              <a:buFont typeface="Wingdings 2"/>
              <a:buChar char=""/>
              <a:defRPr/>
            </a:pPr>
            <a:endParaRPr lang="fr-FR" smtClean="0"/>
          </a:p>
          <a:p>
            <a:pPr fontAlgn="auto">
              <a:spcAft>
                <a:spcPts val="0"/>
              </a:spcAft>
              <a:buFont typeface="Wingdings 2"/>
              <a:buChar char=""/>
              <a:defRPr/>
            </a:pPr>
            <a:endParaRPr lang="fr-FR" smtClean="0"/>
          </a:p>
          <a:p>
            <a:pPr fontAlgn="auto">
              <a:spcAft>
                <a:spcPts val="0"/>
              </a:spcAft>
              <a:buFont typeface="Wingdings 2"/>
              <a:buChar char=""/>
              <a:defRPr/>
            </a:pPr>
            <a:r>
              <a:rPr lang="fr-FR" smtClean="0"/>
              <a:t>Conséquence :</a:t>
            </a:r>
          </a:p>
          <a:p>
            <a:pPr fontAlgn="auto">
              <a:spcAft>
                <a:spcPts val="0"/>
              </a:spcAft>
              <a:buFontTx/>
              <a:buNone/>
              <a:defRPr/>
            </a:pPr>
            <a:r>
              <a:rPr lang="fr-FR" smtClean="0"/>
              <a:t>	• Preuve réservée aux « systèmes critiques »</a:t>
            </a:r>
          </a:p>
          <a:p>
            <a:pPr fontAlgn="auto">
              <a:spcAft>
                <a:spcPts val="0"/>
              </a:spcAft>
              <a:buFontTx/>
              <a:buNone/>
              <a:defRPr/>
            </a:pPr>
            <a:r>
              <a:rPr lang="fr-FR" smtClean="0"/>
              <a:t>	• Test toujours utilisé</a:t>
            </a:r>
            <a:endParaRPr lang="ar-DZ" smtClean="0"/>
          </a:p>
        </p:txBody>
      </p:sp>
      <p:sp>
        <p:nvSpPr>
          <p:cNvPr id="16422" name="Espace réservé du pied de page 4"/>
          <p:cNvSpPr>
            <a:spLocks noGrp="1"/>
          </p:cNvSpPr>
          <p:nvPr>
            <p:ph type="ftr" sz="quarter" idx="11"/>
          </p:nvPr>
        </p:nvSpPr>
        <p:spPr/>
        <p:txBody>
          <a:bodyPr/>
          <a:lstStyle/>
          <a:p>
            <a:pPr>
              <a:defRPr/>
            </a:pPr>
            <a:r>
              <a:rPr lang="en-US" dirty="0"/>
              <a:t>Dr </a:t>
            </a:r>
            <a:r>
              <a:rPr lang="en-US" dirty="0" err="1"/>
              <a:t>Maamri</a:t>
            </a:r>
            <a:r>
              <a:rPr lang="en-US" dirty="0"/>
              <a:t> </a:t>
            </a:r>
            <a:r>
              <a:rPr lang="en-US" dirty="0" err="1"/>
              <a:t>Ramdane</a:t>
            </a:r>
            <a:endParaRPr lang="en-US" dirty="0"/>
          </a:p>
        </p:txBody>
      </p:sp>
      <p:sp>
        <p:nvSpPr>
          <p:cNvPr id="16388" name="Espace réservé du numéro de diapositive 5"/>
          <p:cNvSpPr>
            <a:spLocks noGrp="1"/>
          </p:cNvSpPr>
          <p:nvPr>
            <p:ph type="sldNum" sz="quarter" idx="12"/>
          </p:nvPr>
        </p:nvSpPr>
        <p:spPr>
          <a:xfrm>
            <a:off x="1905000" y="6415088"/>
            <a:ext cx="1593850" cy="441325"/>
          </a:xfrm>
        </p:spPr>
        <p:txBody>
          <a:bodyPr/>
          <a:lstStyle/>
          <a:p>
            <a:pPr algn="l">
              <a:defRPr/>
            </a:pPr>
            <a:fld id="{6C608693-9D55-47CE-9A6F-3A5849AF555A}" type="slidenum">
              <a:rPr lang="en-US"/>
              <a:pPr algn="l">
                <a:defRPr/>
              </a:pPr>
              <a:t>13</a:t>
            </a:fld>
            <a:endParaRPr lang="en-US"/>
          </a:p>
        </p:txBody>
      </p:sp>
      <p:graphicFrame>
        <p:nvGraphicFramePr>
          <p:cNvPr id="7" name="Tableau 6"/>
          <p:cNvGraphicFramePr>
            <a:graphicFrameLocks noGrp="1"/>
          </p:cNvGraphicFramePr>
          <p:nvPr/>
        </p:nvGraphicFramePr>
        <p:xfrm>
          <a:off x="359720" y="1601788"/>
          <a:ext cx="8630293" cy="2839720"/>
        </p:xfrm>
        <a:graphic>
          <a:graphicData uri="http://schemas.openxmlformats.org/drawingml/2006/table">
            <a:tbl>
              <a:tblPr rtl="1" firstRow="1" bandRow="1">
                <a:tableStyleId>{5C22544A-7EE6-4342-B048-85BDC9FD1C3A}</a:tableStyleId>
              </a:tblPr>
              <a:tblGrid>
                <a:gridCol w="1726059"/>
                <a:gridCol w="1726059"/>
                <a:gridCol w="1325366"/>
                <a:gridCol w="2788513"/>
                <a:gridCol w="1064296"/>
              </a:tblGrid>
              <a:tr h="370840">
                <a:tc>
                  <a:txBody>
                    <a:bodyPr/>
                    <a:lstStyle/>
                    <a:p>
                      <a:pPr rtl="1"/>
                      <a:r>
                        <a:rPr lang="fr-FR" sz="1800" b="1" kern="1200" baseline="0" dirty="0" smtClean="0">
                          <a:solidFill>
                            <a:schemeClr val="lt1"/>
                          </a:solidFill>
                          <a:latin typeface="+mn-lt"/>
                          <a:ea typeface="+mn-ea"/>
                          <a:cs typeface="+mn-cs"/>
                        </a:rPr>
                        <a:t>Inconvénient</a:t>
                      </a:r>
                      <a:endParaRPr lang="ar-DZ" dirty="0"/>
                    </a:p>
                  </a:txBody>
                  <a:tcPr/>
                </a:tc>
                <a:tc>
                  <a:txBody>
                    <a:bodyPr/>
                    <a:lstStyle/>
                    <a:p>
                      <a:pPr rtl="1"/>
                      <a:r>
                        <a:rPr lang="fr-FR" sz="1800" b="1" kern="1200" baseline="0" dirty="0" smtClean="0">
                          <a:solidFill>
                            <a:schemeClr val="lt1"/>
                          </a:solidFill>
                          <a:latin typeface="+mn-lt"/>
                          <a:ea typeface="+mn-ea"/>
                          <a:cs typeface="+mn-cs"/>
                        </a:rPr>
                        <a:t>Avantage</a:t>
                      </a:r>
                      <a:endParaRPr lang="ar-DZ" dirty="0"/>
                    </a:p>
                  </a:txBody>
                  <a:tcPr/>
                </a:tc>
                <a:tc>
                  <a:txBody>
                    <a:bodyPr/>
                    <a:lstStyle/>
                    <a:p>
                      <a:pPr rtl="1"/>
                      <a:r>
                        <a:rPr lang="fr-FR" sz="1800" b="1" kern="1200" baseline="0" dirty="0" smtClean="0">
                          <a:solidFill>
                            <a:schemeClr val="lt1"/>
                          </a:solidFill>
                          <a:latin typeface="+mn-lt"/>
                          <a:ea typeface="+mn-ea"/>
                          <a:cs typeface="+mn-cs"/>
                        </a:rPr>
                        <a:t>Cible</a:t>
                      </a:r>
                      <a:endParaRPr lang="ar-DZ" dirty="0"/>
                    </a:p>
                  </a:txBody>
                  <a:tcPr/>
                </a:tc>
                <a:tc>
                  <a:txBody>
                    <a:bodyPr/>
                    <a:lstStyle/>
                    <a:p>
                      <a:pPr rtl="1"/>
                      <a:r>
                        <a:rPr lang="fr-FR" sz="1800" b="1" kern="1200" baseline="0" dirty="0" smtClean="0">
                          <a:solidFill>
                            <a:schemeClr val="lt1"/>
                          </a:solidFill>
                          <a:latin typeface="+mn-lt"/>
                          <a:ea typeface="+mn-ea"/>
                          <a:cs typeface="+mn-cs"/>
                        </a:rPr>
                        <a:t>Ce qui est vérifié</a:t>
                      </a:r>
                      <a:endParaRPr lang="ar-DZ" dirty="0"/>
                    </a:p>
                  </a:txBody>
                  <a:tcPr/>
                </a:tc>
                <a:tc>
                  <a:txBody>
                    <a:bodyPr/>
                    <a:lstStyle/>
                    <a:p>
                      <a:pPr rtl="1"/>
                      <a:endParaRPr lang="ar-DZ" dirty="0"/>
                    </a:p>
                  </a:txBody>
                  <a:tcPr/>
                </a:tc>
              </a:tr>
              <a:tr h="370840">
                <a:tc>
                  <a:txBody>
                    <a:bodyPr/>
                    <a:lstStyle/>
                    <a:p>
                      <a:pPr algn="just" rtl="0"/>
                      <a:r>
                        <a:rPr lang="fr-FR" sz="1600" kern="1200" baseline="0" dirty="0" smtClean="0">
                          <a:solidFill>
                            <a:schemeClr val="dk1"/>
                          </a:solidFill>
                          <a:latin typeface="+mn-lt"/>
                          <a:ea typeface="+mn-ea"/>
                          <a:cs typeface="+mn-cs"/>
                        </a:rPr>
                        <a:t>Aucune garantie</a:t>
                      </a:r>
                    </a:p>
                    <a:p>
                      <a:pPr algn="just" rtl="0"/>
                      <a:r>
                        <a:rPr lang="fr-FR" sz="1600" kern="1200" baseline="0" dirty="0" smtClean="0">
                          <a:solidFill>
                            <a:schemeClr val="dk1"/>
                          </a:solidFill>
                          <a:latin typeface="+mn-lt"/>
                          <a:ea typeface="+mn-ea"/>
                          <a:cs typeface="+mn-cs"/>
                        </a:rPr>
                        <a:t>sur résultat</a:t>
                      </a:r>
                      <a:endParaRPr lang="ar-DZ" sz="1600" dirty="0"/>
                    </a:p>
                  </a:txBody>
                  <a:tcPr/>
                </a:tc>
                <a:tc>
                  <a:txBody>
                    <a:bodyPr/>
                    <a:lstStyle/>
                    <a:p>
                      <a:pPr algn="just" rtl="0"/>
                      <a:r>
                        <a:rPr lang="fr-FR" sz="1600" kern="1200" baseline="0" dirty="0" smtClean="0">
                          <a:solidFill>
                            <a:schemeClr val="dk1"/>
                          </a:solidFill>
                          <a:latin typeface="+mn-lt"/>
                          <a:ea typeface="+mn-ea"/>
                          <a:cs typeface="+mn-cs"/>
                        </a:rPr>
                        <a:t>Intervient très tôt</a:t>
                      </a:r>
                      <a:endParaRPr lang="ar-DZ" sz="1600" dirty="0"/>
                    </a:p>
                  </a:txBody>
                  <a:tcPr/>
                </a:tc>
                <a:tc>
                  <a:txBody>
                    <a:bodyPr/>
                    <a:lstStyle/>
                    <a:p>
                      <a:pPr algn="just" rtl="0"/>
                      <a:r>
                        <a:rPr lang="fr-FR" sz="1600" kern="1200" baseline="0" dirty="0" smtClean="0">
                          <a:solidFill>
                            <a:schemeClr val="dk1"/>
                          </a:solidFill>
                          <a:latin typeface="+mn-lt"/>
                          <a:ea typeface="+mn-ea"/>
                          <a:cs typeface="+mn-cs"/>
                        </a:rPr>
                        <a:t>Développeurs</a:t>
                      </a:r>
                      <a:endParaRPr lang="ar-DZ" sz="1600" dirty="0"/>
                    </a:p>
                  </a:txBody>
                  <a:tcPr/>
                </a:tc>
                <a:tc>
                  <a:txBody>
                    <a:bodyPr/>
                    <a:lstStyle/>
                    <a:p>
                      <a:pPr algn="just" rtl="0"/>
                      <a:r>
                        <a:rPr lang="fr-FR" sz="1600" kern="1200" baseline="0" dirty="0" smtClean="0">
                          <a:solidFill>
                            <a:schemeClr val="dk1"/>
                          </a:solidFill>
                          <a:latin typeface="+mn-lt"/>
                          <a:ea typeface="+mn-ea"/>
                          <a:cs typeface="+mn-cs"/>
                        </a:rPr>
                        <a:t>La bonne compréhension du problème</a:t>
                      </a:r>
                      <a:endParaRPr lang="ar-DZ" sz="1600" dirty="0"/>
                    </a:p>
                  </a:txBody>
                  <a:tcPr/>
                </a:tc>
                <a:tc>
                  <a:txBody>
                    <a:bodyPr/>
                    <a:lstStyle/>
                    <a:p>
                      <a:pPr algn="just" rtl="0"/>
                      <a:r>
                        <a:rPr lang="fr-FR" sz="1600" kern="1200" baseline="0" dirty="0" smtClean="0">
                          <a:solidFill>
                            <a:schemeClr val="dk1"/>
                          </a:solidFill>
                          <a:latin typeface="+mn-lt"/>
                          <a:ea typeface="+mn-ea"/>
                          <a:cs typeface="+mn-cs"/>
                        </a:rPr>
                        <a:t>Prototyper</a:t>
                      </a:r>
                      <a:endParaRPr lang="ar-DZ" sz="1600" dirty="0"/>
                    </a:p>
                  </a:txBody>
                  <a:tcPr/>
                </a:tc>
              </a:tr>
              <a:tr h="370840">
                <a:tc>
                  <a:txBody>
                    <a:bodyPr/>
                    <a:lstStyle/>
                    <a:p>
                      <a:pPr algn="just" rtl="0"/>
                      <a:r>
                        <a:rPr lang="fr-FR" sz="1600" kern="1200" baseline="0" dirty="0" smtClean="0">
                          <a:solidFill>
                            <a:schemeClr val="dk1"/>
                          </a:solidFill>
                          <a:latin typeface="+mn-lt"/>
                          <a:ea typeface="+mn-ea"/>
                          <a:cs typeface="+mn-cs"/>
                        </a:rPr>
                        <a:t>Intervient à la fin pas exhaustif</a:t>
                      </a:r>
                      <a:endParaRPr lang="ar-DZ" sz="1600" dirty="0"/>
                    </a:p>
                  </a:txBody>
                  <a:tcPr/>
                </a:tc>
                <a:tc>
                  <a:txBody>
                    <a:bodyPr/>
                    <a:lstStyle/>
                    <a:p>
                      <a:pPr algn="just" rtl="0"/>
                      <a:r>
                        <a:rPr lang="fr-FR" sz="1600" kern="1200" baseline="0" dirty="0" smtClean="0">
                          <a:solidFill>
                            <a:schemeClr val="dk1"/>
                          </a:solidFill>
                          <a:latin typeface="+mn-lt"/>
                          <a:ea typeface="+mn-ea"/>
                          <a:cs typeface="+mn-cs"/>
                        </a:rPr>
                        <a:t>Facilité de mise en </a:t>
                      </a:r>
                      <a:r>
                        <a:rPr lang="fr-FR" sz="1600" kern="1200" baseline="0" dirty="0" err="1" smtClean="0">
                          <a:solidFill>
                            <a:schemeClr val="dk1"/>
                          </a:solidFill>
                          <a:latin typeface="+mn-lt"/>
                          <a:ea typeface="+mn-ea"/>
                          <a:cs typeface="+mn-cs"/>
                        </a:rPr>
                        <a:t>oeuvre</a:t>
                      </a:r>
                      <a:endParaRPr lang="fr-FR" sz="1600" kern="1200" baseline="0" dirty="0" smtClean="0">
                        <a:solidFill>
                          <a:schemeClr val="dk1"/>
                        </a:solidFill>
                        <a:latin typeface="+mn-lt"/>
                        <a:ea typeface="+mn-ea"/>
                        <a:cs typeface="+mn-cs"/>
                      </a:endParaRPr>
                    </a:p>
                    <a:p>
                      <a:pPr algn="just" rtl="0"/>
                      <a:r>
                        <a:rPr lang="fr-FR" sz="1600" kern="1200" baseline="0" dirty="0" smtClean="0">
                          <a:solidFill>
                            <a:schemeClr val="dk1"/>
                          </a:solidFill>
                          <a:latin typeface="+mn-lt"/>
                          <a:ea typeface="+mn-ea"/>
                          <a:cs typeface="+mn-cs"/>
                        </a:rPr>
                        <a:t>Nombreux outils</a:t>
                      </a:r>
                      <a:endParaRPr lang="ar-DZ" sz="1600" dirty="0"/>
                    </a:p>
                  </a:txBody>
                  <a:tcPr/>
                </a:tc>
                <a:tc>
                  <a:txBody>
                    <a:bodyPr/>
                    <a:lstStyle/>
                    <a:p>
                      <a:pPr algn="just" rtl="0"/>
                      <a:r>
                        <a:rPr lang="fr-FR" sz="1600" kern="1200" baseline="0" dirty="0" smtClean="0">
                          <a:solidFill>
                            <a:schemeClr val="dk1"/>
                          </a:solidFill>
                          <a:latin typeface="+mn-lt"/>
                          <a:ea typeface="+mn-ea"/>
                          <a:cs typeface="+mn-cs"/>
                        </a:rPr>
                        <a:t>Programme</a:t>
                      </a:r>
                    </a:p>
                    <a:p>
                      <a:pPr algn="just" rtl="0"/>
                      <a:r>
                        <a:rPr lang="fr-FR" sz="1600" kern="1200" baseline="0" dirty="0" smtClean="0">
                          <a:solidFill>
                            <a:schemeClr val="dk1"/>
                          </a:solidFill>
                          <a:latin typeface="+mn-lt"/>
                          <a:ea typeface="+mn-ea"/>
                          <a:cs typeface="+mn-cs"/>
                        </a:rPr>
                        <a:t>exécuté</a:t>
                      </a:r>
                      <a:endParaRPr lang="ar-DZ" sz="1600" dirty="0"/>
                    </a:p>
                  </a:txBody>
                  <a:tcPr/>
                </a:tc>
                <a:tc>
                  <a:txBody>
                    <a:bodyPr/>
                    <a:lstStyle/>
                    <a:p>
                      <a:pPr algn="just" rtl="0"/>
                      <a:r>
                        <a:rPr lang="fr-FR" sz="1600" kern="1200" baseline="0" dirty="0" smtClean="0">
                          <a:solidFill>
                            <a:schemeClr val="dk1"/>
                          </a:solidFill>
                          <a:latin typeface="+mn-lt"/>
                          <a:ea typeface="+mn-ea"/>
                          <a:cs typeface="+mn-cs"/>
                        </a:rPr>
                        <a:t>Un comportement correct</a:t>
                      </a:r>
                    </a:p>
                    <a:p>
                      <a:pPr algn="just" rtl="0"/>
                      <a:r>
                        <a:rPr lang="fr-FR" sz="1600" kern="1200" baseline="0" dirty="0" smtClean="0">
                          <a:solidFill>
                            <a:schemeClr val="dk1"/>
                          </a:solidFill>
                          <a:latin typeface="+mn-lt"/>
                          <a:ea typeface="+mn-ea"/>
                          <a:cs typeface="+mn-cs"/>
                        </a:rPr>
                        <a:t>dans des cas bien précis</a:t>
                      </a:r>
                      <a:endParaRPr lang="ar-DZ" sz="16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FR" sz="1600" kern="1200" baseline="0" dirty="0" smtClean="0">
                          <a:solidFill>
                            <a:schemeClr val="dk1"/>
                          </a:solidFill>
                          <a:latin typeface="+mn-lt"/>
                          <a:ea typeface="+mn-ea"/>
                          <a:cs typeface="+mn-cs"/>
                        </a:rPr>
                        <a:t>Tester</a:t>
                      </a:r>
                      <a:endParaRPr lang="ar-DZ" sz="1600" dirty="0" smtClean="0"/>
                    </a:p>
                  </a:txBody>
                  <a:tcPr/>
                </a:tc>
              </a:tr>
              <a:tr h="370840">
                <a:tc>
                  <a:txBody>
                    <a:bodyPr/>
                    <a:lstStyle/>
                    <a:p>
                      <a:pPr algn="just" rtl="0"/>
                      <a:r>
                        <a:rPr lang="fr-FR" sz="1600" kern="1200" baseline="0" dirty="0" smtClean="0">
                          <a:solidFill>
                            <a:schemeClr val="dk1"/>
                          </a:solidFill>
                          <a:latin typeface="+mn-lt"/>
                          <a:ea typeface="+mn-ea"/>
                          <a:cs typeface="+mn-cs"/>
                        </a:rPr>
                        <a:t>Lourd à mettre</a:t>
                      </a:r>
                    </a:p>
                    <a:p>
                      <a:pPr algn="just" rtl="0"/>
                      <a:r>
                        <a:rPr lang="fr-FR" sz="1600" kern="1200" baseline="0" dirty="0" smtClean="0">
                          <a:solidFill>
                            <a:schemeClr val="dk1"/>
                          </a:solidFill>
                          <a:latin typeface="+mn-lt"/>
                          <a:ea typeface="+mn-ea"/>
                          <a:cs typeface="+mn-cs"/>
                        </a:rPr>
                        <a:t>en place</a:t>
                      </a:r>
                      <a:endParaRPr lang="ar-DZ" sz="1600" dirty="0"/>
                    </a:p>
                  </a:txBody>
                  <a:tcPr/>
                </a:tc>
                <a:tc>
                  <a:txBody>
                    <a:bodyPr/>
                    <a:lstStyle/>
                    <a:p>
                      <a:pPr algn="just" rtl="0"/>
                      <a:r>
                        <a:rPr lang="fr-FR" sz="1600" kern="1200" baseline="0" dirty="0" smtClean="0">
                          <a:solidFill>
                            <a:schemeClr val="dk1"/>
                          </a:solidFill>
                          <a:latin typeface="+mn-lt"/>
                          <a:ea typeface="+mn-ea"/>
                          <a:cs typeface="+mn-cs"/>
                        </a:rPr>
                        <a:t>Garantie obtenue</a:t>
                      </a:r>
                      <a:endParaRPr lang="ar-DZ" sz="1600" dirty="0"/>
                    </a:p>
                  </a:txBody>
                  <a:tcPr/>
                </a:tc>
                <a:tc>
                  <a:txBody>
                    <a:bodyPr/>
                    <a:lstStyle/>
                    <a:p>
                      <a:pPr algn="just" rtl="0"/>
                      <a:r>
                        <a:rPr lang="fr-FR" sz="1600" kern="1200" baseline="0" dirty="0" smtClean="0">
                          <a:solidFill>
                            <a:schemeClr val="dk1"/>
                          </a:solidFill>
                          <a:latin typeface="+mn-lt"/>
                          <a:ea typeface="+mn-ea"/>
                          <a:cs typeface="+mn-cs"/>
                        </a:rPr>
                        <a:t>Code et/ou</a:t>
                      </a:r>
                    </a:p>
                    <a:p>
                      <a:pPr algn="just" rtl="0"/>
                      <a:r>
                        <a:rPr lang="fr-FR" sz="1600" kern="1200" baseline="0" dirty="0" smtClean="0">
                          <a:solidFill>
                            <a:schemeClr val="dk1"/>
                          </a:solidFill>
                          <a:latin typeface="+mn-lt"/>
                          <a:ea typeface="+mn-ea"/>
                          <a:cs typeface="+mn-cs"/>
                        </a:rPr>
                        <a:t>conception</a:t>
                      </a:r>
                      <a:endParaRPr lang="ar-DZ" sz="1600" dirty="0"/>
                    </a:p>
                  </a:txBody>
                  <a:tcPr/>
                </a:tc>
                <a:tc>
                  <a:txBody>
                    <a:bodyPr/>
                    <a:lstStyle/>
                    <a:p>
                      <a:pPr algn="just" rtl="0"/>
                      <a:r>
                        <a:rPr lang="fr-FR" sz="1600" kern="1200" baseline="0" dirty="0" smtClean="0">
                          <a:solidFill>
                            <a:schemeClr val="dk1"/>
                          </a:solidFill>
                          <a:latin typeface="+mn-lt"/>
                          <a:ea typeface="+mn-ea"/>
                          <a:cs typeface="+mn-cs"/>
                        </a:rPr>
                        <a:t>La correction par rapport aux</a:t>
                      </a:r>
                    </a:p>
                    <a:p>
                      <a:pPr algn="just" rtl="0"/>
                      <a:r>
                        <a:rPr lang="fr-FR" sz="1600" kern="1200" baseline="0" dirty="0" smtClean="0">
                          <a:solidFill>
                            <a:schemeClr val="dk1"/>
                          </a:solidFill>
                          <a:latin typeface="+mn-lt"/>
                          <a:ea typeface="+mn-ea"/>
                          <a:cs typeface="+mn-cs"/>
                        </a:rPr>
                        <a:t>propriétés spécifiées formellement</a:t>
                      </a:r>
                      <a:endParaRPr lang="ar-DZ" sz="1600" dirty="0"/>
                    </a:p>
                  </a:txBody>
                  <a:tcPr/>
                </a:tc>
                <a:tc>
                  <a:txBody>
                    <a:bodyPr/>
                    <a:lstStyle/>
                    <a:p>
                      <a:pPr algn="just" rtl="0"/>
                      <a:r>
                        <a:rPr lang="fr-FR" sz="1600" kern="1200" baseline="0" dirty="0" smtClean="0">
                          <a:solidFill>
                            <a:schemeClr val="dk1"/>
                          </a:solidFill>
                          <a:latin typeface="+mn-lt"/>
                          <a:ea typeface="+mn-ea"/>
                          <a:cs typeface="+mn-cs"/>
                        </a:rPr>
                        <a:t>Tester</a:t>
                      </a:r>
                      <a:endParaRPr lang="ar-DZ" sz="1600" dirty="0"/>
                    </a:p>
                  </a:txBody>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box(in)">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checkerboard(across)">
                                      <p:cBhvr>
                                        <p:cTn id="22" dur="500"/>
                                        <p:tgtEl>
                                          <p:spTgt spid="3">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2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Espace réservé du pied de page 2"/>
          <p:cNvSpPr>
            <a:spLocks noGrp="1"/>
          </p:cNvSpPr>
          <p:nvPr>
            <p:ph type="ftr" sz="quarter" idx="11"/>
          </p:nvPr>
        </p:nvSpPr>
        <p:spPr/>
        <p:txBody>
          <a:bodyPr/>
          <a:lstStyle/>
          <a:p>
            <a:pPr>
              <a:defRPr/>
            </a:pPr>
            <a:r>
              <a:rPr lang="fr-FR"/>
              <a:t>Dr Maamri Ramdane</a:t>
            </a:r>
          </a:p>
        </p:txBody>
      </p:sp>
      <p:sp>
        <p:nvSpPr>
          <p:cNvPr id="34820" name="Espace réservé du numéro de diapositive 3"/>
          <p:cNvSpPr>
            <a:spLocks noGrp="1"/>
          </p:cNvSpPr>
          <p:nvPr>
            <p:ph type="sldNum" sz="quarter" idx="12"/>
          </p:nvPr>
        </p:nvSpPr>
        <p:spPr>
          <a:xfrm>
            <a:off x="1905000" y="6415088"/>
            <a:ext cx="1593850" cy="441325"/>
          </a:xfrm>
        </p:spPr>
        <p:txBody>
          <a:bodyPr/>
          <a:lstStyle/>
          <a:p>
            <a:pPr algn="l">
              <a:defRPr/>
            </a:pPr>
            <a:fld id="{426F89C3-296D-4CCD-980E-5FC333B29BF1}" type="slidenum">
              <a:rPr lang="fr-FR"/>
              <a:pPr algn="l">
                <a:defRPr/>
              </a:pPr>
              <a:t>130</a:t>
            </a:fld>
            <a:endParaRPr lang="fr-FR"/>
          </a:p>
        </p:txBody>
      </p:sp>
      <p:grpSp>
        <p:nvGrpSpPr>
          <p:cNvPr id="145412" name="Group 2"/>
          <p:cNvGrpSpPr>
            <a:grpSpLocks/>
          </p:cNvGrpSpPr>
          <p:nvPr/>
        </p:nvGrpSpPr>
        <p:grpSpPr bwMode="auto">
          <a:xfrm>
            <a:off x="3336925" y="838200"/>
            <a:ext cx="5959475" cy="5653088"/>
            <a:chOff x="2288" y="528"/>
            <a:chExt cx="4067" cy="3561"/>
          </a:xfrm>
        </p:grpSpPr>
        <p:sp>
          <p:nvSpPr>
            <p:cNvPr id="145419" name="Line 3"/>
            <p:cNvSpPr>
              <a:spLocks noChangeShapeType="1"/>
            </p:cNvSpPr>
            <p:nvPr/>
          </p:nvSpPr>
          <p:spPr bwMode="auto">
            <a:xfrm flipH="1">
              <a:off x="4464" y="3552"/>
              <a:ext cx="624" cy="240"/>
            </a:xfrm>
            <a:prstGeom prst="line">
              <a:avLst/>
            </a:prstGeom>
            <a:noFill/>
            <a:ln w="12700">
              <a:solidFill>
                <a:schemeClr val="tx1"/>
              </a:solidFill>
              <a:round/>
              <a:headEnd/>
              <a:tailEnd type="triangle" w="med" len="med"/>
            </a:ln>
          </p:spPr>
          <p:txBody>
            <a:bodyPr/>
            <a:lstStyle/>
            <a:p>
              <a:endParaRPr lang="fr-FR"/>
            </a:p>
          </p:txBody>
        </p:sp>
        <p:grpSp>
          <p:nvGrpSpPr>
            <p:cNvPr id="145420" name="Group 4"/>
            <p:cNvGrpSpPr>
              <a:grpSpLocks/>
            </p:cNvGrpSpPr>
            <p:nvPr/>
          </p:nvGrpSpPr>
          <p:grpSpPr bwMode="auto">
            <a:xfrm>
              <a:off x="4158" y="624"/>
              <a:ext cx="328" cy="393"/>
              <a:chOff x="4036" y="868"/>
              <a:chExt cx="328" cy="393"/>
            </a:xfrm>
          </p:grpSpPr>
          <p:sp>
            <p:nvSpPr>
              <p:cNvPr id="145448" name="Oval 5"/>
              <p:cNvSpPr>
                <a:spLocks noChangeArrowheads="1"/>
              </p:cNvSpPr>
              <p:nvPr/>
            </p:nvSpPr>
            <p:spPr bwMode="auto">
              <a:xfrm>
                <a:off x="4036" y="868"/>
                <a:ext cx="328" cy="376"/>
              </a:xfrm>
              <a:prstGeom prst="ellipse">
                <a:avLst/>
              </a:prstGeom>
              <a:noFill/>
              <a:ln w="12700">
                <a:solidFill>
                  <a:schemeClr val="tx1"/>
                </a:solidFill>
                <a:round/>
                <a:headEnd/>
                <a:tailEnd/>
              </a:ln>
            </p:spPr>
            <p:txBody>
              <a:bodyPr wrap="none" anchor="ctr"/>
              <a:lstStyle/>
              <a:p>
                <a:endParaRPr lang="ar-DZ"/>
              </a:p>
            </p:txBody>
          </p:sp>
          <p:sp>
            <p:nvSpPr>
              <p:cNvPr id="145449" name="Rectangle 6"/>
              <p:cNvSpPr>
                <a:spLocks noChangeArrowheads="1"/>
              </p:cNvSpPr>
              <p:nvPr/>
            </p:nvSpPr>
            <p:spPr bwMode="auto">
              <a:xfrm>
                <a:off x="4071" y="894"/>
                <a:ext cx="265" cy="367"/>
              </a:xfrm>
              <a:prstGeom prst="rect">
                <a:avLst/>
              </a:prstGeom>
              <a:noFill/>
              <a:ln w="12700">
                <a:noFill/>
                <a:miter lim="800000"/>
                <a:headEnd/>
                <a:tailEnd/>
              </a:ln>
            </p:spPr>
            <p:txBody>
              <a:bodyPr wrap="none" lIns="90488" tIns="44450" rIns="90488" bIns="44450">
                <a:spAutoFit/>
              </a:bodyPr>
              <a:lstStyle/>
              <a:p>
                <a:r>
                  <a:rPr lang="en-US" sz="3200"/>
                  <a:t>1</a:t>
                </a:r>
                <a:endParaRPr lang="fr-FR" sz="3200"/>
              </a:p>
            </p:txBody>
          </p:sp>
        </p:grpSp>
        <p:grpSp>
          <p:nvGrpSpPr>
            <p:cNvPr id="145421" name="Group 7"/>
            <p:cNvGrpSpPr>
              <a:grpSpLocks/>
            </p:cNvGrpSpPr>
            <p:nvPr/>
          </p:nvGrpSpPr>
          <p:grpSpPr bwMode="auto">
            <a:xfrm>
              <a:off x="4110" y="1296"/>
              <a:ext cx="328" cy="393"/>
              <a:chOff x="4036" y="1492"/>
              <a:chExt cx="328" cy="393"/>
            </a:xfrm>
          </p:grpSpPr>
          <p:sp>
            <p:nvSpPr>
              <p:cNvPr id="145446" name="Oval 8"/>
              <p:cNvSpPr>
                <a:spLocks noChangeArrowheads="1"/>
              </p:cNvSpPr>
              <p:nvPr/>
            </p:nvSpPr>
            <p:spPr bwMode="auto">
              <a:xfrm>
                <a:off x="4036" y="1492"/>
                <a:ext cx="328" cy="376"/>
              </a:xfrm>
              <a:prstGeom prst="ellipse">
                <a:avLst/>
              </a:prstGeom>
              <a:noFill/>
              <a:ln w="12700">
                <a:solidFill>
                  <a:schemeClr val="tx1"/>
                </a:solidFill>
                <a:round/>
                <a:headEnd/>
                <a:tailEnd/>
              </a:ln>
            </p:spPr>
            <p:txBody>
              <a:bodyPr wrap="none" anchor="ctr"/>
              <a:lstStyle/>
              <a:p>
                <a:endParaRPr lang="ar-DZ"/>
              </a:p>
            </p:txBody>
          </p:sp>
          <p:sp>
            <p:nvSpPr>
              <p:cNvPr id="145447" name="Rectangle 9"/>
              <p:cNvSpPr>
                <a:spLocks noChangeArrowheads="1"/>
              </p:cNvSpPr>
              <p:nvPr/>
            </p:nvSpPr>
            <p:spPr bwMode="auto">
              <a:xfrm>
                <a:off x="4071" y="1518"/>
                <a:ext cx="265" cy="367"/>
              </a:xfrm>
              <a:prstGeom prst="rect">
                <a:avLst/>
              </a:prstGeom>
              <a:noFill/>
              <a:ln w="12700">
                <a:noFill/>
                <a:miter lim="800000"/>
                <a:headEnd/>
                <a:tailEnd/>
              </a:ln>
            </p:spPr>
            <p:txBody>
              <a:bodyPr wrap="none" lIns="90488" tIns="44450" rIns="90488" bIns="44450">
                <a:spAutoFit/>
              </a:bodyPr>
              <a:lstStyle/>
              <a:p>
                <a:r>
                  <a:rPr lang="en-US" sz="3200"/>
                  <a:t>2</a:t>
                </a:r>
                <a:endParaRPr lang="fr-FR" sz="3200"/>
              </a:p>
            </p:txBody>
          </p:sp>
        </p:grpSp>
        <p:grpSp>
          <p:nvGrpSpPr>
            <p:cNvPr id="145422" name="Group 10"/>
            <p:cNvGrpSpPr>
              <a:grpSpLocks/>
            </p:cNvGrpSpPr>
            <p:nvPr/>
          </p:nvGrpSpPr>
          <p:grpSpPr bwMode="auto">
            <a:xfrm>
              <a:off x="3870" y="1968"/>
              <a:ext cx="328" cy="393"/>
              <a:chOff x="3844" y="2164"/>
              <a:chExt cx="328" cy="393"/>
            </a:xfrm>
          </p:grpSpPr>
          <p:sp>
            <p:nvSpPr>
              <p:cNvPr id="145444" name="Oval 11"/>
              <p:cNvSpPr>
                <a:spLocks noChangeArrowheads="1"/>
              </p:cNvSpPr>
              <p:nvPr/>
            </p:nvSpPr>
            <p:spPr bwMode="auto">
              <a:xfrm>
                <a:off x="3844" y="2164"/>
                <a:ext cx="328" cy="376"/>
              </a:xfrm>
              <a:prstGeom prst="ellipse">
                <a:avLst/>
              </a:prstGeom>
              <a:noFill/>
              <a:ln w="12700">
                <a:solidFill>
                  <a:schemeClr val="tx1"/>
                </a:solidFill>
                <a:round/>
                <a:headEnd/>
                <a:tailEnd/>
              </a:ln>
            </p:spPr>
            <p:txBody>
              <a:bodyPr wrap="none" anchor="ctr"/>
              <a:lstStyle/>
              <a:p>
                <a:endParaRPr lang="ar-DZ"/>
              </a:p>
            </p:txBody>
          </p:sp>
          <p:sp>
            <p:nvSpPr>
              <p:cNvPr id="145445" name="Rectangle 12"/>
              <p:cNvSpPr>
                <a:spLocks noChangeArrowheads="1"/>
              </p:cNvSpPr>
              <p:nvPr/>
            </p:nvSpPr>
            <p:spPr bwMode="auto">
              <a:xfrm>
                <a:off x="3879" y="2190"/>
                <a:ext cx="265" cy="367"/>
              </a:xfrm>
              <a:prstGeom prst="rect">
                <a:avLst/>
              </a:prstGeom>
              <a:noFill/>
              <a:ln w="12700">
                <a:noFill/>
                <a:miter lim="800000"/>
                <a:headEnd/>
                <a:tailEnd/>
              </a:ln>
            </p:spPr>
            <p:txBody>
              <a:bodyPr wrap="none" lIns="90488" tIns="44450" rIns="90488" bIns="44450">
                <a:spAutoFit/>
              </a:bodyPr>
              <a:lstStyle/>
              <a:p>
                <a:r>
                  <a:rPr lang="en-US" sz="3200"/>
                  <a:t>3</a:t>
                </a:r>
                <a:endParaRPr lang="fr-FR" sz="3200"/>
              </a:p>
            </p:txBody>
          </p:sp>
        </p:grpSp>
        <p:grpSp>
          <p:nvGrpSpPr>
            <p:cNvPr id="145423" name="Group 13"/>
            <p:cNvGrpSpPr>
              <a:grpSpLocks/>
            </p:cNvGrpSpPr>
            <p:nvPr/>
          </p:nvGrpSpPr>
          <p:grpSpPr bwMode="auto">
            <a:xfrm>
              <a:off x="4158" y="2496"/>
              <a:ext cx="328" cy="393"/>
              <a:chOff x="4708" y="2164"/>
              <a:chExt cx="328" cy="393"/>
            </a:xfrm>
          </p:grpSpPr>
          <p:sp>
            <p:nvSpPr>
              <p:cNvPr id="145442" name="Oval 14"/>
              <p:cNvSpPr>
                <a:spLocks noChangeArrowheads="1"/>
              </p:cNvSpPr>
              <p:nvPr/>
            </p:nvSpPr>
            <p:spPr bwMode="auto">
              <a:xfrm>
                <a:off x="4708" y="2164"/>
                <a:ext cx="328" cy="376"/>
              </a:xfrm>
              <a:prstGeom prst="ellipse">
                <a:avLst/>
              </a:prstGeom>
              <a:noFill/>
              <a:ln w="12700">
                <a:solidFill>
                  <a:schemeClr val="tx1"/>
                </a:solidFill>
                <a:round/>
                <a:headEnd/>
                <a:tailEnd/>
              </a:ln>
            </p:spPr>
            <p:txBody>
              <a:bodyPr wrap="none" anchor="ctr"/>
              <a:lstStyle/>
              <a:p>
                <a:endParaRPr lang="ar-DZ"/>
              </a:p>
            </p:txBody>
          </p:sp>
          <p:sp>
            <p:nvSpPr>
              <p:cNvPr id="145443" name="Rectangle 15"/>
              <p:cNvSpPr>
                <a:spLocks noChangeArrowheads="1"/>
              </p:cNvSpPr>
              <p:nvPr/>
            </p:nvSpPr>
            <p:spPr bwMode="auto">
              <a:xfrm>
                <a:off x="4743" y="2190"/>
                <a:ext cx="265" cy="367"/>
              </a:xfrm>
              <a:prstGeom prst="rect">
                <a:avLst/>
              </a:prstGeom>
              <a:noFill/>
              <a:ln w="12700">
                <a:noFill/>
                <a:miter lim="800000"/>
                <a:headEnd/>
                <a:tailEnd/>
              </a:ln>
            </p:spPr>
            <p:txBody>
              <a:bodyPr wrap="none" lIns="90488" tIns="44450" rIns="90488" bIns="44450">
                <a:spAutoFit/>
              </a:bodyPr>
              <a:lstStyle/>
              <a:p>
                <a:r>
                  <a:rPr lang="en-US" sz="3200"/>
                  <a:t>4</a:t>
                </a:r>
                <a:endParaRPr lang="fr-FR" sz="3200"/>
              </a:p>
            </p:txBody>
          </p:sp>
        </p:grpSp>
        <p:grpSp>
          <p:nvGrpSpPr>
            <p:cNvPr id="145424" name="Group 16"/>
            <p:cNvGrpSpPr>
              <a:grpSpLocks/>
            </p:cNvGrpSpPr>
            <p:nvPr/>
          </p:nvGrpSpPr>
          <p:grpSpPr bwMode="auto">
            <a:xfrm>
              <a:off x="4926" y="3168"/>
              <a:ext cx="328" cy="393"/>
              <a:chOff x="3892" y="2836"/>
              <a:chExt cx="328" cy="393"/>
            </a:xfrm>
          </p:grpSpPr>
          <p:sp>
            <p:nvSpPr>
              <p:cNvPr id="145440" name="Oval 17"/>
              <p:cNvSpPr>
                <a:spLocks noChangeArrowheads="1"/>
              </p:cNvSpPr>
              <p:nvPr/>
            </p:nvSpPr>
            <p:spPr bwMode="auto">
              <a:xfrm>
                <a:off x="3892" y="2836"/>
                <a:ext cx="328" cy="376"/>
              </a:xfrm>
              <a:prstGeom prst="ellipse">
                <a:avLst/>
              </a:prstGeom>
              <a:noFill/>
              <a:ln w="12700">
                <a:solidFill>
                  <a:schemeClr val="tx1"/>
                </a:solidFill>
                <a:round/>
                <a:headEnd/>
                <a:tailEnd/>
              </a:ln>
            </p:spPr>
            <p:txBody>
              <a:bodyPr wrap="none" anchor="ctr"/>
              <a:lstStyle/>
              <a:p>
                <a:endParaRPr lang="ar-DZ"/>
              </a:p>
            </p:txBody>
          </p:sp>
          <p:sp>
            <p:nvSpPr>
              <p:cNvPr id="145441" name="Rectangle 18"/>
              <p:cNvSpPr>
                <a:spLocks noChangeArrowheads="1"/>
              </p:cNvSpPr>
              <p:nvPr/>
            </p:nvSpPr>
            <p:spPr bwMode="auto">
              <a:xfrm>
                <a:off x="3927" y="2862"/>
                <a:ext cx="265" cy="367"/>
              </a:xfrm>
              <a:prstGeom prst="rect">
                <a:avLst/>
              </a:prstGeom>
              <a:noFill/>
              <a:ln w="12700">
                <a:noFill/>
                <a:miter lim="800000"/>
                <a:headEnd/>
                <a:tailEnd/>
              </a:ln>
            </p:spPr>
            <p:txBody>
              <a:bodyPr wrap="none" lIns="90488" tIns="44450" rIns="90488" bIns="44450">
                <a:spAutoFit/>
              </a:bodyPr>
              <a:lstStyle/>
              <a:p>
                <a:r>
                  <a:rPr lang="en-US" sz="3200"/>
                  <a:t>5</a:t>
                </a:r>
                <a:endParaRPr lang="fr-FR" sz="3200"/>
              </a:p>
            </p:txBody>
          </p:sp>
        </p:grpSp>
        <p:grpSp>
          <p:nvGrpSpPr>
            <p:cNvPr id="145425" name="Group 19"/>
            <p:cNvGrpSpPr>
              <a:grpSpLocks/>
            </p:cNvGrpSpPr>
            <p:nvPr/>
          </p:nvGrpSpPr>
          <p:grpSpPr bwMode="auto">
            <a:xfrm>
              <a:off x="4158" y="3696"/>
              <a:ext cx="328" cy="393"/>
              <a:chOff x="4708" y="3364"/>
              <a:chExt cx="328" cy="393"/>
            </a:xfrm>
          </p:grpSpPr>
          <p:sp>
            <p:nvSpPr>
              <p:cNvPr id="145438" name="Oval 20"/>
              <p:cNvSpPr>
                <a:spLocks noChangeArrowheads="1"/>
              </p:cNvSpPr>
              <p:nvPr/>
            </p:nvSpPr>
            <p:spPr bwMode="auto">
              <a:xfrm>
                <a:off x="4708" y="3364"/>
                <a:ext cx="328" cy="376"/>
              </a:xfrm>
              <a:prstGeom prst="ellipse">
                <a:avLst/>
              </a:prstGeom>
              <a:noFill/>
              <a:ln w="12700">
                <a:solidFill>
                  <a:schemeClr val="tx1"/>
                </a:solidFill>
                <a:round/>
                <a:headEnd/>
                <a:tailEnd/>
              </a:ln>
            </p:spPr>
            <p:txBody>
              <a:bodyPr wrap="none" anchor="ctr"/>
              <a:lstStyle/>
              <a:p>
                <a:endParaRPr lang="ar-DZ"/>
              </a:p>
            </p:txBody>
          </p:sp>
          <p:sp>
            <p:nvSpPr>
              <p:cNvPr id="145439" name="Rectangle 21"/>
              <p:cNvSpPr>
                <a:spLocks noChangeArrowheads="1"/>
              </p:cNvSpPr>
              <p:nvPr/>
            </p:nvSpPr>
            <p:spPr bwMode="auto">
              <a:xfrm>
                <a:off x="4743" y="3390"/>
                <a:ext cx="265" cy="367"/>
              </a:xfrm>
              <a:prstGeom prst="rect">
                <a:avLst/>
              </a:prstGeom>
              <a:noFill/>
              <a:ln w="12700">
                <a:noFill/>
                <a:miter lim="800000"/>
                <a:headEnd/>
                <a:tailEnd/>
              </a:ln>
            </p:spPr>
            <p:txBody>
              <a:bodyPr wrap="none" lIns="90488" tIns="44450" rIns="90488" bIns="44450">
                <a:spAutoFit/>
              </a:bodyPr>
              <a:lstStyle/>
              <a:p>
                <a:r>
                  <a:rPr lang="en-US" sz="3200"/>
                  <a:t>6</a:t>
                </a:r>
                <a:endParaRPr lang="fr-FR" sz="3200"/>
              </a:p>
            </p:txBody>
          </p:sp>
        </p:grpSp>
        <p:sp>
          <p:nvSpPr>
            <p:cNvPr id="145426" name="Line 22"/>
            <p:cNvSpPr>
              <a:spLocks noChangeShapeType="1"/>
            </p:cNvSpPr>
            <p:nvPr/>
          </p:nvSpPr>
          <p:spPr bwMode="auto">
            <a:xfrm>
              <a:off x="4302" y="1008"/>
              <a:ext cx="0" cy="288"/>
            </a:xfrm>
            <a:prstGeom prst="line">
              <a:avLst/>
            </a:prstGeom>
            <a:noFill/>
            <a:ln w="12700">
              <a:solidFill>
                <a:schemeClr val="tx1"/>
              </a:solidFill>
              <a:round/>
              <a:headEnd/>
              <a:tailEnd type="triangle" w="med" len="med"/>
            </a:ln>
          </p:spPr>
          <p:txBody>
            <a:bodyPr/>
            <a:lstStyle/>
            <a:p>
              <a:endParaRPr lang="fr-FR"/>
            </a:p>
          </p:txBody>
        </p:sp>
        <p:sp>
          <p:nvSpPr>
            <p:cNvPr id="145427" name="Line 23"/>
            <p:cNvSpPr>
              <a:spLocks noChangeShapeType="1"/>
            </p:cNvSpPr>
            <p:nvPr/>
          </p:nvSpPr>
          <p:spPr bwMode="auto">
            <a:xfrm flipH="1">
              <a:off x="4062" y="1632"/>
              <a:ext cx="144" cy="336"/>
            </a:xfrm>
            <a:prstGeom prst="line">
              <a:avLst/>
            </a:prstGeom>
            <a:noFill/>
            <a:ln w="12700">
              <a:solidFill>
                <a:schemeClr val="tx1"/>
              </a:solidFill>
              <a:round/>
              <a:headEnd/>
              <a:tailEnd type="triangle" w="med" len="med"/>
            </a:ln>
          </p:spPr>
          <p:txBody>
            <a:bodyPr/>
            <a:lstStyle/>
            <a:p>
              <a:endParaRPr lang="fr-FR"/>
            </a:p>
          </p:txBody>
        </p:sp>
        <p:sp>
          <p:nvSpPr>
            <p:cNvPr id="145428" name="Line 24"/>
            <p:cNvSpPr>
              <a:spLocks noChangeShapeType="1"/>
            </p:cNvSpPr>
            <p:nvPr/>
          </p:nvSpPr>
          <p:spPr bwMode="auto">
            <a:xfrm>
              <a:off x="4302" y="1680"/>
              <a:ext cx="0" cy="816"/>
            </a:xfrm>
            <a:prstGeom prst="line">
              <a:avLst/>
            </a:prstGeom>
            <a:noFill/>
            <a:ln w="12700">
              <a:solidFill>
                <a:schemeClr val="tx1"/>
              </a:solidFill>
              <a:round/>
              <a:headEnd/>
              <a:tailEnd type="triangle" w="med" len="med"/>
            </a:ln>
          </p:spPr>
          <p:txBody>
            <a:bodyPr/>
            <a:lstStyle/>
            <a:p>
              <a:endParaRPr lang="fr-FR"/>
            </a:p>
          </p:txBody>
        </p:sp>
        <p:sp>
          <p:nvSpPr>
            <p:cNvPr id="145429" name="Line 25"/>
            <p:cNvSpPr>
              <a:spLocks noChangeShapeType="1"/>
            </p:cNvSpPr>
            <p:nvPr/>
          </p:nvSpPr>
          <p:spPr bwMode="auto">
            <a:xfrm>
              <a:off x="4446" y="2832"/>
              <a:ext cx="672" cy="336"/>
            </a:xfrm>
            <a:prstGeom prst="line">
              <a:avLst/>
            </a:prstGeom>
            <a:noFill/>
            <a:ln w="12700">
              <a:solidFill>
                <a:schemeClr val="tx1"/>
              </a:solidFill>
              <a:round/>
              <a:headEnd/>
              <a:tailEnd type="triangle" w="med" len="med"/>
            </a:ln>
          </p:spPr>
          <p:txBody>
            <a:bodyPr/>
            <a:lstStyle/>
            <a:p>
              <a:endParaRPr lang="fr-FR"/>
            </a:p>
          </p:txBody>
        </p:sp>
        <p:sp>
          <p:nvSpPr>
            <p:cNvPr id="145430" name="Line 26"/>
            <p:cNvSpPr>
              <a:spLocks noChangeShapeType="1"/>
            </p:cNvSpPr>
            <p:nvPr/>
          </p:nvSpPr>
          <p:spPr bwMode="auto">
            <a:xfrm>
              <a:off x="4350" y="2880"/>
              <a:ext cx="0" cy="816"/>
            </a:xfrm>
            <a:prstGeom prst="line">
              <a:avLst/>
            </a:prstGeom>
            <a:noFill/>
            <a:ln w="12700">
              <a:solidFill>
                <a:schemeClr val="tx1"/>
              </a:solidFill>
              <a:round/>
              <a:headEnd/>
              <a:tailEnd type="triangle" w="med" len="med"/>
            </a:ln>
          </p:spPr>
          <p:txBody>
            <a:bodyPr/>
            <a:lstStyle/>
            <a:p>
              <a:endParaRPr lang="fr-FR"/>
            </a:p>
          </p:txBody>
        </p:sp>
        <p:sp>
          <p:nvSpPr>
            <p:cNvPr id="145431" name="Rectangle 27"/>
            <p:cNvSpPr>
              <a:spLocks noChangeArrowheads="1"/>
            </p:cNvSpPr>
            <p:nvPr/>
          </p:nvSpPr>
          <p:spPr bwMode="auto">
            <a:xfrm>
              <a:off x="4512" y="528"/>
              <a:ext cx="1467" cy="522"/>
            </a:xfrm>
            <a:prstGeom prst="rect">
              <a:avLst/>
            </a:prstGeom>
            <a:noFill/>
            <a:ln w="12700">
              <a:noFill/>
              <a:miter lim="800000"/>
              <a:headEnd/>
              <a:tailEnd/>
            </a:ln>
          </p:spPr>
          <p:txBody>
            <a:bodyPr wrap="none" lIns="90488" tIns="44450" rIns="90488" bIns="44450">
              <a:spAutoFit/>
            </a:bodyPr>
            <a:lstStyle/>
            <a:p>
              <a:r>
                <a:rPr lang="en-US"/>
                <a:t>c-use(1)</a:t>
              </a:r>
              <a:r>
                <a:rPr lang="fr-FR"/>
                <a:t> :</a:t>
              </a:r>
              <a:r>
                <a:rPr lang="en-US"/>
                <a:t> </a:t>
              </a:r>
              <a:r>
                <a:rPr lang="en-US">
                  <a:sym typeface="Symbol" pitchFamily="18" charset="2"/>
                </a:rPr>
                <a:t></a:t>
              </a:r>
              <a:endParaRPr lang="fr-FR"/>
            </a:p>
            <a:p>
              <a:r>
                <a:rPr lang="en-US"/>
                <a:t>d</a:t>
              </a:r>
              <a:r>
                <a:rPr lang="fr-FR"/>
                <a:t>ef</a:t>
              </a:r>
              <a:r>
                <a:rPr lang="en-US"/>
                <a:t>(1)</a:t>
              </a:r>
              <a:r>
                <a:rPr lang="fr-FR"/>
                <a:t> : </a:t>
              </a:r>
              <a:r>
                <a:rPr lang="en-US"/>
                <a:t>x,y,</a:t>
              </a:r>
              <a:r>
                <a:rPr lang="fr-FR"/>
                <a:t>w,z </a:t>
              </a:r>
            </a:p>
          </p:txBody>
        </p:sp>
        <p:sp>
          <p:nvSpPr>
            <p:cNvPr id="145432" name="Rectangle 29"/>
            <p:cNvSpPr>
              <a:spLocks noChangeArrowheads="1"/>
            </p:cNvSpPr>
            <p:nvPr/>
          </p:nvSpPr>
          <p:spPr bwMode="auto">
            <a:xfrm>
              <a:off x="2544" y="2016"/>
              <a:ext cx="1455" cy="522"/>
            </a:xfrm>
            <a:prstGeom prst="rect">
              <a:avLst/>
            </a:prstGeom>
            <a:noFill/>
            <a:ln w="12700">
              <a:noFill/>
              <a:miter lim="800000"/>
              <a:headEnd/>
              <a:tailEnd/>
            </a:ln>
          </p:spPr>
          <p:txBody>
            <a:bodyPr wrap="none" lIns="90488" tIns="44450" rIns="90488" bIns="44450">
              <a:spAutoFit/>
            </a:bodyPr>
            <a:lstStyle/>
            <a:p>
              <a:r>
                <a:rPr lang="en-US"/>
                <a:t>c-use(3)</a:t>
              </a:r>
              <a:r>
                <a:rPr lang="fr-FR"/>
                <a:t> : x,z,w</a:t>
              </a:r>
            </a:p>
            <a:p>
              <a:r>
                <a:rPr lang="en-US"/>
                <a:t>d</a:t>
              </a:r>
              <a:r>
                <a:rPr lang="fr-FR"/>
                <a:t>ef</a:t>
              </a:r>
              <a:r>
                <a:rPr lang="en-US"/>
                <a:t>(3) </a:t>
              </a:r>
              <a:r>
                <a:rPr lang="fr-FR"/>
                <a:t> : z,w</a:t>
              </a:r>
            </a:p>
          </p:txBody>
        </p:sp>
        <p:sp>
          <p:nvSpPr>
            <p:cNvPr id="145433" name="Rectangle 31"/>
            <p:cNvSpPr>
              <a:spLocks noChangeArrowheads="1"/>
            </p:cNvSpPr>
            <p:nvPr/>
          </p:nvSpPr>
          <p:spPr bwMode="auto">
            <a:xfrm>
              <a:off x="5262" y="3168"/>
              <a:ext cx="1093" cy="522"/>
            </a:xfrm>
            <a:prstGeom prst="rect">
              <a:avLst/>
            </a:prstGeom>
            <a:noFill/>
            <a:ln w="12700">
              <a:noFill/>
              <a:miter lim="800000"/>
              <a:headEnd/>
              <a:tailEnd/>
            </a:ln>
          </p:spPr>
          <p:txBody>
            <a:bodyPr wrap="none" lIns="90488" tIns="44450" rIns="90488" bIns="44450">
              <a:spAutoFit/>
            </a:bodyPr>
            <a:lstStyle/>
            <a:p>
              <a:r>
                <a:rPr lang="en-US"/>
                <a:t>c-u</a:t>
              </a:r>
              <a:r>
                <a:rPr lang="fr-FR"/>
                <a:t>se</a:t>
              </a:r>
              <a:r>
                <a:rPr lang="en-US"/>
                <a:t>(5)</a:t>
              </a:r>
              <a:r>
                <a:rPr lang="fr-FR"/>
                <a:t> : z</a:t>
              </a:r>
            </a:p>
            <a:p>
              <a:r>
                <a:rPr lang="en-US"/>
                <a:t>d</a:t>
              </a:r>
              <a:r>
                <a:rPr lang="fr-FR"/>
                <a:t>ef</a:t>
              </a:r>
              <a:r>
                <a:rPr lang="en-US"/>
                <a:t>(5)</a:t>
              </a:r>
              <a:r>
                <a:rPr lang="fr-FR"/>
                <a:t> : z</a:t>
              </a:r>
            </a:p>
          </p:txBody>
        </p:sp>
        <p:sp>
          <p:nvSpPr>
            <p:cNvPr id="145434" name="Rectangle 32"/>
            <p:cNvSpPr>
              <a:spLocks noChangeArrowheads="1"/>
            </p:cNvSpPr>
            <p:nvPr/>
          </p:nvSpPr>
          <p:spPr bwMode="auto">
            <a:xfrm>
              <a:off x="4464" y="3792"/>
              <a:ext cx="1093" cy="289"/>
            </a:xfrm>
            <a:prstGeom prst="rect">
              <a:avLst/>
            </a:prstGeom>
            <a:noFill/>
            <a:ln w="12700">
              <a:noFill/>
              <a:miter lim="800000"/>
              <a:headEnd/>
              <a:tailEnd/>
            </a:ln>
          </p:spPr>
          <p:txBody>
            <a:bodyPr wrap="none" lIns="90488" tIns="44450" rIns="90488" bIns="44450">
              <a:spAutoFit/>
            </a:bodyPr>
            <a:lstStyle/>
            <a:p>
              <a:r>
                <a:rPr lang="en-US"/>
                <a:t>c-u</a:t>
              </a:r>
              <a:r>
                <a:rPr lang="fr-FR"/>
                <a:t>se</a:t>
              </a:r>
              <a:r>
                <a:rPr lang="en-US"/>
                <a:t>(6)</a:t>
              </a:r>
              <a:r>
                <a:rPr lang="fr-FR"/>
                <a:t> : z</a:t>
              </a:r>
            </a:p>
          </p:txBody>
        </p:sp>
        <p:sp>
          <p:nvSpPr>
            <p:cNvPr id="145435" name="Rectangle 33"/>
            <p:cNvSpPr>
              <a:spLocks noChangeArrowheads="1"/>
            </p:cNvSpPr>
            <p:nvPr/>
          </p:nvSpPr>
          <p:spPr bwMode="auto">
            <a:xfrm>
              <a:off x="4545" y="1305"/>
              <a:ext cx="1176" cy="289"/>
            </a:xfrm>
            <a:prstGeom prst="rect">
              <a:avLst/>
            </a:prstGeom>
            <a:noFill/>
            <a:ln w="12700">
              <a:noFill/>
              <a:miter lim="800000"/>
              <a:headEnd/>
              <a:tailEnd/>
            </a:ln>
          </p:spPr>
          <p:txBody>
            <a:bodyPr wrap="none" lIns="90488" tIns="44450" rIns="90488" bIns="44450">
              <a:spAutoFit/>
            </a:bodyPr>
            <a:lstStyle/>
            <a:p>
              <a:r>
                <a:rPr lang="en-US"/>
                <a:t>p-use(2)</a:t>
              </a:r>
              <a:r>
                <a:rPr lang="fr-FR"/>
                <a:t> : w</a:t>
              </a:r>
            </a:p>
          </p:txBody>
        </p:sp>
        <p:sp>
          <p:nvSpPr>
            <p:cNvPr id="145436" name="Rectangle 34"/>
            <p:cNvSpPr>
              <a:spLocks noChangeArrowheads="1"/>
            </p:cNvSpPr>
            <p:nvPr/>
          </p:nvSpPr>
          <p:spPr bwMode="auto">
            <a:xfrm>
              <a:off x="4545" y="2520"/>
              <a:ext cx="1129" cy="289"/>
            </a:xfrm>
            <a:prstGeom prst="rect">
              <a:avLst/>
            </a:prstGeom>
            <a:noFill/>
            <a:ln w="12700">
              <a:noFill/>
              <a:miter lim="800000"/>
              <a:headEnd/>
              <a:tailEnd/>
            </a:ln>
          </p:spPr>
          <p:txBody>
            <a:bodyPr wrap="none" lIns="90488" tIns="44450" rIns="90488" bIns="44450">
              <a:spAutoFit/>
            </a:bodyPr>
            <a:lstStyle/>
            <a:p>
              <a:r>
                <a:rPr lang="en-US"/>
                <a:t>p-u</a:t>
              </a:r>
              <a:r>
                <a:rPr lang="fr-FR"/>
                <a:t>se</a:t>
              </a:r>
              <a:r>
                <a:rPr lang="en-US"/>
                <a:t>(4)</a:t>
              </a:r>
              <a:r>
                <a:rPr lang="fr-FR"/>
                <a:t> : y</a:t>
              </a:r>
            </a:p>
          </p:txBody>
        </p:sp>
        <p:sp>
          <p:nvSpPr>
            <p:cNvPr id="145437" name="Freeform 35"/>
            <p:cNvSpPr>
              <a:spLocks/>
            </p:cNvSpPr>
            <p:nvPr/>
          </p:nvSpPr>
          <p:spPr bwMode="auto">
            <a:xfrm>
              <a:off x="2288" y="1232"/>
              <a:ext cx="1840" cy="1568"/>
            </a:xfrm>
            <a:custGeom>
              <a:avLst/>
              <a:gdLst>
                <a:gd name="T0" fmla="*/ 1696 w 1840"/>
                <a:gd name="T1" fmla="*/ 1072 h 1568"/>
                <a:gd name="T2" fmla="*/ 928 w 1840"/>
                <a:gd name="T3" fmla="*/ 1552 h 1568"/>
                <a:gd name="T4" fmla="*/ 16 w 1840"/>
                <a:gd name="T5" fmla="*/ 1168 h 1568"/>
                <a:gd name="T6" fmla="*/ 832 w 1840"/>
                <a:gd name="T7" fmla="*/ 160 h 1568"/>
                <a:gd name="T8" fmla="*/ 1840 w 1840"/>
                <a:gd name="T9" fmla="*/ 208 h 1568"/>
                <a:gd name="T10" fmla="*/ 0 60000 65536"/>
                <a:gd name="T11" fmla="*/ 0 60000 65536"/>
                <a:gd name="T12" fmla="*/ 0 60000 65536"/>
                <a:gd name="T13" fmla="*/ 0 60000 65536"/>
                <a:gd name="T14" fmla="*/ 0 60000 65536"/>
                <a:gd name="T15" fmla="*/ 0 w 1840"/>
                <a:gd name="T16" fmla="*/ 0 h 1568"/>
                <a:gd name="T17" fmla="*/ 1840 w 1840"/>
                <a:gd name="T18" fmla="*/ 1568 h 1568"/>
              </a:gdLst>
              <a:ahLst/>
              <a:cxnLst>
                <a:cxn ang="T10">
                  <a:pos x="T0" y="T1"/>
                </a:cxn>
                <a:cxn ang="T11">
                  <a:pos x="T2" y="T3"/>
                </a:cxn>
                <a:cxn ang="T12">
                  <a:pos x="T4" y="T5"/>
                </a:cxn>
                <a:cxn ang="T13">
                  <a:pos x="T6" y="T7"/>
                </a:cxn>
                <a:cxn ang="T14">
                  <a:pos x="T8" y="T9"/>
                </a:cxn>
              </a:cxnLst>
              <a:rect l="T15" t="T16" r="T17" b="T18"/>
              <a:pathLst>
                <a:path w="1840" h="1568">
                  <a:moveTo>
                    <a:pt x="1696" y="1072"/>
                  </a:moveTo>
                  <a:cubicBezTo>
                    <a:pt x="1452" y="1304"/>
                    <a:pt x="1208" y="1536"/>
                    <a:pt x="928" y="1552"/>
                  </a:cubicBezTo>
                  <a:cubicBezTo>
                    <a:pt x="648" y="1568"/>
                    <a:pt x="32" y="1400"/>
                    <a:pt x="16" y="1168"/>
                  </a:cubicBezTo>
                  <a:cubicBezTo>
                    <a:pt x="0" y="936"/>
                    <a:pt x="528" y="320"/>
                    <a:pt x="832" y="160"/>
                  </a:cubicBezTo>
                  <a:cubicBezTo>
                    <a:pt x="1136" y="0"/>
                    <a:pt x="1488" y="104"/>
                    <a:pt x="1840" y="208"/>
                  </a:cubicBezTo>
                </a:path>
              </a:pathLst>
            </a:custGeom>
            <a:noFill/>
            <a:ln w="12700">
              <a:solidFill>
                <a:schemeClr val="tx1"/>
              </a:solidFill>
              <a:round/>
              <a:headEnd/>
              <a:tailEnd type="triangle" w="med" len="med"/>
            </a:ln>
          </p:spPr>
          <p:txBody>
            <a:bodyPr wrap="none" anchor="ctr"/>
            <a:lstStyle/>
            <a:p>
              <a:endParaRPr lang="fr-FR"/>
            </a:p>
          </p:txBody>
        </p:sp>
      </p:grpSp>
      <p:sp>
        <p:nvSpPr>
          <p:cNvPr id="145413" name="Rectangle 36"/>
          <p:cNvSpPr>
            <a:spLocks noChangeArrowheads="1"/>
          </p:cNvSpPr>
          <p:nvPr/>
        </p:nvSpPr>
        <p:spPr bwMode="auto">
          <a:xfrm>
            <a:off x="357158" y="285728"/>
            <a:ext cx="7315200" cy="533400"/>
          </a:xfrm>
          <a:prstGeom prst="rect">
            <a:avLst/>
          </a:prstGeom>
          <a:noFill/>
          <a:ln w="12700">
            <a:noFill/>
            <a:miter lim="800000"/>
            <a:headEnd/>
            <a:tailEnd/>
          </a:ln>
        </p:spPr>
        <p:txBody>
          <a:bodyPr lIns="90488" tIns="44450" rIns="90488" bIns="44450" anchor="ctr"/>
          <a:lstStyle/>
          <a:p>
            <a:r>
              <a:rPr lang="fr-FR" sz="3200" dirty="0">
                <a:solidFill>
                  <a:schemeClr val="tx2"/>
                </a:solidFill>
                <a:latin typeface="Arial" charset="0"/>
              </a:rPr>
              <a:t>Chemin définition/utilisation</a:t>
            </a:r>
            <a:r>
              <a:rPr lang="en-US" sz="3200" dirty="0">
                <a:solidFill>
                  <a:schemeClr val="tx2"/>
                </a:solidFill>
                <a:latin typeface="Arial" charset="0"/>
              </a:rPr>
              <a:t> : </a:t>
            </a:r>
            <a:r>
              <a:rPr lang="en-US" sz="3200" dirty="0" err="1">
                <a:solidFill>
                  <a:schemeClr val="tx2"/>
                </a:solidFill>
                <a:latin typeface="Arial" charset="0"/>
              </a:rPr>
              <a:t>exemples</a:t>
            </a:r>
            <a:endParaRPr lang="fr-FR" sz="3200" dirty="0">
              <a:solidFill>
                <a:schemeClr val="tx2"/>
              </a:solidFill>
              <a:latin typeface="Arial" charset="0"/>
            </a:endParaRPr>
          </a:p>
        </p:txBody>
      </p:sp>
      <p:sp>
        <p:nvSpPr>
          <p:cNvPr id="145414" name="Rectangle 37"/>
          <p:cNvSpPr>
            <a:spLocks noChangeArrowheads="1"/>
          </p:cNvSpPr>
          <p:nvPr/>
        </p:nvSpPr>
        <p:spPr bwMode="auto">
          <a:xfrm>
            <a:off x="0" y="1071546"/>
            <a:ext cx="4572000" cy="5562600"/>
          </a:xfrm>
          <a:prstGeom prst="rect">
            <a:avLst/>
          </a:prstGeom>
          <a:noFill/>
          <a:ln w="12700">
            <a:noFill/>
            <a:miter lim="800000"/>
            <a:headEnd/>
            <a:tailEnd/>
          </a:ln>
        </p:spPr>
        <p:txBody>
          <a:bodyPr lIns="90488" tIns="44450" rIns="90488" bIns="44450"/>
          <a:lstStyle/>
          <a:p>
            <a:pPr marL="342900" indent="-342900">
              <a:spcBef>
                <a:spcPct val="20000"/>
              </a:spcBef>
              <a:buClr>
                <a:schemeClr val="accent2"/>
              </a:buClr>
              <a:buFont typeface="Monotype Sorts" charset="0"/>
              <a:buNone/>
            </a:pPr>
            <a:r>
              <a:rPr lang="en-US" sz="2800" dirty="0" err="1">
                <a:sym typeface="Symbol" pitchFamily="18" charset="2"/>
              </a:rPr>
              <a:t>du_path</a:t>
            </a:r>
            <a:r>
              <a:rPr lang="en-US" sz="2800" dirty="0">
                <a:sym typeface="Symbol" pitchFamily="18" charset="2"/>
              </a:rPr>
              <a:t> </a:t>
            </a:r>
            <a:r>
              <a:rPr lang="en-US" sz="2800" dirty="0" err="1">
                <a:sym typeface="Symbol" pitchFamily="18" charset="2"/>
              </a:rPr>
              <a:t>w.r.t</a:t>
            </a:r>
            <a:r>
              <a:rPr lang="en-US" sz="2800" dirty="0">
                <a:sym typeface="Symbol" pitchFamily="18" charset="2"/>
              </a:rPr>
              <a:t>. x :</a:t>
            </a:r>
            <a:r>
              <a:rPr lang="en-US" sz="2800" dirty="0">
                <a:latin typeface="Tahoma" pitchFamily="34" charset="0"/>
                <a:sym typeface="Symbol" pitchFamily="18" charset="2"/>
              </a:rPr>
              <a:t> </a:t>
            </a:r>
            <a:r>
              <a:rPr lang="en-US" dirty="0">
                <a:latin typeface="Courier New" pitchFamily="49" charset="0"/>
                <a:sym typeface="Symbol" pitchFamily="18" charset="2"/>
              </a:rPr>
              <a:t>1-2-3</a:t>
            </a:r>
            <a:endParaRPr lang="en-US" sz="2800" dirty="0">
              <a:latin typeface="Tahoma" pitchFamily="34" charset="0"/>
              <a:sym typeface="Symbol" pitchFamily="18" charset="2"/>
            </a:endParaRPr>
          </a:p>
          <a:p>
            <a:pPr marL="342900" indent="-342900">
              <a:spcBef>
                <a:spcPct val="20000"/>
              </a:spcBef>
              <a:buClr>
                <a:schemeClr val="accent2"/>
              </a:buClr>
              <a:buFont typeface="Monotype Sorts" charset="0"/>
              <a:buNone/>
            </a:pPr>
            <a:r>
              <a:rPr lang="en-US" sz="2800" dirty="0" err="1">
                <a:sym typeface="Symbol" pitchFamily="18" charset="2"/>
              </a:rPr>
              <a:t>du_paths</a:t>
            </a:r>
            <a:r>
              <a:rPr lang="en-US" sz="2800" dirty="0">
                <a:sym typeface="Symbol" pitchFamily="18" charset="2"/>
              </a:rPr>
              <a:t> </a:t>
            </a:r>
            <a:r>
              <a:rPr lang="en-US" sz="2800" dirty="0" err="1">
                <a:sym typeface="Symbol" pitchFamily="18" charset="2"/>
              </a:rPr>
              <a:t>w.r.t</a:t>
            </a:r>
            <a:r>
              <a:rPr lang="en-US" sz="2800" dirty="0">
                <a:sym typeface="Symbol" pitchFamily="18" charset="2"/>
              </a:rPr>
              <a:t>. y :</a:t>
            </a:r>
            <a:r>
              <a:rPr lang="en-US" sz="2800" dirty="0">
                <a:latin typeface="Tahoma" pitchFamily="34" charset="0"/>
                <a:sym typeface="Symbol" pitchFamily="18" charset="2"/>
              </a:rPr>
              <a:t> </a:t>
            </a:r>
          </a:p>
          <a:p>
            <a:pPr marL="342900" indent="-342900">
              <a:spcBef>
                <a:spcPct val="20000"/>
              </a:spcBef>
              <a:buClr>
                <a:schemeClr val="accent2"/>
              </a:buClr>
              <a:buFont typeface="Monotype Sorts" charset="0"/>
              <a:buNone/>
            </a:pPr>
            <a:r>
              <a:rPr lang="en-US" dirty="0">
                <a:latin typeface="Courier New" pitchFamily="49" charset="0"/>
                <a:sym typeface="Symbol" pitchFamily="18" charset="2"/>
              </a:rPr>
              <a:t>1-2-4-5, 1-2-4-6,</a:t>
            </a:r>
          </a:p>
          <a:p>
            <a:pPr marL="342900" indent="-342900">
              <a:spcBef>
                <a:spcPct val="20000"/>
              </a:spcBef>
              <a:buClr>
                <a:schemeClr val="accent2"/>
              </a:buClr>
              <a:buFont typeface="Monotype Sorts" charset="0"/>
              <a:buNone/>
            </a:pPr>
            <a:r>
              <a:rPr lang="en-US" dirty="0">
                <a:latin typeface="Courier New" pitchFamily="49" charset="0"/>
                <a:sym typeface="Symbol" pitchFamily="18" charset="2"/>
              </a:rPr>
              <a:t>1-2-3-2-4-5,</a:t>
            </a:r>
          </a:p>
          <a:p>
            <a:pPr marL="342900" indent="-342900">
              <a:spcBef>
                <a:spcPct val="20000"/>
              </a:spcBef>
              <a:buClr>
                <a:schemeClr val="accent2"/>
              </a:buClr>
              <a:buFont typeface="Monotype Sorts" charset="0"/>
              <a:buNone/>
            </a:pPr>
            <a:r>
              <a:rPr lang="en-US" dirty="0">
                <a:latin typeface="Courier New" pitchFamily="49" charset="0"/>
                <a:sym typeface="Symbol" pitchFamily="18" charset="2"/>
              </a:rPr>
              <a:t>1-2-3-2-4-6</a:t>
            </a:r>
          </a:p>
          <a:p>
            <a:pPr marL="342900" indent="-342900">
              <a:spcBef>
                <a:spcPct val="20000"/>
              </a:spcBef>
              <a:buClr>
                <a:schemeClr val="accent2"/>
              </a:buClr>
              <a:buFont typeface="Monotype Sorts" charset="0"/>
              <a:buNone/>
            </a:pPr>
            <a:endParaRPr lang="en-US" dirty="0">
              <a:latin typeface="Courier New" pitchFamily="49" charset="0"/>
              <a:sym typeface="Symbol" pitchFamily="18" charset="2"/>
            </a:endParaRPr>
          </a:p>
          <a:p>
            <a:pPr marL="342900" indent="-342900">
              <a:spcBef>
                <a:spcPct val="20000"/>
              </a:spcBef>
              <a:buClr>
                <a:schemeClr val="accent2"/>
              </a:buClr>
              <a:buFont typeface="Monotype Sorts" charset="0"/>
              <a:buNone/>
            </a:pPr>
            <a:r>
              <a:rPr lang="en-US" sz="2800" dirty="0" err="1">
                <a:sym typeface="Symbol" pitchFamily="18" charset="2"/>
              </a:rPr>
              <a:t>du_paths</a:t>
            </a:r>
            <a:r>
              <a:rPr lang="en-US" sz="2800" dirty="0">
                <a:sym typeface="Symbol" pitchFamily="18" charset="2"/>
              </a:rPr>
              <a:t> </a:t>
            </a:r>
            <a:r>
              <a:rPr lang="en-US" sz="2800" dirty="0" err="1">
                <a:sym typeface="Symbol" pitchFamily="18" charset="2"/>
              </a:rPr>
              <a:t>w.r.t</a:t>
            </a:r>
            <a:r>
              <a:rPr lang="en-US" sz="2800" dirty="0">
                <a:sym typeface="Symbol" pitchFamily="18" charset="2"/>
              </a:rPr>
              <a:t>. z :</a:t>
            </a:r>
          </a:p>
          <a:p>
            <a:pPr marL="342900" indent="-342900">
              <a:spcBef>
                <a:spcPct val="20000"/>
              </a:spcBef>
              <a:buClr>
                <a:schemeClr val="accent2"/>
              </a:buClr>
              <a:buFont typeface="Monotype Sorts" charset="0"/>
              <a:buNone/>
            </a:pPr>
            <a:r>
              <a:rPr lang="en-US" dirty="0">
                <a:latin typeface="Courier New" pitchFamily="49" charset="0"/>
                <a:sym typeface="Symbol" pitchFamily="18" charset="2"/>
              </a:rPr>
              <a:t>1-2-3,1-2-4-5,1-2-4-6,</a:t>
            </a:r>
          </a:p>
          <a:p>
            <a:pPr marL="342900" indent="-342900">
              <a:spcBef>
                <a:spcPct val="20000"/>
              </a:spcBef>
              <a:buClr>
                <a:schemeClr val="accent2"/>
              </a:buClr>
              <a:buFont typeface="Monotype Sorts" charset="0"/>
              <a:buNone/>
            </a:pPr>
            <a:r>
              <a:rPr lang="en-US" dirty="0">
                <a:latin typeface="Courier New" pitchFamily="49" charset="0"/>
                <a:sym typeface="Symbol" pitchFamily="18" charset="2"/>
              </a:rPr>
              <a:t>3-2-3,3-2-4-5,3-2-4-6,5-6</a:t>
            </a:r>
          </a:p>
          <a:p>
            <a:pPr marL="342900" indent="-342900">
              <a:spcBef>
                <a:spcPct val="20000"/>
              </a:spcBef>
              <a:buClr>
                <a:schemeClr val="accent2"/>
              </a:buClr>
              <a:buFont typeface="Monotype Sorts" charset="0"/>
              <a:buNone/>
            </a:pPr>
            <a:r>
              <a:rPr lang="en-US" sz="2800" dirty="0" err="1">
                <a:sym typeface="Symbol" pitchFamily="18" charset="2"/>
              </a:rPr>
              <a:t>du_paths</a:t>
            </a:r>
            <a:r>
              <a:rPr lang="en-US" sz="2800" dirty="0">
                <a:sym typeface="Symbol" pitchFamily="18" charset="2"/>
              </a:rPr>
              <a:t> </a:t>
            </a:r>
            <a:r>
              <a:rPr lang="en-US" sz="2800" dirty="0" err="1">
                <a:sym typeface="Symbol" pitchFamily="18" charset="2"/>
              </a:rPr>
              <a:t>w.r.t</a:t>
            </a:r>
            <a:r>
              <a:rPr lang="en-US" sz="2800" dirty="0">
                <a:sym typeface="Symbol" pitchFamily="18" charset="2"/>
              </a:rPr>
              <a:t>. w :</a:t>
            </a:r>
          </a:p>
          <a:p>
            <a:pPr marL="342900" indent="-342900">
              <a:spcBef>
                <a:spcPct val="20000"/>
              </a:spcBef>
              <a:buClr>
                <a:schemeClr val="accent2"/>
              </a:buClr>
              <a:buFont typeface="Monotype Sorts" charset="0"/>
              <a:buNone/>
            </a:pPr>
            <a:r>
              <a:rPr lang="en-US" dirty="0">
                <a:latin typeface="Courier New" pitchFamily="49" charset="0"/>
                <a:sym typeface="Symbol" pitchFamily="18" charset="2"/>
              </a:rPr>
              <a:t>1-2-3,1-2-4,3-2-3,3-2-4</a:t>
            </a:r>
            <a:endParaRPr lang="fr-FR" dirty="0">
              <a:latin typeface="Courier New" pitchFamily="49" charset="0"/>
              <a:sym typeface="Symbol" pitchFamily="18" charset="2"/>
            </a:endParaRPr>
          </a:p>
        </p:txBody>
      </p:sp>
      <p:sp>
        <p:nvSpPr>
          <p:cNvPr id="145415" name="Line 39"/>
          <p:cNvSpPr>
            <a:spLocks noChangeShapeType="1"/>
          </p:cNvSpPr>
          <p:nvPr/>
        </p:nvSpPr>
        <p:spPr bwMode="auto">
          <a:xfrm>
            <a:off x="280988" y="1828800"/>
            <a:ext cx="774700" cy="457200"/>
          </a:xfrm>
          <a:prstGeom prst="line">
            <a:avLst/>
          </a:prstGeom>
          <a:noFill/>
          <a:ln w="12700">
            <a:solidFill>
              <a:srgbClr val="FF0000"/>
            </a:solidFill>
            <a:round/>
            <a:headEnd/>
            <a:tailEnd/>
          </a:ln>
        </p:spPr>
        <p:txBody>
          <a:bodyPr wrap="none" anchor="ctr"/>
          <a:lstStyle/>
          <a:p>
            <a:endParaRPr lang="fr-FR"/>
          </a:p>
        </p:txBody>
      </p:sp>
      <p:sp>
        <p:nvSpPr>
          <p:cNvPr id="145416" name="Line 40"/>
          <p:cNvSpPr>
            <a:spLocks noChangeShapeType="1"/>
          </p:cNvSpPr>
          <p:nvPr/>
        </p:nvSpPr>
        <p:spPr bwMode="auto">
          <a:xfrm flipH="1">
            <a:off x="280988" y="1752600"/>
            <a:ext cx="774700" cy="533400"/>
          </a:xfrm>
          <a:prstGeom prst="line">
            <a:avLst/>
          </a:prstGeom>
          <a:noFill/>
          <a:ln w="12700">
            <a:solidFill>
              <a:srgbClr val="FF0000"/>
            </a:solidFill>
            <a:round/>
            <a:headEnd/>
            <a:tailEnd/>
          </a:ln>
        </p:spPr>
        <p:txBody>
          <a:bodyPr wrap="none" anchor="ctr"/>
          <a:lstStyle/>
          <a:p>
            <a:endParaRPr lang="fr-FR"/>
          </a:p>
        </p:txBody>
      </p:sp>
      <p:sp>
        <p:nvSpPr>
          <p:cNvPr id="145417" name="Line 41"/>
          <p:cNvSpPr>
            <a:spLocks noChangeShapeType="1"/>
          </p:cNvSpPr>
          <p:nvPr/>
        </p:nvSpPr>
        <p:spPr bwMode="auto">
          <a:xfrm>
            <a:off x="1336675" y="4114800"/>
            <a:ext cx="773113" cy="457200"/>
          </a:xfrm>
          <a:prstGeom prst="line">
            <a:avLst/>
          </a:prstGeom>
          <a:noFill/>
          <a:ln w="12700">
            <a:solidFill>
              <a:srgbClr val="FF0000"/>
            </a:solidFill>
            <a:round/>
            <a:headEnd/>
            <a:tailEnd/>
          </a:ln>
        </p:spPr>
        <p:txBody>
          <a:bodyPr wrap="none" anchor="ctr"/>
          <a:lstStyle/>
          <a:p>
            <a:endParaRPr lang="fr-FR"/>
          </a:p>
        </p:txBody>
      </p:sp>
      <p:sp>
        <p:nvSpPr>
          <p:cNvPr id="145418" name="Line 42"/>
          <p:cNvSpPr>
            <a:spLocks noChangeShapeType="1"/>
          </p:cNvSpPr>
          <p:nvPr/>
        </p:nvSpPr>
        <p:spPr bwMode="auto">
          <a:xfrm flipH="1">
            <a:off x="1336675" y="4038600"/>
            <a:ext cx="773113" cy="533400"/>
          </a:xfrm>
          <a:prstGeom prst="line">
            <a:avLst/>
          </a:prstGeom>
          <a:noFill/>
          <a:ln w="12700">
            <a:solidFill>
              <a:srgbClr val="FF0000"/>
            </a:solidFill>
            <a:round/>
            <a:headEnd/>
            <a:tailEnd/>
          </a:ln>
        </p:spPr>
        <p:txBody>
          <a:bodyPr wrap="none" anchor="ctr"/>
          <a:lstStyle/>
          <a:p>
            <a:endParaRPr lang="fr-F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Espace réservé du pied de page 2"/>
          <p:cNvSpPr>
            <a:spLocks noGrp="1"/>
          </p:cNvSpPr>
          <p:nvPr>
            <p:ph type="ftr" sz="quarter" idx="11"/>
          </p:nvPr>
        </p:nvSpPr>
        <p:spPr/>
        <p:txBody>
          <a:bodyPr/>
          <a:lstStyle/>
          <a:p>
            <a:pPr>
              <a:defRPr/>
            </a:pPr>
            <a:r>
              <a:rPr lang="fr-FR"/>
              <a:t>Dr Maamri Ramdane</a:t>
            </a:r>
          </a:p>
        </p:txBody>
      </p:sp>
      <p:sp>
        <p:nvSpPr>
          <p:cNvPr id="35844" name="Espace réservé du numéro de diapositive 3"/>
          <p:cNvSpPr>
            <a:spLocks noGrp="1"/>
          </p:cNvSpPr>
          <p:nvPr>
            <p:ph type="sldNum" sz="quarter" idx="12"/>
          </p:nvPr>
        </p:nvSpPr>
        <p:spPr>
          <a:xfrm>
            <a:off x="1905000" y="6415088"/>
            <a:ext cx="1593850" cy="441325"/>
          </a:xfrm>
        </p:spPr>
        <p:txBody>
          <a:bodyPr/>
          <a:lstStyle/>
          <a:p>
            <a:pPr algn="l">
              <a:defRPr/>
            </a:pPr>
            <a:fld id="{90EA9E6E-D8D5-40C1-8B28-BCCBE89B6653}" type="slidenum">
              <a:rPr lang="fr-FR"/>
              <a:pPr algn="l">
                <a:defRPr/>
              </a:pPr>
              <a:t>131</a:t>
            </a:fld>
            <a:endParaRPr lang="fr-FR"/>
          </a:p>
        </p:txBody>
      </p:sp>
      <p:sp>
        <p:nvSpPr>
          <p:cNvPr id="146436" name="Rectangle 142"/>
          <p:cNvSpPr>
            <a:spLocks noChangeArrowheads="1"/>
          </p:cNvSpPr>
          <p:nvPr/>
        </p:nvSpPr>
        <p:spPr bwMode="auto">
          <a:xfrm>
            <a:off x="211138" y="1676400"/>
            <a:ext cx="8299450" cy="3276600"/>
          </a:xfrm>
          <a:prstGeom prst="rect">
            <a:avLst/>
          </a:prstGeom>
          <a:solidFill>
            <a:schemeClr val="accent1"/>
          </a:solidFill>
          <a:ln w="12700">
            <a:solidFill>
              <a:schemeClr val="tx1"/>
            </a:solidFill>
            <a:miter lim="800000"/>
            <a:headEnd/>
            <a:tailEnd/>
          </a:ln>
        </p:spPr>
        <p:txBody>
          <a:bodyPr wrap="none" anchor="ctr"/>
          <a:lstStyle/>
          <a:p>
            <a:endParaRPr lang="ar-DZ"/>
          </a:p>
        </p:txBody>
      </p:sp>
      <p:sp>
        <p:nvSpPr>
          <p:cNvPr id="146437" name="Rectangle 2"/>
          <p:cNvSpPr>
            <a:spLocks noChangeArrowheads="1"/>
          </p:cNvSpPr>
          <p:nvPr/>
        </p:nvSpPr>
        <p:spPr bwMode="auto">
          <a:xfrm>
            <a:off x="352425" y="2057400"/>
            <a:ext cx="8158163" cy="2667000"/>
          </a:xfrm>
          <a:prstGeom prst="rect">
            <a:avLst/>
          </a:prstGeom>
          <a:noFill/>
          <a:ln w="12700">
            <a:noFill/>
            <a:miter lim="800000"/>
            <a:headEnd/>
            <a:tailEnd/>
          </a:ln>
        </p:spPr>
        <p:txBody>
          <a:bodyPr lIns="90488" tIns="44450" rIns="90488" bIns="44450"/>
          <a:lstStyle/>
          <a:p>
            <a:pPr marL="342900" indent="-342900">
              <a:spcBef>
                <a:spcPct val="20000"/>
              </a:spcBef>
              <a:buClr>
                <a:schemeClr val="accent2"/>
              </a:buClr>
              <a:buFont typeface="Monotype Sorts" charset="0"/>
              <a:buNone/>
            </a:pPr>
            <a:r>
              <a:rPr lang="fr-FR" sz="2800" u="sng" dirty="0" err="1"/>
              <a:t>Déf</a:t>
            </a:r>
            <a:r>
              <a:rPr lang="fr-FR" sz="2800" u="sng" dirty="0"/>
              <a:t> :</a:t>
            </a:r>
            <a:r>
              <a:rPr lang="fr-FR" sz="2800" dirty="0">
                <a:latin typeface="Tahoma" pitchFamily="34" charset="0"/>
              </a:rPr>
              <a:t> </a:t>
            </a:r>
            <a:r>
              <a:rPr lang="en-US" sz="2800" dirty="0"/>
              <a:t>Un ensemble </a:t>
            </a:r>
            <a:r>
              <a:rPr lang="en-US" sz="2800" dirty="0">
                <a:latin typeface="Courier New" pitchFamily="49" charset="0"/>
              </a:rPr>
              <a:t>C</a:t>
            </a:r>
            <a:r>
              <a:rPr lang="en-US" sz="2800" dirty="0"/>
              <a:t> de </a:t>
            </a:r>
            <a:r>
              <a:rPr lang="en-US" sz="2800" dirty="0" err="1"/>
              <a:t>chemins</a:t>
            </a:r>
            <a:r>
              <a:rPr lang="en-US" sz="2800" dirty="0"/>
              <a:t> du GFD </a:t>
            </a:r>
            <a:r>
              <a:rPr lang="en-US" sz="2800" dirty="0">
                <a:latin typeface="Courier New" pitchFamily="49" charset="0"/>
              </a:rPr>
              <a:t>(N,A)</a:t>
            </a:r>
            <a:endParaRPr lang="en-US" sz="2800" dirty="0"/>
          </a:p>
          <a:p>
            <a:pPr marL="342900" indent="-342900">
              <a:spcBef>
                <a:spcPct val="20000"/>
              </a:spcBef>
              <a:buClr>
                <a:schemeClr val="accent2"/>
              </a:buClr>
              <a:buFont typeface="Monotype Sorts" charset="0"/>
              <a:buNone/>
            </a:pPr>
            <a:r>
              <a:rPr lang="en-US" sz="2800" dirty="0" err="1"/>
              <a:t>satisfait</a:t>
            </a:r>
            <a:r>
              <a:rPr lang="en-US" sz="2800" dirty="0"/>
              <a:t> </a:t>
            </a:r>
            <a:r>
              <a:rPr lang="fr-FR" dirty="0" err="1">
                <a:latin typeface="Courier New" pitchFamily="49" charset="0"/>
              </a:rPr>
              <a:t>tou</a:t>
            </a:r>
            <a:r>
              <a:rPr lang="en-US" dirty="0" err="1">
                <a:latin typeface="Courier New" pitchFamily="49" charset="0"/>
              </a:rPr>
              <a:t>te</a:t>
            </a:r>
            <a:r>
              <a:rPr lang="fr-FR" dirty="0" err="1">
                <a:latin typeface="Courier New" pitchFamily="49" charset="0"/>
              </a:rPr>
              <a:t>s_les_</a:t>
            </a:r>
            <a:r>
              <a:rPr lang="en-US" dirty="0">
                <a:latin typeface="Courier New" pitchFamily="49" charset="0"/>
              </a:rPr>
              <a:t>d</a:t>
            </a:r>
            <a:r>
              <a:rPr lang="fr-FR" dirty="0">
                <a:latin typeface="Courier New" pitchFamily="49" charset="0"/>
                <a:sym typeface="Symbol" pitchFamily="18" charset="2"/>
              </a:rPr>
              <a:t>é</a:t>
            </a:r>
            <a:r>
              <a:rPr lang="en-US" dirty="0" err="1">
                <a:latin typeface="Courier New" pitchFamily="49" charset="0"/>
              </a:rPr>
              <a:t>finitions</a:t>
            </a:r>
            <a:r>
              <a:rPr lang="en-US" dirty="0">
                <a:latin typeface="Courier New" pitchFamily="49" charset="0"/>
              </a:rPr>
              <a:t> </a:t>
            </a:r>
            <a:r>
              <a:rPr lang="en-US" sz="2800" dirty="0" err="1">
                <a:sym typeface="Symbol" pitchFamily="18" charset="2"/>
              </a:rPr>
              <a:t>ssi</a:t>
            </a:r>
            <a:r>
              <a:rPr lang="en-US" sz="2800" dirty="0">
                <a:sym typeface="Symbol" pitchFamily="18" charset="2"/>
              </a:rPr>
              <a:t> </a:t>
            </a:r>
          </a:p>
          <a:p>
            <a:pPr marL="342900" indent="-342900">
              <a:spcBef>
                <a:spcPct val="20000"/>
              </a:spcBef>
              <a:buClr>
                <a:schemeClr val="accent2"/>
              </a:buClr>
              <a:buFont typeface="Monotype Sorts" charset="0"/>
              <a:buNone/>
            </a:pPr>
            <a:r>
              <a:rPr lang="fr-FR" sz="2800" dirty="0">
                <a:latin typeface="Courier New" pitchFamily="49" charset="0"/>
                <a:sym typeface="Symbol" pitchFamily="18" charset="2"/>
              </a:rPr>
              <a:t></a:t>
            </a:r>
            <a:r>
              <a:rPr lang="en-US" sz="2800" dirty="0">
                <a:latin typeface="Courier New" pitchFamily="49" charset="0"/>
                <a:sym typeface="Symbol" pitchFamily="18" charset="2"/>
              </a:rPr>
              <a:t>n</a:t>
            </a:r>
            <a:r>
              <a:rPr lang="fr-FR" sz="2800" dirty="0">
                <a:latin typeface="Courier New" pitchFamily="49" charset="0"/>
                <a:sym typeface="Symbol" pitchFamily="18" charset="2"/>
              </a:rPr>
              <a:t></a:t>
            </a:r>
            <a:r>
              <a:rPr lang="en-US" sz="2800" dirty="0">
                <a:latin typeface="Courier New" pitchFamily="49" charset="0"/>
                <a:sym typeface="Symbol" pitchFamily="18" charset="2"/>
              </a:rPr>
              <a:t> N et </a:t>
            </a:r>
            <a:r>
              <a:rPr lang="fr-FR" sz="2800" dirty="0">
                <a:latin typeface="Courier New" pitchFamily="49" charset="0"/>
                <a:sym typeface="Symbol" pitchFamily="18" charset="2"/>
              </a:rPr>
              <a:t></a:t>
            </a:r>
            <a:r>
              <a:rPr lang="en-US" sz="2800" dirty="0">
                <a:latin typeface="Courier New" pitchFamily="49" charset="0"/>
                <a:sym typeface="Symbol" pitchFamily="18" charset="2"/>
              </a:rPr>
              <a:t>x</a:t>
            </a:r>
            <a:r>
              <a:rPr lang="fr-FR" sz="2800" dirty="0">
                <a:latin typeface="Courier New" pitchFamily="49" charset="0"/>
                <a:sym typeface="Symbol" pitchFamily="18" charset="2"/>
              </a:rPr>
              <a:t> </a:t>
            </a:r>
            <a:r>
              <a:rPr lang="en-US" sz="2800" dirty="0">
                <a:latin typeface="Courier New" pitchFamily="49" charset="0"/>
                <a:sym typeface="Symbol" pitchFamily="18" charset="2"/>
              </a:rPr>
              <a:t>def(n)</a:t>
            </a:r>
            <a:r>
              <a:rPr lang="fr-FR" sz="2800" dirty="0">
                <a:latin typeface="Courier New" pitchFamily="49" charset="0"/>
                <a:sym typeface="Symbol" pitchFamily="18" charset="2"/>
              </a:rPr>
              <a:t>, </a:t>
            </a:r>
            <a:r>
              <a:rPr lang="en-US" sz="2800" dirty="0" err="1">
                <a:latin typeface="Courier New" pitchFamily="49" charset="0"/>
                <a:sym typeface="Symbol" pitchFamily="18" charset="2"/>
              </a:rPr>
              <a:t>C</a:t>
            </a:r>
            <a:r>
              <a:rPr lang="en-US" sz="2800" baseline="-25000" dirty="0" err="1">
                <a:latin typeface="Courier New" pitchFamily="49" charset="0"/>
                <a:sym typeface="Symbol" pitchFamily="18" charset="2"/>
              </a:rPr>
              <a:t>i</a:t>
            </a:r>
            <a:r>
              <a:rPr lang="fr-FR" sz="2800" dirty="0">
                <a:latin typeface="Courier New" pitchFamily="49" charset="0"/>
                <a:sym typeface="Symbol" pitchFamily="18" charset="2"/>
              </a:rPr>
              <a:t>  </a:t>
            </a:r>
            <a:r>
              <a:rPr lang="en-US" sz="2800" dirty="0">
                <a:latin typeface="Courier New" pitchFamily="49" charset="0"/>
                <a:sym typeface="Symbol" pitchFamily="18" charset="2"/>
              </a:rPr>
              <a:t>C</a:t>
            </a:r>
            <a:r>
              <a:rPr lang="fr-FR" sz="2800" dirty="0">
                <a:sym typeface="Symbol" pitchFamily="18" charset="2"/>
              </a:rPr>
              <a:t> </a:t>
            </a:r>
            <a:r>
              <a:rPr lang="en-US" sz="2800" dirty="0">
                <a:sym typeface="Symbol" pitchFamily="18" charset="2"/>
              </a:rPr>
              <a:t> </a:t>
            </a:r>
            <a:r>
              <a:rPr lang="fr-FR" sz="2800" dirty="0" err="1">
                <a:sym typeface="Symbol" pitchFamily="18" charset="2"/>
              </a:rPr>
              <a:t>tq</a:t>
            </a:r>
            <a:r>
              <a:rPr lang="fr-FR" sz="2800" dirty="0">
                <a:sym typeface="Symbol" pitchFamily="18" charset="2"/>
              </a:rPr>
              <a:t> </a:t>
            </a:r>
            <a:r>
              <a:rPr lang="en-US" sz="2800" dirty="0">
                <a:sym typeface="Symbol" pitchFamily="18" charset="2"/>
              </a:rPr>
              <a:t> </a:t>
            </a:r>
          </a:p>
          <a:p>
            <a:pPr marL="342900" indent="-342900">
              <a:spcBef>
                <a:spcPct val="20000"/>
              </a:spcBef>
              <a:buClr>
                <a:schemeClr val="accent2"/>
              </a:buClr>
              <a:buFont typeface="Monotype Sorts" charset="0"/>
              <a:buNone/>
            </a:pPr>
            <a:r>
              <a:rPr lang="en-US" sz="2800" dirty="0" err="1">
                <a:latin typeface="Courier New" pitchFamily="49" charset="0"/>
                <a:sym typeface="Symbol" pitchFamily="18" charset="2"/>
              </a:rPr>
              <a:t>C</a:t>
            </a:r>
            <a:r>
              <a:rPr lang="en-US" sz="2800" baseline="-25000" dirty="0" err="1">
                <a:latin typeface="Courier New" pitchFamily="49" charset="0"/>
                <a:sym typeface="Symbol" pitchFamily="18" charset="2"/>
              </a:rPr>
              <a:t>i</a:t>
            </a:r>
            <a:r>
              <a:rPr lang="en-US" sz="2800" baseline="-25000" dirty="0">
                <a:latin typeface="Courier New" pitchFamily="49" charset="0"/>
                <a:sym typeface="Symbol" pitchFamily="18" charset="2"/>
              </a:rPr>
              <a:t> </a:t>
            </a:r>
            <a:r>
              <a:rPr lang="en-US" sz="2800" dirty="0" err="1">
                <a:sym typeface="Symbol" pitchFamily="18" charset="2"/>
              </a:rPr>
              <a:t>inclut</a:t>
            </a:r>
            <a:r>
              <a:rPr lang="en-US" sz="2800" dirty="0">
                <a:sym typeface="Symbol" pitchFamily="18" charset="2"/>
              </a:rPr>
              <a:t> un </a:t>
            </a:r>
            <a:r>
              <a:rPr lang="en-US" sz="2800" dirty="0" err="1">
                <a:sym typeface="Symbol" pitchFamily="18" charset="2"/>
              </a:rPr>
              <a:t>chemin</a:t>
            </a:r>
            <a:r>
              <a:rPr lang="en-US" sz="2800" dirty="0">
                <a:sym typeface="Symbol" pitchFamily="18" charset="2"/>
              </a:rPr>
              <a:t> sans d</a:t>
            </a:r>
            <a:r>
              <a:rPr lang="fr-FR" sz="2800" dirty="0"/>
              <a:t>é</a:t>
            </a:r>
            <a:r>
              <a:rPr lang="en-US" sz="2800" dirty="0">
                <a:sym typeface="Symbol" pitchFamily="18" charset="2"/>
              </a:rPr>
              <a:t>f. de </a:t>
            </a:r>
            <a:r>
              <a:rPr lang="en-US" sz="2800" dirty="0">
                <a:latin typeface="Courier New" pitchFamily="49" charset="0"/>
                <a:sym typeface="Symbol" pitchFamily="18" charset="2"/>
              </a:rPr>
              <a:t>x</a:t>
            </a:r>
            <a:r>
              <a:rPr lang="en-US" sz="2800" dirty="0">
                <a:sym typeface="Symbol" pitchFamily="18" charset="2"/>
              </a:rPr>
              <a:t> de </a:t>
            </a:r>
            <a:r>
              <a:rPr lang="en-US" sz="2800" dirty="0">
                <a:latin typeface="Courier New" pitchFamily="49" charset="0"/>
                <a:sym typeface="Symbol" pitchFamily="18" charset="2"/>
              </a:rPr>
              <a:t>n</a:t>
            </a:r>
            <a:r>
              <a:rPr lang="en-US" sz="2800" dirty="0">
                <a:sym typeface="Symbol" pitchFamily="18" charset="2"/>
              </a:rPr>
              <a:t> </a:t>
            </a:r>
            <a:r>
              <a:rPr lang="en-US" sz="2800" dirty="0">
                <a:cs typeface="Times New Roman" pitchFamily="18" charset="0"/>
              </a:rPr>
              <a:t>à</a:t>
            </a:r>
            <a:r>
              <a:rPr lang="en-US" sz="2800" dirty="0">
                <a:sym typeface="Symbol" pitchFamily="18" charset="2"/>
              </a:rPr>
              <a:t> un </a:t>
            </a:r>
            <a:r>
              <a:rPr lang="fr-FR" sz="2800" dirty="0"/>
              <a:t>é</a:t>
            </a:r>
            <a:r>
              <a:rPr lang="en-US" sz="2800" dirty="0">
                <a:sym typeface="Symbol" pitchFamily="18" charset="2"/>
              </a:rPr>
              <a:t>l</a:t>
            </a:r>
            <a:r>
              <a:rPr lang="fr-FR" sz="2800" dirty="0"/>
              <a:t>é</a:t>
            </a:r>
            <a:r>
              <a:rPr lang="en-US" sz="2800" dirty="0" err="1">
                <a:sym typeface="Symbol" pitchFamily="18" charset="2"/>
              </a:rPr>
              <a:t>ment</a:t>
            </a:r>
            <a:r>
              <a:rPr lang="en-US" sz="2800" dirty="0">
                <a:sym typeface="Symbol" pitchFamily="18" charset="2"/>
              </a:rPr>
              <a:t> de </a:t>
            </a:r>
            <a:r>
              <a:rPr lang="en-US" sz="2800" dirty="0" err="1">
                <a:latin typeface="Courier New" pitchFamily="49" charset="0"/>
                <a:sym typeface="Symbol" pitchFamily="18" charset="2"/>
              </a:rPr>
              <a:t>dcu</a:t>
            </a:r>
            <a:r>
              <a:rPr lang="en-US" sz="2800" dirty="0">
                <a:latin typeface="Courier New" pitchFamily="49" charset="0"/>
                <a:sym typeface="Symbol" pitchFamily="18" charset="2"/>
              </a:rPr>
              <a:t>(</a:t>
            </a:r>
            <a:r>
              <a:rPr lang="en-US" sz="2800" dirty="0" err="1">
                <a:latin typeface="Courier New" pitchFamily="49" charset="0"/>
                <a:sym typeface="Symbol" pitchFamily="18" charset="2"/>
              </a:rPr>
              <a:t>x,n</a:t>
            </a:r>
            <a:r>
              <a:rPr lang="en-US" sz="2800" dirty="0">
                <a:latin typeface="Courier New" pitchFamily="49" charset="0"/>
                <a:sym typeface="Symbol" pitchFamily="18" charset="2"/>
              </a:rPr>
              <a:t>)</a:t>
            </a:r>
            <a:r>
              <a:rPr lang="en-US" sz="2800" dirty="0">
                <a:sym typeface="Symbol" pitchFamily="18" charset="2"/>
              </a:rPr>
              <a:t> </a:t>
            </a:r>
            <a:r>
              <a:rPr lang="en-US" sz="2800" dirty="0" err="1">
                <a:sym typeface="Symbol" pitchFamily="18" charset="2"/>
              </a:rPr>
              <a:t>ou</a:t>
            </a:r>
            <a:r>
              <a:rPr lang="en-US" sz="2800" dirty="0">
                <a:sym typeface="Symbol" pitchFamily="18" charset="2"/>
              </a:rPr>
              <a:t> </a:t>
            </a:r>
            <a:r>
              <a:rPr lang="en-US" sz="2800" dirty="0" err="1">
                <a:latin typeface="Courier New" pitchFamily="49" charset="0"/>
                <a:sym typeface="Symbol" pitchFamily="18" charset="2"/>
              </a:rPr>
              <a:t>dpu</a:t>
            </a:r>
            <a:r>
              <a:rPr lang="en-US" sz="2800" dirty="0">
                <a:latin typeface="Courier New" pitchFamily="49" charset="0"/>
                <a:sym typeface="Symbol" pitchFamily="18" charset="2"/>
              </a:rPr>
              <a:t>(</a:t>
            </a:r>
            <a:r>
              <a:rPr lang="en-US" sz="2800" dirty="0" err="1">
                <a:latin typeface="Courier New" pitchFamily="49" charset="0"/>
                <a:sym typeface="Symbol" pitchFamily="18" charset="2"/>
              </a:rPr>
              <a:t>x,n</a:t>
            </a:r>
            <a:r>
              <a:rPr lang="en-US" sz="2800" dirty="0">
                <a:latin typeface="Courier New" pitchFamily="49" charset="0"/>
                <a:sym typeface="Symbol" pitchFamily="18" charset="2"/>
              </a:rPr>
              <a:t>)</a:t>
            </a:r>
            <a:r>
              <a:rPr lang="en-US" sz="2800" dirty="0">
                <a:sym typeface="Symbol" pitchFamily="18" charset="2"/>
              </a:rPr>
              <a:t> </a:t>
            </a:r>
            <a:endParaRPr lang="fr-FR" sz="2800" dirty="0">
              <a:latin typeface="Tahoma" pitchFamily="34" charset="0"/>
            </a:endParaRPr>
          </a:p>
          <a:p>
            <a:pPr marL="342900" indent="-342900">
              <a:spcBef>
                <a:spcPct val="20000"/>
              </a:spcBef>
              <a:buClr>
                <a:schemeClr val="accent2"/>
              </a:buClr>
              <a:buFont typeface="Monotype Sorts" charset="0"/>
              <a:buNone/>
            </a:pPr>
            <a:endParaRPr lang="fr-FR" sz="2800" dirty="0">
              <a:sym typeface="Symbol" pitchFamily="18" charset="2"/>
            </a:endParaRPr>
          </a:p>
        </p:txBody>
      </p:sp>
      <p:sp>
        <p:nvSpPr>
          <p:cNvPr id="146438" name="Rectangle 36"/>
          <p:cNvSpPr>
            <a:spLocks noChangeArrowheads="1"/>
          </p:cNvSpPr>
          <p:nvPr/>
        </p:nvSpPr>
        <p:spPr bwMode="auto">
          <a:xfrm>
            <a:off x="285720" y="500042"/>
            <a:ext cx="9144000" cy="533400"/>
          </a:xfrm>
          <a:prstGeom prst="rect">
            <a:avLst/>
          </a:prstGeom>
          <a:noFill/>
          <a:ln w="12700">
            <a:noFill/>
            <a:miter lim="800000"/>
            <a:headEnd/>
            <a:tailEnd/>
          </a:ln>
        </p:spPr>
        <p:txBody>
          <a:bodyPr lIns="90488" tIns="44450" rIns="90488" bIns="44450" anchor="ctr"/>
          <a:lstStyle/>
          <a:p>
            <a:r>
              <a:rPr lang="fr-FR" sz="2800" dirty="0">
                <a:solidFill>
                  <a:schemeClr val="tx2"/>
                </a:solidFill>
                <a:latin typeface="Arial" charset="0"/>
              </a:rPr>
              <a:t>Critère structurel : </a:t>
            </a:r>
            <a:r>
              <a:rPr lang="fr-FR" sz="2800" dirty="0" err="1">
                <a:solidFill>
                  <a:schemeClr val="tx2"/>
                </a:solidFill>
                <a:latin typeface="Arial" charset="0"/>
              </a:rPr>
              <a:t>T</a:t>
            </a:r>
            <a:r>
              <a:rPr lang="fr-FR" sz="2800" dirty="0" err="1">
                <a:solidFill>
                  <a:schemeClr val="tx2"/>
                </a:solidFill>
                <a:latin typeface="Courier New" pitchFamily="49" charset="0"/>
              </a:rPr>
              <a:t>outes_les_définitions</a:t>
            </a:r>
            <a:endParaRPr lang="fr-FR" dirty="0">
              <a:solidFill>
                <a:schemeClr val="tx2"/>
              </a:solidFill>
              <a:latin typeface="Courier New" pitchFamily="49" charset="0"/>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Espace réservé du pied de page 2"/>
          <p:cNvSpPr>
            <a:spLocks noGrp="1"/>
          </p:cNvSpPr>
          <p:nvPr>
            <p:ph type="ftr" sz="quarter" idx="11"/>
          </p:nvPr>
        </p:nvSpPr>
        <p:spPr/>
        <p:txBody>
          <a:bodyPr/>
          <a:lstStyle/>
          <a:p>
            <a:pPr>
              <a:defRPr/>
            </a:pPr>
            <a:r>
              <a:rPr lang="fr-FR"/>
              <a:t>Dr Maamri Ramdane</a:t>
            </a:r>
          </a:p>
        </p:txBody>
      </p:sp>
      <p:sp>
        <p:nvSpPr>
          <p:cNvPr id="36868" name="Espace réservé du numéro de diapositive 3"/>
          <p:cNvSpPr>
            <a:spLocks noGrp="1"/>
          </p:cNvSpPr>
          <p:nvPr>
            <p:ph type="sldNum" sz="quarter" idx="12"/>
          </p:nvPr>
        </p:nvSpPr>
        <p:spPr>
          <a:xfrm>
            <a:off x="1905000" y="6415088"/>
            <a:ext cx="1593850" cy="441325"/>
          </a:xfrm>
        </p:spPr>
        <p:txBody>
          <a:bodyPr/>
          <a:lstStyle/>
          <a:p>
            <a:pPr algn="l">
              <a:defRPr/>
            </a:pPr>
            <a:fld id="{451779B1-F2C1-4526-9890-4B439D9265D4}" type="slidenum">
              <a:rPr lang="fr-FR"/>
              <a:pPr algn="l">
                <a:defRPr/>
              </a:pPr>
              <a:t>132</a:t>
            </a:fld>
            <a:endParaRPr lang="fr-FR"/>
          </a:p>
        </p:txBody>
      </p:sp>
      <p:grpSp>
        <p:nvGrpSpPr>
          <p:cNvPr id="147460" name="Group 2"/>
          <p:cNvGrpSpPr>
            <a:grpSpLocks/>
          </p:cNvGrpSpPr>
          <p:nvPr/>
        </p:nvGrpSpPr>
        <p:grpSpPr bwMode="auto">
          <a:xfrm>
            <a:off x="3336925" y="838200"/>
            <a:ext cx="5959475" cy="5653088"/>
            <a:chOff x="2288" y="528"/>
            <a:chExt cx="4067" cy="3561"/>
          </a:xfrm>
        </p:grpSpPr>
        <p:sp>
          <p:nvSpPr>
            <p:cNvPr id="147464" name="Line 3"/>
            <p:cNvSpPr>
              <a:spLocks noChangeShapeType="1"/>
            </p:cNvSpPr>
            <p:nvPr/>
          </p:nvSpPr>
          <p:spPr bwMode="auto">
            <a:xfrm flipH="1">
              <a:off x="4464" y="3552"/>
              <a:ext cx="624" cy="240"/>
            </a:xfrm>
            <a:prstGeom prst="line">
              <a:avLst/>
            </a:prstGeom>
            <a:noFill/>
            <a:ln w="12700">
              <a:solidFill>
                <a:schemeClr val="tx1"/>
              </a:solidFill>
              <a:round/>
              <a:headEnd/>
              <a:tailEnd type="triangle" w="med" len="med"/>
            </a:ln>
          </p:spPr>
          <p:txBody>
            <a:bodyPr/>
            <a:lstStyle/>
            <a:p>
              <a:endParaRPr lang="fr-FR"/>
            </a:p>
          </p:txBody>
        </p:sp>
        <p:grpSp>
          <p:nvGrpSpPr>
            <p:cNvPr id="147465" name="Group 4"/>
            <p:cNvGrpSpPr>
              <a:grpSpLocks/>
            </p:cNvGrpSpPr>
            <p:nvPr/>
          </p:nvGrpSpPr>
          <p:grpSpPr bwMode="auto">
            <a:xfrm>
              <a:off x="4158" y="624"/>
              <a:ext cx="328" cy="393"/>
              <a:chOff x="4036" y="868"/>
              <a:chExt cx="328" cy="393"/>
            </a:xfrm>
          </p:grpSpPr>
          <p:sp>
            <p:nvSpPr>
              <p:cNvPr id="147495" name="Oval 5"/>
              <p:cNvSpPr>
                <a:spLocks noChangeArrowheads="1"/>
              </p:cNvSpPr>
              <p:nvPr/>
            </p:nvSpPr>
            <p:spPr bwMode="auto">
              <a:xfrm>
                <a:off x="4036" y="868"/>
                <a:ext cx="328" cy="376"/>
              </a:xfrm>
              <a:prstGeom prst="ellipse">
                <a:avLst/>
              </a:prstGeom>
              <a:noFill/>
              <a:ln w="12700">
                <a:solidFill>
                  <a:schemeClr val="tx1"/>
                </a:solidFill>
                <a:round/>
                <a:headEnd/>
                <a:tailEnd/>
              </a:ln>
            </p:spPr>
            <p:txBody>
              <a:bodyPr wrap="none" anchor="ctr"/>
              <a:lstStyle/>
              <a:p>
                <a:endParaRPr lang="ar-DZ"/>
              </a:p>
            </p:txBody>
          </p:sp>
          <p:sp>
            <p:nvSpPr>
              <p:cNvPr id="147496" name="Rectangle 6"/>
              <p:cNvSpPr>
                <a:spLocks noChangeArrowheads="1"/>
              </p:cNvSpPr>
              <p:nvPr/>
            </p:nvSpPr>
            <p:spPr bwMode="auto">
              <a:xfrm>
                <a:off x="4071" y="894"/>
                <a:ext cx="265" cy="367"/>
              </a:xfrm>
              <a:prstGeom prst="rect">
                <a:avLst/>
              </a:prstGeom>
              <a:noFill/>
              <a:ln w="12700">
                <a:noFill/>
                <a:miter lim="800000"/>
                <a:headEnd/>
                <a:tailEnd/>
              </a:ln>
            </p:spPr>
            <p:txBody>
              <a:bodyPr wrap="none" lIns="90488" tIns="44450" rIns="90488" bIns="44450">
                <a:spAutoFit/>
              </a:bodyPr>
              <a:lstStyle/>
              <a:p>
                <a:r>
                  <a:rPr lang="en-US" sz="3200"/>
                  <a:t>1</a:t>
                </a:r>
                <a:endParaRPr lang="fr-FR" sz="3200"/>
              </a:p>
            </p:txBody>
          </p:sp>
        </p:grpSp>
        <p:grpSp>
          <p:nvGrpSpPr>
            <p:cNvPr id="147466" name="Group 7"/>
            <p:cNvGrpSpPr>
              <a:grpSpLocks/>
            </p:cNvGrpSpPr>
            <p:nvPr/>
          </p:nvGrpSpPr>
          <p:grpSpPr bwMode="auto">
            <a:xfrm>
              <a:off x="4110" y="1296"/>
              <a:ext cx="328" cy="393"/>
              <a:chOff x="4036" y="1492"/>
              <a:chExt cx="328" cy="393"/>
            </a:xfrm>
          </p:grpSpPr>
          <p:sp>
            <p:nvSpPr>
              <p:cNvPr id="147493" name="Oval 8"/>
              <p:cNvSpPr>
                <a:spLocks noChangeArrowheads="1"/>
              </p:cNvSpPr>
              <p:nvPr/>
            </p:nvSpPr>
            <p:spPr bwMode="auto">
              <a:xfrm>
                <a:off x="4036" y="1492"/>
                <a:ext cx="328" cy="376"/>
              </a:xfrm>
              <a:prstGeom prst="ellipse">
                <a:avLst/>
              </a:prstGeom>
              <a:noFill/>
              <a:ln w="12700">
                <a:solidFill>
                  <a:schemeClr val="tx1"/>
                </a:solidFill>
                <a:round/>
                <a:headEnd/>
                <a:tailEnd/>
              </a:ln>
            </p:spPr>
            <p:txBody>
              <a:bodyPr wrap="none" anchor="ctr"/>
              <a:lstStyle/>
              <a:p>
                <a:endParaRPr lang="ar-DZ"/>
              </a:p>
            </p:txBody>
          </p:sp>
          <p:sp>
            <p:nvSpPr>
              <p:cNvPr id="147494" name="Rectangle 9"/>
              <p:cNvSpPr>
                <a:spLocks noChangeArrowheads="1"/>
              </p:cNvSpPr>
              <p:nvPr/>
            </p:nvSpPr>
            <p:spPr bwMode="auto">
              <a:xfrm>
                <a:off x="4071" y="1518"/>
                <a:ext cx="265" cy="367"/>
              </a:xfrm>
              <a:prstGeom prst="rect">
                <a:avLst/>
              </a:prstGeom>
              <a:noFill/>
              <a:ln w="12700">
                <a:noFill/>
                <a:miter lim="800000"/>
                <a:headEnd/>
                <a:tailEnd/>
              </a:ln>
            </p:spPr>
            <p:txBody>
              <a:bodyPr wrap="none" lIns="90488" tIns="44450" rIns="90488" bIns="44450">
                <a:spAutoFit/>
              </a:bodyPr>
              <a:lstStyle/>
              <a:p>
                <a:r>
                  <a:rPr lang="en-US" sz="3200"/>
                  <a:t>2</a:t>
                </a:r>
                <a:endParaRPr lang="fr-FR" sz="3200"/>
              </a:p>
            </p:txBody>
          </p:sp>
        </p:grpSp>
        <p:grpSp>
          <p:nvGrpSpPr>
            <p:cNvPr id="147467" name="Group 10"/>
            <p:cNvGrpSpPr>
              <a:grpSpLocks/>
            </p:cNvGrpSpPr>
            <p:nvPr/>
          </p:nvGrpSpPr>
          <p:grpSpPr bwMode="auto">
            <a:xfrm>
              <a:off x="3870" y="1968"/>
              <a:ext cx="328" cy="393"/>
              <a:chOff x="3844" y="2164"/>
              <a:chExt cx="328" cy="393"/>
            </a:xfrm>
          </p:grpSpPr>
          <p:sp>
            <p:nvSpPr>
              <p:cNvPr id="147491" name="Oval 11"/>
              <p:cNvSpPr>
                <a:spLocks noChangeArrowheads="1"/>
              </p:cNvSpPr>
              <p:nvPr/>
            </p:nvSpPr>
            <p:spPr bwMode="auto">
              <a:xfrm>
                <a:off x="3844" y="2164"/>
                <a:ext cx="328" cy="376"/>
              </a:xfrm>
              <a:prstGeom prst="ellipse">
                <a:avLst/>
              </a:prstGeom>
              <a:noFill/>
              <a:ln w="12700">
                <a:solidFill>
                  <a:schemeClr val="tx1"/>
                </a:solidFill>
                <a:round/>
                <a:headEnd/>
                <a:tailEnd/>
              </a:ln>
            </p:spPr>
            <p:txBody>
              <a:bodyPr wrap="none" anchor="ctr"/>
              <a:lstStyle/>
              <a:p>
                <a:endParaRPr lang="ar-DZ"/>
              </a:p>
            </p:txBody>
          </p:sp>
          <p:sp>
            <p:nvSpPr>
              <p:cNvPr id="147492" name="Rectangle 12"/>
              <p:cNvSpPr>
                <a:spLocks noChangeArrowheads="1"/>
              </p:cNvSpPr>
              <p:nvPr/>
            </p:nvSpPr>
            <p:spPr bwMode="auto">
              <a:xfrm>
                <a:off x="3879" y="2190"/>
                <a:ext cx="265" cy="367"/>
              </a:xfrm>
              <a:prstGeom prst="rect">
                <a:avLst/>
              </a:prstGeom>
              <a:noFill/>
              <a:ln w="12700">
                <a:noFill/>
                <a:miter lim="800000"/>
                <a:headEnd/>
                <a:tailEnd/>
              </a:ln>
            </p:spPr>
            <p:txBody>
              <a:bodyPr wrap="none" lIns="90488" tIns="44450" rIns="90488" bIns="44450">
                <a:spAutoFit/>
              </a:bodyPr>
              <a:lstStyle/>
              <a:p>
                <a:r>
                  <a:rPr lang="en-US" sz="3200"/>
                  <a:t>3</a:t>
                </a:r>
                <a:endParaRPr lang="fr-FR" sz="3200"/>
              </a:p>
            </p:txBody>
          </p:sp>
        </p:grpSp>
        <p:grpSp>
          <p:nvGrpSpPr>
            <p:cNvPr id="147468" name="Group 13"/>
            <p:cNvGrpSpPr>
              <a:grpSpLocks/>
            </p:cNvGrpSpPr>
            <p:nvPr/>
          </p:nvGrpSpPr>
          <p:grpSpPr bwMode="auto">
            <a:xfrm>
              <a:off x="4158" y="2496"/>
              <a:ext cx="328" cy="393"/>
              <a:chOff x="4708" y="2164"/>
              <a:chExt cx="328" cy="393"/>
            </a:xfrm>
          </p:grpSpPr>
          <p:sp>
            <p:nvSpPr>
              <p:cNvPr id="147489" name="Oval 14"/>
              <p:cNvSpPr>
                <a:spLocks noChangeArrowheads="1"/>
              </p:cNvSpPr>
              <p:nvPr/>
            </p:nvSpPr>
            <p:spPr bwMode="auto">
              <a:xfrm>
                <a:off x="4708" y="2164"/>
                <a:ext cx="328" cy="376"/>
              </a:xfrm>
              <a:prstGeom prst="ellipse">
                <a:avLst/>
              </a:prstGeom>
              <a:noFill/>
              <a:ln w="12700">
                <a:solidFill>
                  <a:schemeClr val="tx1"/>
                </a:solidFill>
                <a:round/>
                <a:headEnd/>
                <a:tailEnd/>
              </a:ln>
            </p:spPr>
            <p:txBody>
              <a:bodyPr wrap="none" anchor="ctr"/>
              <a:lstStyle/>
              <a:p>
                <a:endParaRPr lang="ar-DZ"/>
              </a:p>
            </p:txBody>
          </p:sp>
          <p:sp>
            <p:nvSpPr>
              <p:cNvPr id="147490" name="Rectangle 15"/>
              <p:cNvSpPr>
                <a:spLocks noChangeArrowheads="1"/>
              </p:cNvSpPr>
              <p:nvPr/>
            </p:nvSpPr>
            <p:spPr bwMode="auto">
              <a:xfrm>
                <a:off x="4743" y="2190"/>
                <a:ext cx="265" cy="367"/>
              </a:xfrm>
              <a:prstGeom prst="rect">
                <a:avLst/>
              </a:prstGeom>
              <a:noFill/>
              <a:ln w="12700">
                <a:noFill/>
                <a:miter lim="800000"/>
                <a:headEnd/>
                <a:tailEnd/>
              </a:ln>
            </p:spPr>
            <p:txBody>
              <a:bodyPr wrap="none" lIns="90488" tIns="44450" rIns="90488" bIns="44450">
                <a:spAutoFit/>
              </a:bodyPr>
              <a:lstStyle/>
              <a:p>
                <a:r>
                  <a:rPr lang="en-US" sz="3200"/>
                  <a:t>4</a:t>
                </a:r>
                <a:endParaRPr lang="fr-FR" sz="3200"/>
              </a:p>
            </p:txBody>
          </p:sp>
        </p:grpSp>
        <p:grpSp>
          <p:nvGrpSpPr>
            <p:cNvPr id="147469" name="Group 16"/>
            <p:cNvGrpSpPr>
              <a:grpSpLocks/>
            </p:cNvGrpSpPr>
            <p:nvPr/>
          </p:nvGrpSpPr>
          <p:grpSpPr bwMode="auto">
            <a:xfrm>
              <a:off x="4926" y="3168"/>
              <a:ext cx="328" cy="393"/>
              <a:chOff x="3892" y="2836"/>
              <a:chExt cx="328" cy="393"/>
            </a:xfrm>
          </p:grpSpPr>
          <p:sp>
            <p:nvSpPr>
              <p:cNvPr id="147487" name="Oval 17"/>
              <p:cNvSpPr>
                <a:spLocks noChangeArrowheads="1"/>
              </p:cNvSpPr>
              <p:nvPr/>
            </p:nvSpPr>
            <p:spPr bwMode="auto">
              <a:xfrm>
                <a:off x="3892" y="2836"/>
                <a:ext cx="328" cy="376"/>
              </a:xfrm>
              <a:prstGeom prst="ellipse">
                <a:avLst/>
              </a:prstGeom>
              <a:noFill/>
              <a:ln w="12700">
                <a:solidFill>
                  <a:schemeClr val="tx1"/>
                </a:solidFill>
                <a:round/>
                <a:headEnd/>
                <a:tailEnd/>
              </a:ln>
            </p:spPr>
            <p:txBody>
              <a:bodyPr wrap="none" anchor="ctr"/>
              <a:lstStyle/>
              <a:p>
                <a:endParaRPr lang="ar-DZ"/>
              </a:p>
            </p:txBody>
          </p:sp>
          <p:sp>
            <p:nvSpPr>
              <p:cNvPr id="147488" name="Rectangle 18"/>
              <p:cNvSpPr>
                <a:spLocks noChangeArrowheads="1"/>
              </p:cNvSpPr>
              <p:nvPr/>
            </p:nvSpPr>
            <p:spPr bwMode="auto">
              <a:xfrm>
                <a:off x="3927" y="2862"/>
                <a:ext cx="265" cy="367"/>
              </a:xfrm>
              <a:prstGeom prst="rect">
                <a:avLst/>
              </a:prstGeom>
              <a:noFill/>
              <a:ln w="12700">
                <a:noFill/>
                <a:miter lim="800000"/>
                <a:headEnd/>
                <a:tailEnd/>
              </a:ln>
            </p:spPr>
            <p:txBody>
              <a:bodyPr wrap="none" lIns="90488" tIns="44450" rIns="90488" bIns="44450">
                <a:spAutoFit/>
              </a:bodyPr>
              <a:lstStyle/>
              <a:p>
                <a:r>
                  <a:rPr lang="en-US" sz="3200"/>
                  <a:t>5</a:t>
                </a:r>
                <a:endParaRPr lang="fr-FR" sz="3200"/>
              </a:p>
            </p:txBody>
          </p:sp>
        </p:grpSp>
        <p:grpSp>
          <p:nvGrpSpPr>
            <p:cNvPr id="147470" name="Group 19"/>
            <p:cNvGrpSpPr>
              <a:grpSpLocks/>
            </p:cNvGrpSpPr>
            <p:nvPr/>
          </p:nvGrpSpPr>
          <p:grpSpPr bwMode="auto">
            <a:xfrm>
              <a:off x="4158" y="3696"/>
              <a:ext cx="328" cy="393"/>
              <a:chOff x="4708" y="3364"/>
              <a:chExt cx="328" cy="393"/>
            </a:xfrm>
          </p:grpSpPr>
          <p:sp>
            <p:nvSpPr>
              <p:cNvPr id="147485" name="Oval 20"/>
              <p:cNvSpPr>
                <a:spLocks noChangeArrowheads="1"/>
              </p:cNvSpPr>
              <p:nvPr/>
            </p:nvSpPr>
            <p:spPr bwMode="auto">
              <a:xfrm>
                <a:off x="4708" y="3364"/>
                <a:ext cx="328" cy="376"/>
              </a:xfrm>
              <a:prstGeom prst="ellipse">
                <a:avLst/>
              </a:prstGeom>
              <a:noFill/>
              <a:ln w="12700">
                <a:solidFill>
                  <a:schemeClr val="tx1"/>
                </a:solidFill>
                <a:round/>
                <a:headEnd/>
                <a:tailEnd/>
              </a:ln>
            </p:spPr>
            <p:txBody>
              <a:bodyPr wrap="none" anchor="ctr"/>
              <a:lstStyle/>
              <a:p>
                <a:endParaRPr lang="ar-DZ"/>
              </a:p>
            </p:txBody>
          </p:sp>
          <p:sp>
            <p:nvSpPr>
              <p:cNvPr id="147486" name="Rectangle 21"/>
              <p:cNvSpPr>
                <a:spLocks noChangeArrowheads="1"/>
              </p:cNvSpPr>
              <p:nvPr/>
            </p:nvSpPr>
            <p:spPr bwMode="auto">
              <a:xfrm>
                <a:off x="4743" y="3390"/>
                <a:ext cx="265" cy="367"/>
              </a:xfrm>
              <a:prstGeom prst="rect">
                <a:avLst/>
              </a:prstGeom>
              <a:noFill/>
              <a:ln w="12700">
                <a:noFill/>
                <a:miter lim="800000"/>
                <a:headEnd/>
                <a:tailEnd/>
              </a:ln>
            </p:spPr>
            <p:txBody>
              <a:bodyPr wrap="none" lIns="90488" tIns="44450" rIns="90488" bIns="44450">
                <a:spAutoFit/>
              </a:bodyPr>
              <a:lstStyle/>
              <a:p>
                <a:r>
                  <a:rPr lang="en-US" sz="3200"/>
                  <a:t>6</a:t>
                </a:r>
                <a:endParaRPr lang="fr-FR" sz="3200"/>
              </a:p>
            </p:txBody>
          </p:sp>
        </p:grpSp>
        <p:sp>
          <p:nvSpPr>
            <p:cNvPr id="147471" name="Line 22"/>
            <p:cNvSpPr>
              <a:spLocks noChangeShapeType="1"/>
            </p:cNvSpPr>
            <p:nvPr/>
          </p:nvSpPr>
          <p:spPr bwMode="auto">
            <a:xfrm>
              <a:off x="4302" y="1008"/>
              <a:ext cx="0" cy="288"/>
            </a:xfrm>
            <a:prstGeom prst="line">
              <a:avLst/>
            </a:prstGeom>
            <a:noFill/>
            <a:ln w="12700">
              <a:solidFill>
                <a:schemeClr val="tx1"/>
              </a:solidFill>
              <a:round/>
              <a:headEnd/>
              <a:tailEnd type="triangle" w="med" len="med"/>
            </a:ln>
          </p:spPr>
          <p:txBody>
            <a:bodyPr/>
            <a:lstStyle/>
            <a:p>
              <a:endParaRPr lang="fr-FR"/>
            </a:p>
          </p:txBody>
        </p:sp>
        <p:sp>
          <p:nvSpPr>
            <p:cNvPr id="147472" name="Line 23"/>
            <p:cNvSpPr>
              <a:spLocks noChangeShapeType="1"/>
            </p:cNvSpPr>
            <p:nvPr/>
          </p:nvSpPr>
          <p:spPr bwMode="auto">
            <a:xfrm flipH="1">
              <a:off x="4062" y="1632"/>
              <a:ext cx="144" cy="336"/>
            </a:xfrm>
            <a:prstGeom prst="line">
              <a:avLst/>
            </a:prstGeom>
            <a:noFill/>
            <a:ln w="12700">
              <a:solidFill>
                <a:schemeClr val="tx1"/>
              </a:solidFill>
              <a:round/>
              <a:headEnd/>
              <a:tailEnd type="triangle" w="med" len="med"/>
            </a:ln>
          </p:spPr>
          <p:txBody>
            <a:bodyPr/>
            <a:lstStyle/>
            <a:p>
              <a:endParaRPr lang="fr-FR"/>
            </a:p>
          </p:txBody>
        </p:sp>
        <p:sp>
          <p:nvSpPr>
            <p:cNvPr id="147473" name="Line 24"/>
            <p:cNvSpPr>
              <a:spLocks noChangeShapeType="1"/>
            </p:cNvSpPr>
            <p:nvPr/>
          </p:nvSpPr>
          <p:spPr bwMode="auto">
            <a:xfrm>
              <a:off x="4302" y="1680"/>
              <a:ext cx="0" cy="816"/>
            </a:xfrm>
            <a:prstGeom prst="line">
              <a:avLst/>
            </a:prstGeom>
            <a:noFill/>
            <a:ln w="12700">
              <a:solidFill>
                <a:schemeClr val="tx1"/>
              </a:solidFill>
              <a:round/>
              <a:headEnd/>
              <a:tailEnd type="triangle" w="med" len="med"/>
            </a:ln>
          </p:spPr>
          <p:txBody>
            <a:bodyPr/>
            <a:lstStyle/>
            <a:p>
              <a:endParaRPr lang="fr-FR"/>
            </a:p>
          </p:txBody>
        </p:sp>
        <p:sp>
          <p:nvSpPr>
            <p:cNvPr id="147474" name="Line 25"/>
            <p:cNvSpPr>
              <a:spLocks noChangeShapeType="1"/>
            </p:cNvSpPr>
            <p:nvPr/>
          </p:nvSpPr>
          <p:spPr bwMode="auto">
            <a:xfrm>
              <a:off x="4446" y="2832"/>
              <a:ext cx="672" cy="336"/>
            </a:xfrm>
            <a:prstGeom prst="line">
              <a:avLst/>
            </a:prstGeom>
            <a:noFill/>
            <a:ln w="12700">
              <a:solidFill>
                <a:schemeClr val="tx1"/>
              </a:solidFill>
              <a:round/>
              <a:headEnd/>
              <a:tailEnd type="triangle" w="med" len="med"/>
            </a:ln>
          </p:spPr>
          <p:txBody>
            <a:bodyPr/>
            <a:lstStyle/>
            <a:p>
              <a:endParaRPr lang="fr-FR"/>
            </a:p>
          </p:txBody>
        </p:sp>
        <p:sp>
          <p:nvSpPr>
            <p:cNvPr id="147475" name="Line 26"/>
            <p:cNvSpPr>
              <a:spLocks noChangeShapeType="1"/>
            </p:cNvSpPr>
            <p:nvPr/>
          </p:nvSpPr>
          <p:spPr bwMode="auto">
            <a:xfrm>
              <a:off x="4350" y="2880"/>
              <a:ext cx="0" cy="816"/>
            </a:xfrm>
            <a:prstGeom prst="line">
              <a:avLst/>
            </a:prstGeom>
            <a:noFill/>
            <a:ln w="12700">
              <a:solidFill>
                <a:schemeClr val="tx1"/>
              </a:solidFill>
              <a:round/>
              <a:headEnd/>
              <a:tailEnd type="triangle" w="med" len="med"/>
            </a:ln>
          </p:spPr>
          <p:txBody>
            <a:bodyPr/>
            <a:lstStyle/>
            <a:p>
              <a:endParaRPr lang="fr-FR"/>
            </a:p>
          </p:txBody>
        </p:sp>
        <p:sp>
          <p:nvSpPr>
            <p:cNvPr id="147476" name="Rectangle 27"/>
            <p:cNvSpPr>
              <a:spLocks noChangeArrowheads="1"/>
            </p:cNvSpPr>
            <p:nvPr/>
          </p:nvSpPr>
          <p:spPr bwMode="auto">
            <a:xfrm>
              <a:off x="4512" y="528"/>
              <a:ext cx="1467" cy="522"/>
            </a:xfrm>
            <a:prstGeom prst="rect">
              <a:avLst/>
            </a:prstGeom>
            <a:noFill/>
            <a:ln w="12700">
              <a:noFill/>
              <a:miter lim="800000"/>
              <a:headEnd/>
              <a:tailEnd/>
            </a:ln>
          </p:spPr>
          <p:txBody>
            <a:bodyPr wrap="none" lIns="90488" tIns="44450" rIns="90488" bIns="44450">
              <a:spAutoFit/>
            </a:bodyPr>
            <a:lstStyle/>
            <a:p>
              <a:r>
                <a:rPr lang="en-US"/>
                <a:t>c-use(1)</a:t>
              </a:r>
              <a:r>
                <a:rPr lang="fr-FR"/>
                <a:t> :</a:t>
              </a:r>
              <a:r>
                <a:rPr lang="en-US"/>
                <a:t> </a:t>
              </a:r>
              <a:r>
                <a:rPr lang="en-US">
                  <a:sym typeface="Symbol" pitchFamily="18" charset="2"/>
                </a:rPr>
                <a:t></a:t>
              </a:r>
              <a:endParaRPr lang="fr-FR"/>
            </a:p>
            <a:p>
              <a:r>
                <a:rPr lang="en-US"/>
                <a:t>d</a:t>
              </a:r>
              <a:r>
                <a:rPr lang="fr-FR"/>
                <a:t>ef</a:t>
              </a:r>
              <a:r>
                <a:rPr lang="en-US"/>
                <a:t>(1)</a:t>
              </a:r>
              <a:r>
                <a:rPr lang="fr-FR"/>
                <a:t> : </a:t>
              </a:r>
              <a:r>
                <a:rPr lang="en-US"/>
                <a:t>x,y,</a:t>
              </a:r>
              <a:r>
                <a:rPr lang="fr-FR"/>
                <a:t>w,z </a:t>
              </a:r>
            </a:p>
          </p:txBody>
        </p:sp>
        <p:sp>
          <p:nvSpPr>
            <p:cNvPr id="147477" name="Rectangle 28"/>
            <p:cNvSpPr>
              <a:spLocks noChangeArrowheads="1"/>
            </p:cNvSpPr>
            <p:nvPr/>
          </p:nvSpPr>
          <p:spPr bwMode="auto">
            <a:xfrm>
              <a:off x="4320" y="2016"/>
              <a:ext cx="1333" cy="289"/>
            </a:xfrm>
            <a:prstGeom prst="rect">
              <a:avLst/>
            </a:prstGeom>
            <a:noFill/>
            <a:ln w="12700">
              <a:noFill/>
              <a:miter lim="800000"/>
              <a:headEnd/>
              <a:tailEnd/>
            </a:ln>
          </p:spPr>
          <p:txBody>
            <a:bodyPr wrap="none" lIns="90488" tIns="44450" rIns="90488" bIns="44450">
              <a:spAutoFit/>
            </a:bodyPr>
            <a:lstStyle/>
            <a:p>
              <a:r>
                <a:rPr lang="en-US"/>
                <a:t>p-use(2,4)</a:t>
              </a:r>
              <a:r>
                <a:rPr lang="fr-FR"/>
                <a:t> : w</a:t>
              </a:r>
            </a:p>
          </p:txBody>
        </p:sp>
        <p:sp>
          <p:nvSpPr>
            <p:cNvPr id="147478" name="Rectangle 29"/>
            <p:cNvSpPr>
              <a:spLocks noChangeArrowheads="1"/>
            </p:cNvSpPr>
            <p:nvPr/>
          </p:nvSpPr>
          <p:spPr bwMode="auto">
            <a:xfrm>
              <a:off x="2544" y="2016"/>
              <a:ext cx="1455" cy="522"/>
            </a:xfrm>
            <a:prstGeom prst="rect">
              <a:avLst/>
            </a:prstGeom>
            <a:noFill/>
            <a:ln w="12700">
              <a:noFill/>
              <a:miter lim="800000"/>
              <a:headEnd/>
              <a:tailEnd/>
            </a:ln>
          </p:spPr>
          <p:txBody>
            <a:bodyPr wrap="none" lIns="90488" tIns="44450" rIns="90488" bIns="44450">
              <a:spAutoFit/>
            </a:bodyPr>
            <a:lstStyle/>
            <a:p>
              <a:r>
                <a:rPr lang="en-US"/>
                <a:t>c-use(3)</a:t>
              </a:r>
              <a:r>
                <a:rPr lang="fr-FR"/>
                <a:t> : x,z,w</a:t>
              </a:r>
            </a:p>
            <a:p>
              <a:r>
                <a:rPr lang="en-US"/>
                <a:t>d</a:t>
              </a:r>
              <a:r>
                <a:rPr lang="fr-FR"/>
                <a:t>ef</a:t>
              </a:r>
              <a:r>
                <a:rPr lang="en-US"/>
                <a:t>(3) </a:t>
              </a:r>
              <a:r>
                <a:rPr lang="fr-FR"/>
                <a:t> : z,w</a:t>
              </a:r>
            </a:p>
          </p:txBody>
        </p:sp>
        <p:sp>
          <p:nvSpPr>
            <p:cNvPr id="147479" name="Rectangle 30"/>
            <p:cNvSpPr>
              <a:spLocks noChangeArrowheads="1"/>
            </p:cNvSpPr>
            <p:nvPr/>
          </p:nvSpPr>
          <p:spPr bwMode="auto">
            <a:xfrm>
              <a:off x="3264" y="3024"/>
              <a:ext cx="1286" cy="289"/>
            </a:xfrm>
            <a:prstGeom prst="rect">
              <a:avLst/>
            </a:prstGeom>
            <a:noFill/>
            <a:ln w="12700">
              <a:noFill/>
              <a:miter lim="800000"/>
              <a:headEnd/>
              <a:tailEnd/>
            </a:ln>
          </p:spPr>
          <p:txBody>
            <a:bodyPr wrap="none" lIns="90488" tIns="44450" rIns="90488" bIns="44450">
              <a:spAutoFit/>
            </a:bodyPr>
            <a:lstStyle/>
            <a:p>
              <a:r>
                <a:rPr lang="en-US"/>
                <a:t>p-u</a:t>
              </a:r>
              <a:r>
                <a:rPr lang="fr-FR"/>
                <a:t>se</a:t>
              </a:r>
              <a:r>
                <a:rPr lang="en-US"/>
                <a:t>(4,6)</a:t>
              </a:r>
              <a:r>
                <a:rPr lang="fr-FR"/>
                <a:t> : y</a:t>
              </a:r>
            </a:p>
          </p:txBody>
        </p:sp>
        <p:sp>
          <p:nvSpPr>
            <p:cNvPr id="147480" name="Rectangle 31"/>
            <p:cNvSpPr>
              <a:spLocks noChangeArrowheads="1"/>
            </p:cNvSpPr>
            <p:nvPr/>
          </p:nvSpPr>
          <p:spPr bwMode="auto">
            <a:xfrm>
              <a:off x="5262" y="3168"/>
              <a:ext cx="1093" cy="522"/>
            </a:xfrm>
            <a:prstGeom prst="rect">
              <a:avLst/>
            </a:prstGeom>
            <a:noFill/>
            <a:ln w="12700">
              <a:noFill/>
              <a:miter lim="800000"/>
              <a:headEnd/>
              <a:tailEnd/>
            </a:ln>
          </p:spPr>
          <p:txBody>
            <a:bodyPr wrap="none" lIns="90488" tIns="44450" rIns="90488" bIns="44450">
              <a:spAutoFit/>
            </a:bodyPr>
            <a:lstStyle/>
            <a:p>
              <a:r>
                <a:rPr lang="en-US"/>
                <a:t>c-u</a:t>
              </a:r>
              <a:r>
                <a:rPr lang="fr-FR"/>
                <a:t>se</a:t>
              </a:r>
              <a:r>
                <a:rPr lang="en-US"/>
                <a:t>(5)</a:t>
              </a:r>
              <a:r>
                <a:rPr lang="fr-FR"/>
                <a:t> : z</a:t>
              </a:r>
            </a:p>
            <a:p>
              <a:r>
                <a:rPr lang="en-US"/>
                <a:t>d</a:t>
              </a:r>
              <a:r>
                <a:rPr lang="fr-FR"/>
                <a:t>ef</a:t>
              </a:r>
              <a:r>
                <a:rPr lang="en-US"/>
                <a:t>(5)</a:t>
              </a:r>
              <a:r>
                <a:rPr lang="fr-FR"/>
                <a:t> : z</a:t>
              </a:r>
            </a:p>
          </p:txBody>
        </p:sp>
        <p:sp>
          <p:nvSpPr>
            <p:cNvPr id="147481" name="Rectangle 32"/>
            <p:cNvSpPr>
              <a:spLocks noChangeArrowheads="1"/>
            </p:cNvSpPr>
            <p:nvPr/>
          </p:nvSpPr>
          <p:spPr bwMode="auto">
            <a:xfrm>
              <a:off x="4464" y="3792"/>
              <a:ext cx="1093" cy="289"/>
            </a:xfrm>
            <a:prstGeom prst="rect">
              <a:avLst/>
            </a:prstGeom>
            <a:noFill/>
            <a:ln w="12700">
              <a:noFill/>
              <a:miter lim="800000"/>
              <a:headEnd/>
              <a:tailEnd/>
            </a:ln>
          </p:spPr>
          <p:txBody>
            <a:bodyPr wrap="none" lIns="90488" tIns="44450" rIns="90488" bIns="44450">
              <a:spAutoFit/>
            </a:bodyPr>
            <a:lstStyle/>
            <a:p>
              <a:r>
                <a:rPr lang="en-US"/>
                <a:t>c-u</a:t>
              </a:r>
              <a:r>
                <a:rPr lang="fr-FR"/>
                <a:t>se</a:t>
              </a:r>
              <a:r>
                <a:rPr lang="en-US"/>
                <a:t>(6)</a:t>
              </a:r>
              <a:r>
                <a:rPr lang="fr-FR"/>
                <a:t> : z</a:t>
              </a:r>
            </a:p>
          </p:txBody>
        </p:sp>
        <p:sp>
          <p:nvSpPr>
            <p:cNvPr id="147482" name="Rectangle 33"/>
            <p:cNvSpPr>
              <a:spLocks noChangeArrowheads="1"/>
            </p:cNvSpPr>
            <p:nvPr/>
          </p:nvSpPr>
          <p:spPr bwMode="auto">
            <a:xfrm>
              <a:off x="2976" y="1584"/>
              <a:ext cx="1333" cy="289"/>
            </a:xfrm>
            <a:prstGeom prst="rect">
              <a:avLst/>
            </a:prstGeom>
            <a:noFill/>
            <a:ln w="12700">
              <a:noFill/>
              <a:miter lim="800000"/>
              <a:headEnd/>
              <a:tailEnd/>
            </a:ln>
          </p:spPr>
          <p:txBody>
            <a:bodyPr wrap="none" lIns="90488" tIns="44450" rIns="90488" bIns="44450">
              <a:spAutoFit/>
            </a:bodyPr>
            <a:lstStyle/>
            <a:p>
              <a:r>
                <a:rPr lang="en-US"/>
                <a:t>p-use(2,3)</a:t>
              </a:r>
              <a:r>
                <a:rPr lang="fr-FR"/>
                <a:t> : w</a:t>
              </a:r>
            </a:p>
          </p:txBody>
        </p:sp>
        <p:sp>
          <p:nvSpPr>
            <p:cNvPr id="147483" name="Rectangle 34"/>
            <p:cNvSpPr>
              <a:spLocks noChangeArrowheads="1"/>
            </p:cNvSpPr>
            <p:nvPr/>
          </p:nvSpPr>
          <p:spPr bwMode="auto">
            <a:xfrm>
              <a:off x="4656" y="2688"/>
              <a:ext cx="1286" cy="289"/>
            </a:xfrm>
            <a:prstGeom prst="rect">
              <a:avLst/>
            </a:prstGeom>
            <a:noFill/>
            <a:ln w="12700">
              <a:noFill/>
              <a:miter lim="800000"/>
              <a:headEnd/>
              <a:tailEnd/>
            </a:ln>
          </p:spPr>
          <p:txBody>
            <a:bodyPr wrap="none" lIns="90488" tIns="44450" rIns="90488" bIns="44450">
              <a:spAutoFit/>
            </a:bodyPr>
            <a:lstStyle/>
            <a:p>
              <a:r>
                <a:rPr lang="en-US"/>
                <a:t>p-u</a:t>
              </a:r>
              <a:r>
                <a:rPr lang="fr-FR"/>
                <a:t>se</a:t>
              </a:r>
              <a:r>
                <a:rPr lang="en-US"/>
                <a:t>(4,5)</a:t>
              </a:r>
              <a:r>
                <a:rPr lang="fr-FR"/>
                <a:t> : y</a:t>
              </a:r>
            </a:p>
          </p:txBody>
        </p:sp>
        <p:sp>
          <p:nvSpPr>
            <p:cNvPr id="147484" name="Freeform 35"/>
            <p:cNvSpPr>
              <a:spLocks/>
            </p:cNvSpPr>
            <p:nvPr/>
          </p:nvSpPr>
          <p:spPr bwMode="auto">
            <a:xfrm>
              <a:off x="2288" y="1232"/>
              <a:ext cx="1840" cy="1568"/>
            </a:xfrm>
            <a:custGeom>
              <a:avLst/>
              <a:gdLst>
                <a:gd name="T0" fmla="*/ 1696 w 1840"/>
                <a:gd name="T1" fmla="*/ 1072 h 1568"/>
                <a:gd name="T2" fmla="*/ 928 w 1840"/>
                <a:gd name="T3" fmla="*/ 1552 h 1568"/>
                <a:gd name="T4" fmla="*/ 16 w 1840"/>
                <a:gd name="T5" fmla="*/ 1168 h 1568"/>
                <a:gd name="T6" fmla="*/ 832 w 1840"/>
                <a:gd name="T7" fmla="*/ 160 h 1568"/>
                <a:gd name="T8" fmla="*/ 1840 w 1840"/>
                <a:gd name="T9" fmla="*/ 208 h 1568"/>
                <a:gd name="T10" fmla="*/ 0 60000 65536"/>
                <a:gd name="T11" fmla="*/ 0 60000 65536"/>
                <a:gd name="T12" fmla="*/ 0 60000 65536"/>
                <a:gd name="T13" fmla="*/ 0 60000 65536"/>
                <a:gd name="T14" fmla="*/ 0 60000 65536"/>
                <a:gd name="T15" fmla="*/ 0 w 1840"/>
                <a:gd name="T16" fmla="*/ 0 h 1568"/>
                <a:gd name="T17" fmla="*/ 1840 w 1840"/>
                <a:gd name="T18" fmla="*/ 1568 h 1568"/>
              </a:gdLst>
              <a:ahLst/>
              <a:cxnLst>
                <a:cxn ang="T10">
                  <a:pos x="T0" y="T1"/>
                </a:cxn>
                <a:cxn ang="T11">
                  <a:pos x="T2" y="T3"/>
                </a:cxn>
                <a:cxn ang="T12">
                  <a:pos x="T4" y="T5"/>
                </a:cxn>
                <a:cxn ang="T13">
                  <a:pos x="T6" y="T7"/>
                </a:cxn>
                <a:cxn ang="T14">
                  <a:pos x="T8" y="T9"/>
                </a:cxn>
              </a:cxnLst>
              <a:rect l="T15" t="T16" r="T17" b="T18"/>
              <a:pathLst>
                <a:path w="1840" h="1568">
                  <a:moveTo>
                    <a:pt x="1696" y="1072"/>
                  </a:moveTo>
                  <a:cubicBezTo>
                    <a:pt x="1452" y="1304"/>
                    <a:pt x="1208" y="1536"/>
                    <a:pt x="928" y="1552"/>
                  </a:cubicBezTo>
                  <a:cubicBezTo>
                    <a:pt x="648" y="1568"/>
                    <a:pt x="32" y="1400"/>
                    <a:pt x="16" y="1168"/>
                  </a:cubicBezTo>
                  <a:cubicBezTo>
                    <a:pt x="0" y="936"/>
                    <a:pt x="528" y="320"/>
                    <a:pt x="832" y="160"/>
                  </a:cubicBezTo>
                  <a:cubicBezTo>
                    <a:pt x="1136" y="0"/>
                    <a:pt x="1488" y="104"/>
                    <a:pt x="1840" y="208"/>
                  </a:cubicBezTo>
                </a:path>
              </a:pathLst>
            </a:custGeom>
            <a:noFill/>
            <a:ln w="12700">
              <a:solidFill>
                <a:schemeClr val="tx1"/>
              </a:solidFill>
              <a:round/>
              <a:headEnd/>
              <a:tailEnd type="triangle" w="med" len="med"/>
            </a:ln>
          </p:spPr>
          <p:txBody>
            <a:bodyPr wrap="none" anchor="ctr"/>
            <a:lstStyle/>
            <a:p>
              <a:endParaRPr lang="fr-FR"/>
            </a:p>
          </p:txBody>
        </p:sp>
      </p:grpSp>
      <p:sp>
        <p:nvSpPr>
          <p:cNvPr id="147461" name="Rectangle 36"/>
          <p:cNvSpPr>
            <a:spLocks noChangeArrowheads="1"/>
          </p:cNvSpPr>
          <p:nvPr/>
        </p:nvSpPr>
        <p:spPr bwMode="auto">
          <a:xfrm>
            <a:off x="0" y="0"/>
            <a:ext cx="8858250" cy="533400"/>
          </a:xfrm>
          <a:prstGeom prst="rect">
            <a:avLst/>
          </a:prstGeom>
          <a:noFill/>
          <a:ln w="12700">
            <a:noFill/>
            <a:miter lim="800000"/>
            <a:headEnd/>
            <a:tailEnd/>
          </a:ln>
        </p:spPr>
        <p:txBody>
          <a:bodyPr lIns="90488" tIns="44450" rIns="90488" bIns="44450" anchor="ctr"/>
          <a:lstStyle/>
          <a:p>
            <a:r>
              <a:rPr lang="en-US" sz="3200">
                <a:solidFill>
                  <a:schemeClr val="tx2"/>
                </a:solidFill>
                <a:latin typeface="Arial" charset="0"/>
              </a:rPr>
              <a:t>Couverture de T</a:t>
            </a:r>
            <a:r>
              <a:rPr lang="fr-FR" sz="3200">
                <a:solidFill>
                  <a:schemeClr val="tx2"/>
                </a:solidFill>
                <a:latin typeface="Courier New" pitchFamily="49" charset="0"/>
              </a:rPr>
              <a:t>outes_les_définitions</a:t>
            </a:r>
          </a:p>
        </p:txBody>
      </p:sp>
      <p:sp>
        <p:nvSpPr>
          <p:cNvPr id="147462" name="Rectangle 37"/>
          <p:cNvSpPr>
            <a:spLocks noChangeArrowheads="1"/>
          </p:cNvSpPr>
          <p:nvPr/>
        </p:nvSpPr>
        <p:spPr bwMode="auto">
          <a:xfrm>
            <a:off x="0" y="838200"/>
            <a:ext cx="4572000" cy="5562600"/>
          </a:xfrm>
          <a:prstGeom prst="rect">
            <a:avLst/>
          </a:prstGeom>
          <a:noFill/>
          <a:ln w="12700">
            <a:noFill/>
            <a:miter lim="800000"/>
            <a:headEnd/>
            <a:tailEnd/>
          </a:ln>
        </p:spPr>
        <p:txBody>
          <a:bodyPr lIns="90488" tIns="44450" rIns="90488" bIns="44450"/>
          <a:lstStyle/>
          <a:p>
            <a:pPr marL="342900" indent="-342900">
              <a:spcBef>
                <a:spcPct val="20000"/>
              </a:spcBef>
              <a:buClr>
                <a:schemeClr val="accent2"/>
              </a:buClr>
              <a:buFont typeface="Monotype Sorts" charset="0"/>
              <a:buNone/>
            </a:pPr>
            <a:endParaRPr lang="ar-DZ">
              <a:latin typeface="Courier New" pitchFamily="49" charset="0"/>
              <a:sym typeface="Symbol" pitchFamily="18" charset="2"/>
            </a:endParaRPr>
          </a:p>
        </p:txBody>
      </p:sp>
      <p:sp>
        <p:nvSpPr>
          <p:cNvPr id="147463" name="Rectangle 42"/>
          <p:cNvSpPr>
            <a:spLocks noChangeArrowheads="1"/>
          </p:cNvSpPr>
          <p:nvPr/>
        </p:nvSpPr>
        <p:spPr bwMode="auto">
          <a:xfrm>
            <a:off x="211138" y="1752600"/>
            <a:ext cx="4572000" cy="1524000"/>
          </a:xfrm>
          <a:prstGeom prst="rect">
            <a:avLst/>
          </a:prstGeom>
          <a:noFill/>
          <a:ln w="12700">
            <a:noFill/>
            <a:miter lim="800000"/>
            <a:headEnd/>
            <a:tailEnd/>
          </a:ln>
        </p:spPr>
        <p:txBody>
          <a:bodyPr lIns="90488" tIns="44450" rIns="90488" bIns="44450"/>
          <a:lstStyle/>
          <a:p>
            <a:pPr marL="342900" indent="-342900">
              <a:spcBef>
                <a:spcPct val="20000"/>
              </a:spcBef>
              <a:buClr>
                <a:schemeClr val="accent2"/>
              </a:buClr>
              <a:buFont typeface="Monotype Sorts" charset="0"/>
              <a:buNone/>
            </a:pPr>
            <a:r>
              <a:rPr lang="en-US" sz="2800">
                <a:sym typeface="Symbol" pitchFamily="18" charset="2"/>
              </a:rPr>
              <a:t>Ici, un seul chemin suffit !</a:t>
            </a:r>
          </a:p>
          <a:p>
            <a:pPr marL="342900" indent="-342900">
              <a:spcBef>
                <a:spcPct val="20000"/>
              </a:spcBef>
              <a:buClr>
                <a:schemeClr val="accent2"/>
              </a:buClr>
              <a:buFont typeface="Monotype Sorts" charset="0"/>
              <a:buNone/>
            </a:pPr>
            <a:r>
              <a:rPr lang="en-US" sz="2800">
                <a:latin typeface="Courier New" pitchFamily="49" charset="0"/>
                <a:sym typeface="Symbol" pitchFamily="18" charset="2"/>
              </a:rPr>
              <a:t>1-2-3-2-4-5-6</a:t>
            </a:r>
          </a:p>
          <a:p>
            <a:pPr marL="342900" indent="-342900">
              <a:spcBef>
                <a:spcPct val="20000"/>
              </a:spcBef>
              <a:buClr>
                <a:schemeClr val="accent2"/>
              </a:buClr>
              <a:buFont typeface="Monotype Sorts" charset="0"/>
              <a:buNone/>
            </a:pPr>
            <a:endParaRPr lang="fr-FR" sz="2800">
              <a:sym typeface="Symbol" pitchFamily="18" charset="2"/>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Espace réservé du pied de page 2"/>
          <p:cNvSpPr>
            <a:spLocks noGrp="1"/>
          </p:cNvSpPr>
          <p:nvPr>
            <p:ph type="ftr" sz="quarter" idx="11"/>
          </p:nvPr>
        </p:nvSpPr>
        <p:spPr/>
        <p:txBody>
          <a:bodyPr/>
          <a:lstStyle/>
          <a:p>
            <a:pPr>
              <a:defRPr/>
            </a:pPr>
            <a:r>
              <a:rPr lang="fr-FR"/>
              <a:t>Dr Maamri Ramdane</a:t>
            </a:r>
          </a:p>
        </p:txBody>
      </p:sp>
      <p:sp>
        <p:nvSpPr>
          <p:cNvPr id="37892" name="Espace réservé du numéro de diapositive 3"/>
          <p:cNvSpPr>
            <a:spLocks noGrp="1"/>
          </p:cNvSpPr>
          <p:nvPr>
            <p:ph type="sldNum" sz="quarter" idx="12"/>
          </p:nvPr>
        </p:nvSpPr>
        <p:spPr>
          <a:xfrm>
            <a:off x="1905000" y="6415088"/>
            <a:ext cx="1593850" cy="441325"/>
          </a:xfrm>
        </p:spPr>
        <p:txBody>
          <a:bodyPr/>
          <a:lstStyle/>
          <a:p>
            <a:pPr algn="l">
              <a:defRPr/>
            </a:pPr>
            <a:fld id="{5D7A499D-3A80-4577-AB59-89D6EE8E9074}" type="slidenum">
              <a:rPr lang="fr-FR"/>
              <a:pPr algn="l">
                <a:defRPr/>
              </a:pPr>
              <a:t>133</a:t>
            </a:fld>
            <a:endParaRPr lang="fr-FR"/>
          </a:p>
        </p:txBody>
      </p:sp>
      <p:sp>
        <p:nvSpPr>
          <p:cNvPr id="148484" name="Rectangle 76"/>
          <p:cNvSpPr>
            <a:spLocks noChangeArrowheads="1"/>
          </p:cNvSpPr>
          <p:nvPr/>
        </p:nvSpPr>
        <p:spPr bwMode="auto">
          <a:xfrm>
            <a:off x="357158" y="1066800"/>
            <a:ext cx="8358246" cy="2286000"/>
          </a:xfrm>
          <a:prstGeom prst="rect">
            <a:avLst/>
          </a:prstGeom>
          <a:solidFill>
            <a:schemeClr val="accent1"/>
          </a:solidFill>
          <a:ln w="12700">
            <a:solidFill>
              <a:schemeClr val="tx1"/>
            </a:solidFill>
            <a:miter lim="800000"/>
            <a:headEnd/>
            <a:tailEnd/>
          </a:ln>
        </p:spPr>
        <p:txBody>
          <a:bodyPr wrap="none" anchor="ctr"/>
          <a:lstStyle/>
          <a:p>
            <a:endParaRPr lang="ar-DZ"/>
          </a:p>
        </p:txBody>
      </p:sp>
      <p:sp>
        <p:nvSpPr>
          <p:cNvPr id="148485" name="Rectangle 39"/>
          <p:cNvSpPr>
            <a:spLocks noChangeArrowheads="1"/>
          </p:cNvSpPr>
          <p:nvPr/>
        </p:nvSpPr>
        <p:spPr bwMode="auto">
          <a:xfrm>
            <a:off x="642910" y="5257800"/>
            <a:ext cx="6742140" cy="990600"/>
          </a:xfrm>
          <a:prstGeom prst="rect">
            <a:avLst/>
          </a:prstGeom>
          <a:solidFill>
            <a:schemeClr val="accent1"/>
          </a:solidFill>
          <a:ln w="12700">
            <a:solidFill>
              <a:schemeClr val="tx1"/>
            </a:solidFill>
            <a:miter lim="800000"/>
            <a:headEnd/>
            <a:tailEnd/>
          </a:ln>
        </p:spPr>
        <p:txBody>
          <a:bodyPr wrap="none" anchor="ctr"/>
          <a:lstStyle/>
          <a:p>
            <a:endParaRPr lang="ar-DZ"/>
          </a:p>
        </p:txBody>
      </p:sp>
      <p:sp>
        <p:nvSpPr>
          <p:cNvPr id="37895" name="Rectangle 2"/>
          <p:cNvSpPr>
            <a:spLocks noChangeArrowheads="1"/>
          </p:cNvSpPr>
          <p:nvPr/>
        </p:nvSpPr>
        <p:spPr bwMode="auto">
          <a:xfrm>
            <a:off x="571500" y="1142984"/>
            <a:ext cx="8143875" cy="5486416"/>
          </a:xfrm>
          <a:prstGeom prst="rect">
            <a:avLst/>
          </a:prstGeom>
          <a:noFill/>
          <a:ln w="12700">
            <a:noFill/>
            <a:miter lim="800000"/>
            <a:headEnd/>
            <a:tailEnd/>
          </a:ln>
        </p:spPr>
        <p:txBody>
          <a:bodyPr lIns="90488" tIns="44450" rIns="90488" bIns="44450"/>
          <a:lstStyle/>
          <a:p>
            <a:pPr marL="342900" indent="-342900">
              <a:spcBef>
                <a:spcPct val="20000"/>
              </a:spcBef>
              <a:buClr>
                <a:schemeClr val="accent2"/>
              </a:buClr>
              <a:buFont typeface="Monotype Sorts" pitchFamily="2" charset="2"/>
              <a:buNone/>
              <a:defRPr/>
            </a:pPr>
            <a:r>
              <a:rPr lang="fr-FR" sz="2800" u="sng" dirty="0" err="1"/>
              <a:t>Déf</a:t>
            </a:r>
            <a:r>
              <a:rPr lang="fr-FR" sz="2800" u="sng" dirty="0"/>
              <a:t> :</a:t>
            </a:r>
            <a:r>
              <a:rPr lang="fr-FR" sz="2800" dirty="0">
                <a:latin typeface="Tahoma" pitchFamily="34" charset="0"/>
              </a:rPr>
              <a:t> </a:t>
            </a:r>
            <a:r>
              <a:rPr lang="en-US" sz="2800" dirty="0">
                <a:latin typeface="Courier New" pitchFamily="49" charset="0"/>
                <a:sym typeface="Symbol" pitchFamily="18" charset="2"/>
              </a:rPr>
              <a:t> </a:t>
            </a:r>
            <a:r>
              <a:rPr lang="en-US" sz="2800" dirty="0">
                <a:latin typeface="Courier New" pitchFamily="49" charset="0"/>
              </a:rPr>
              <a:t>C</a:t>
            </a:r>
            <a:r>
              <a:rPr lang="en-US" sz="2800" dirty="0"/>
              <a:t> </a:t>
            </a:r>
            <a:r>
              <a:rPr lang="en-US" sz="2800" dirty="0" err="1"/>
              <a:t>satisfait</a:t>
            </a:r>
            <a:r>
              <a:rPr lang="en-US" sz="2800" dirty="0"/>
              <a:t> </a:t>
            </a:r>
            <a:r>
              <a:rPr lang="fr-FR" dirty="0" err="1">
                <a:latin typeface="Courier New" pitchFamily="49" charset="0"/>
              </a:rPr>
              <a:t>tou</a:t>
            </a:r>
            <a:r>
              <a:rPr lang="en-US" dirty="0" err="1">
                <a:latin typeface="Courier New" pitchFamily="49" charset="0"/>
              </a:rPr>
              <a:t>te</a:t>
            </a:r>
            <a:r>
              <a:rPr lang="fr-FR" dirty="0" err="1">
                <a:latin typeface="Courier New" pitchFamily="49" charset="0"/>
              </a:rPr>
              <a:t>s_les_</a:t>
            </a:r>
            <a:r>
              <a:rPr lang="en-US" dirty="0">
                <a:latin typeface="Courier New" pitchFamily="49" charset="0"/>
              </a:rPr>
              <a:t>d</a:t>
            </a:r>
            <a:r>
              <a:rPr lang="fr-FR" dirty="0">
                <a:latin typeface="Courier New" pitchFamily="49" charset="0"/>
                <a:sym typeface="Symbol" pitchFamily="18" charset="2"/>
              </a:rPr>
              <a:t>é</a:t>
            </a:r>
            <a:r>
              <a:rPr lang="en-US" dirty="0" err="1">
                <a:latin typeface="Courier New" pitchFamily="49" charset="0"/>
              </a:rPr>
              <a:t>finitions</a:t>
            </a:r>
            <a:endParaRPr lang="en-US" dirty="0">
              <a:latin typeface="Courier New" pitchFamily="49" charset="0"/>
            </a:endParaRPr>
          </a:p>
          <a:p>
            <a:pPr marL="342900" indent="-342900">
              <a:spcBef>
                <a:spcPct val="20000"/>
              </a:spcBef>
              <a:buClr>
                <a:schemeClr val="accent2"/>
              </a:buClr>
              <a:buFont typeface="Monotype Sorts" pitchFamily="2" charset="2"/>
              <a:buNone/>
              <a:defRPr/>
            </a:pPr>
            <a:r>
              <a:rPr lang="en-US" sz="2800" dirty="0" err="1">
                <a:sym typeface="Symbol" pitchFamily="18" charset="2"/>
              </a:rPr>
              <a:t>ssi</a:t>
            </a:r>
            <a:r>
              <a:rPr lang="en-US" sz="2800" dirty="0">
                <a:sym typeface="Symbol" pitchFamily="18" charset="2"/>
              </a:rPr>
              <a:t> </a:t>
            </a:r>
            <a:r>
              <a:rPr lang="fr-FR" sz="2800" dirty="0">
                <a:latin typeface="Courier New" pitchFamily="49" charset="0"/>
                <a:sym typeface="Symbol" pitchFamily="18" charset="2"/>
              </a:rPr>
              <a:t></a:t>
            </a:r>
            <a:r>
              <a:rPr lang="en-US" sz="2800" dirty="0">
                <a:latin typeface="Courier New" pitchFamily="49" charset="0"/>
                <a:sym typeface="Symbol" pitchFamily="18" charset="2"/>
              </a:rPr>
              <a:t>n</a:t>
            </a:r>
            <a:r>
              <a:rPr lang="fr-FR" sz="2800" dirty="0">
                <a:latin typeface="Courier New" pitchFamily="49" charset="0"/>
                <a:sym typeface="Symbol" pitchFamily="18" charset="2"/>
              </a:rPr>
              <a:t></a:t>
            </a:r>
            <a:r>
              <a:rPr lang="en-US" sz="2800" dirty="0">
                <a:latin typeface="Courier New" pitchFamily="49" charset="0"/>
                <a:sym typeface="Symbol" pitchFamily="18" charset="2"/>
              </a:rPr>
              <a:t> N et </a:t>
            </a:r>
            <a:r>
              <a:rPr lang="fr-FR" sz="2800" dirty="0">
                <a:latin typeface="Courier New" pitchFamily="49" charset="0"/>
                <a:sym typeface="Symbol" pitchFamily="18" charset="2"/>
              </a:rPr>
              <a:t></a:t>
            </a:r>
            <a:r>
              <a:rPr lang="en-US" sz="2800" dirty="0">
                <a:latin typeface="Courier New" pitchFamily="49" charset="0"/>
                <a:sym typeface="Symbol" pitchFamily="18" charset="2"/>
              </a:rPr>
              <a:t>x</a:t>
            </a:r>
            <a:r>
              <a:rPr lang="fr-FR" sz="2800" dirty="0">
                <a:latin typeface="Courier New" pitchFamily="49" charset="0"/>
                <a:sym typeface="Symbol" pitchFamily="18" charset="2"/>
              </a:rPr>
              <a:t> </a:t>
            </a:r>
            <a:r>
              <a:rPr lang="en-US" sz="2800" dirty="0">
                <a:latin typeface="Courier New" pitchFamily="49" charset="0"/>
                <a:sym typeface="Symbol" pitchFamily="18" charset="2"/>
              </a:rPr>
              <a:t>def(n)</a:t>
            </a:r>
            <a:r>
              <a:rPr lang="fr-FR" sz="2800" dirty="0">
                <a:latin typeface="Courier New" pitchFamily="49" charset="0"/>
                <a:sym typeface="Symbol" pitchFamily="18" charset="2"/>
              </a:rPr>
              <a:t>, </a:t>
            </a:r>
            <a:r>
              <a:rPr lang="en-US" sz="2800" dirty="0" err="1">
                <a:latin typeface="Courier New" pitchFamily="49" charset="0"/>
                <a:sym typeface="Symbol" pitchFamily="18" charset="2"/>
              </a:rPr>
              <a:t>C</a:t>
            </a:r>
            <a:r>
              <a:rPr lang="en-US" sz="2800" baseline="-25000" dirty="0" err="1">
                <a:latin typeface="Courier New" pitchFamily="49" charset="0"/>
                <a:sym typeface="Symbol" pitchFamily="18" charset="2"/>
              </a:rPr>
              <a:t>i</a:t>
            </a:r>
            <a:r>
              <a:rPr lang="fr-FR" sz="2800" dirty="0">
                <a:latin typeface="Courier New" pitchFamily="49" charset="0"/>
                <a:sym typeface="Symbol" pitchFamily="18" charset="2"/>
              </a:rPr>
              <a:t>  </a:t>
            </a:r>
            <a:r>
              <a:rPr lang="en-US" sz="2800" dirty="0">
                <a:latin typeface="Courier New" pitchFamily="49" charset="0"/>
                <a:sym typeface="Symbol" pitchFamily="18" charset="2"/>
              </a:rPr>
              <a:t>C</a:t>
            </a:r>
          </a:p>
          <a:p>
            <a:pPr marL="342900" indent="-342900">
              <a:spcBef>
                <a:spcPct val="20000"/>
              </a:spcBef>
              <a:buClr>
                <a:schemeClr val="accent2"/>
              </a:buClr>
              <a:buFont typeface="Monotype Sorts" pitchFamily="2" charset="2"/>
              <a:buNone/>
              <a:defRPr/>
            </a:pPr>
            <a:r>
              <a:rPr lang="fr-FR" sz="2800" dirty="0" err="1">
                <a:sym typeface="Symbol" pitchFamily="18" charset="2"/>
              </a:rPr>
              <a:t>tq</a:t>
            </a:r>
            <a:r>
              <a:rPr lang="fr-FR" sz="2800" dirty="0">
                <a:sym typeface="Symbol" pitchFamily="18" charset="2"/>
              </a:rPr>
              <a:t> </a:t>
            </a:r>
            <a:r>
              <a:rPr lang="en-US" sz="2800" dirty="0">
                <a:sym typeface="Symbol" pitchFamily="18" charset="2"/>
              </a:rPr>
              <a:t> </a:t>
            </a:r>
            <a:r>
              <a:rPr lang="en-US" sz="2800" dirty="0" err="1">
                <a:latin typeface="Courier New" pitchFamily="49" charset="0"/>
                <a:sym typeface="Symbol" pitchFamily="18" charset="2"/>
              </a:rPr>
              <a:t>C</a:t>
            </a:r>
            <a:r>
              <a:rPr lang="en-US" sz="2800" baseline="-25000" dirty="0" err="1">
                <a:latin typeface="Courier New" pitchFamily="49" charset="0"/>
                <a:sym typeface="Symbol" pitchFamily="18" charset="2"/>
              </a:rPr>
              <a:t>i</a:t>
            </a:r>
            <a:r>
              <a:rPr lang="en-US" sz="2800" baseline="-25000" dirty="0">
                <a:latin typeface="Courier New" pitchFamily="49" charset="0"/>
                <a:sym typeface="Symbol" pitchFamily="18" charset="2"/>
              </a:rPr>
              <a:t> </a:t>
            </a:r>
            <a:r>
              <a:rPr lang="en-US" sz="2800" dirty="0" err="1">
                <a:sym typeface="Symbol" pitchFamily="18" charset="2"/>
              </a:rPr>
              <a:t>inclut</a:t>
            </a:r>
            <a:r>
              <a:rPr lang="en-US" sz="2800" dirty="0">
                <a:sym typeface="Symbol" pitchFamily="18" charset="2"/>
              </a:rPr>
              <a:t> un </a:t>
            </a:r>
            <a:r>
              <a:rPr lang="en-US" sz="2800" dirty="0" err="1">
                <a:sym typeface="Symbol" pitchFamily="18" charset="2"/>
              </a:rPr>
              <a:t>chemin</a:t>
            </a:r>
            <a:r>
              <a:rPr lang="en-US" sz="2800" dirty="0">
                <a:sym typeface="Symbol" pitchFamily="18" charset="2"/>
              </a:rPr>
              <a:t> sans d</a:t>
            </a:r>
            <a:r>
              <a:rPr lang="fr-FR" sz="2800" dirty="0"/>
              <a:t>é</a:t>
            </a:r>
            <a:r>
              <a:rPr lang="en-US" sz="2800" dirty="0">
                <a:sym typeface="Symbol" pitchFamily="18" charset="2"/>
              </a:rPr>
              <a:t>f. de </a:t>
            </a:r>
            <a:r>
              <a:rPr lang="en-US" sz="2800" dirty="0">
                <a:latin typeface="Courier New" pitchFamily="49" charset="0"/>
                <a:sym typeface="Symbol" pitchFamily="18" charset="2"/>
              </a:rPr>
              <a:t>x</a:t>
            </a:r>
            <a:r>
              <a:rPr lang="en-US" sz="2800" dirty="0">
                <a:sym typeface="Symbol" pitchFamily="18" charset="2"/>
              </a:rPr>
              <a:t> de </a:t>
            </a:r>
            <a:r>
              <a:rPr lang="en-US" sz="2800" dirty="0">
                <a:latin typeface="Courier New" pitchFamily="49" charset="0"/>
                <a:sym typeface="Symbol" pitchFamily="18" charset="2"/>
              </a:rPr>
              <a:t>n</a:t>
            </a:r>
            <a:r>
              <a:rPr lang="en-US" sz="2800" dirty="0">
                <a:sym typeface="Symbol" pitchFamily="18" charset="2"/>
              </a:rPr>
              <a:t> </a:t>
            </a:r>
            <a:r>
              <a:rPr lang="en-US" sz="2800" dirty="0">
                <a:cs typeface="Times New Roman" pitchFamily="18" charset="0"/>
              </a:rPr>
              <a:t>à</a:t>
            </a:r>
            <a:r>
              <a:rPr lang="en-US" sz="2800" dirty="0">
                <a:sym typeface="Symbol" pitchFamily="18" charset="2"/>
              </a:rPr>
              <a:t> </a:t>
            </a:r>
          </a:p>
          <a:p>
            <a:pPr marL="342900" indent="-342900">
              <a:spcBef>
                <a:spcPct val="20000"/>
              </a:spcBef>
              <a:buClr>
                <a:schemeClr val="accent2"/>
              </a:buClr>
              <a:buFont typeface="Monotype Sorts" pitchFamily="2" charset="2"/>
              <a:buNone/>
              <a:defRPr/>
            </a:pPr>
            <a:r>
              <a:rPr lang="en-US" sz="2800" dirty="0" err="1">
                <a:sym typeface="Symbol" pitchFamily="18" charset="2"/>
              </a:rPr>
              <a:t>tous</a:t>
            </a:r>
            <a:r>
              <a:rPr lang="en-US" sz="2800" dirty="0">
                <a:sym typeface="Symbol" pitchFamily="18" charset="2"/>
              </a:rPr>
              <a:t> les </a:t>
            </a:r>
            <a:r>
              <a:rPr lang="fr-FR" sz="2800" dirty="0"/>
              <a:t>é</a:t>
            </a:r>
            <a:r>
              <a:rPr lang="en-US" sz="2800" dirty="0">
                <a:sym typeface="Symbol" pitchFamily="18" charset="2"/>
              </a:rPr>
              <a:t>l</a:t>
            </a:r>
            <a:r>
              <a:rPr lang="fr-FR" sz="2800" dirty="0"/>
              <a:t>é</a:t>
            </a:r>
            <a:r>
              <a:rPr lang="en-US" sz="2800" dirty="0" err="1">
                <a:sym typeface="Symbol" pitchFamily="18" charset="2"/>
              </a:rPr>
              <a:t>ments</a:t>
            </a:r>
            <a:r>
              <a:rPr lang="en-US" sz="2800" dirty="0">
                <a:sym typeface="Symbol" pitchFamily="18" charset="2"/>
              </a:rPr>
              <a:t>  de </a:t>
            </a:r>
            <a:r>
              <a:rPr lang="en-US" sz="2800" dirty="0" err="1">
                <a:latin typeface="Courier New" pitchFamily="49" charset="0"/>
                <a:sym typeface="Symbol" pitchFamily="18" charset="2"/>
              </a:rPr>
              <a:t>dcu</a:t>
            </a:r>
            <a:r>
              <a:rPr lang="en-US" sz="2800" dirty="0">
                <a:latin typeface="Courier New" pitchFamily="49" charset="0"/>
                <a:sym typeface="Symbol" pitchFamily="18" charset="2"/>
              </a:rPr>
              <a:t>(</a:t>
            </a:r>
            <a:r>
              <a:rPr lang="en-US" sz="2800" dirty="0" err="1">
                <a:latin typeface="Courier New" pitchFamily="49" charset="0"/>
                <a:sym typeface="Symbol" pitchFamily="18" charset="2"/>
              </a:rPr>
              <a:t>x,n</a:t>
            </a:r>
            <a:r>
              <a:rPr lang="en-US" sz="2800" dirty="0">
                <a:latin typeface="Courier New" pitchFamily="49" charset="0"/>
                <a:sym typeface="Symbol" pitchFamily="18" charset="2"/>
              </a:rPr>
              <a:t>)</a:t>
            </a:r>
            <a:r>
              <a:rPr lang="en-US" sz="2800" dirty="0">
                <a:sym typeface="Symbol" pitchFamily="18" charset="2"/>
              </a:rPr>
              <a:t> et </a:t>
            </a:r>
            <a:r>
              <a:rPr lang="en-US" sz="2800" dirty="0" err="1">
                <a:latin typeface="Courier New" pitchFamily="49" charset="0"/>
                <a:sym typeface="Symbol" pitchFamily="18" charset="2"/>
              </a:rPr>
              <a:t>dpu</a:t>
            </a:r>
            <a:r>
              <a:rPr lang="en-US" sz="2800" dirty="0">
                <a:latin typeface="Courier New" pitchFamily="49" charset="0"/>
                <a:sym typeface="Symbol" pitchFamily="18" charset="2"/>
              </a:rPr>
              <a:t>(</a:t>
            </a:r>
            <a:r>
              <a:rPr lang="en-US" sz="2800" dirty="0" err="1">
                <a:latin typeface="Courier New" pitchFamily="49" charset="0"/>
                <a:sym typeface="Symbol" pitchFamily="18" charset="2"/>
              </a:rPr>
              <a:t>x,n</a:t>
            </a:r>
            <a:r>
              <a:rPr lang="en-US" sz="2800" dirty="0">
                <a:latin typeface="Courier New" pitchFamily="49" charset="0"/>
                <a:sym typeface="Symbol" pitchFamily="18" charset="2"/>
              </a:rPr>
              <a:t>)</a:t>
            </a:r>
            <a:r>
              <a:rPr lang="en-US" sz="2800" dirty="0">
                <a:sym typeface="Symbol" pitchFamily="18" charset="2"/>
              </a:rPr>
              <a:t> </a:t>
            </a:r>
            <a:endParaRPr lang="fr-FR" sz="2800" dirty="0">
              <a:latin typeface="Tahoma" pitchFamily="34" charset="0"/>
            </a:endParaRPr>
          </a:p>
          <a:p>
            <a:pPr marL="342900" indent="-342900">
              <a:spcBef>
                <a:spcPct val="20000"/>
              </a:spcBef>
              <a:buClr>
                <a:schemeClr val="accent2"/>
              </a:buClr>
              <a:buFont typeface="Monotype Sorts" pitchFamily="2" charset="2"/>
              <a:buNone/>
              <a:defRPr/>
            </a:pPr>
            <a:endParaRPr lang="en-US" sz="2800" u="sng" dirty="0">
              <a:sym typeface="Symbol" pitchFamily="18" charset="2"/>
            </a:endParaRPr>
          </a:p>
          <a:p>
            <a:pPr marL="342900" indent="-342900">
              <a:spcBef>
                <a:spcPct val="20000"/>
              </a:spcBef>
              <a:buClr>
                <a:schemeClr val="accent2"/>
              </a:buClr>
              <a:buFont typeface="Monotype Sorts" pitchFamily="2" charset="2"/>
              <a:buNone/>
              <a:defRPr/>
            </a:pPr>
            <a:r>
              <a:rPr lang="fr-FR" sz="2800" u="sng" dirty="0">
                <a:sym typeface="Symbol" pitchFamily="18" charset="2"/>
              </a:rPr>
              <a:t>Exemple :</a:t>
            </a:r>
            <a:r>
              <a:rPr lang="fr-FR" sz="2800" dirty="0">
                <a:sym typeface="Symbol" pitchFamily="18" charset="2"/>
              </a:rPr>
              <a:t> Ici, </a:t>
            </a:r>
            <a:r>
              <a:rPr lang="en-US" sz="2800" dirty="0" err="1">
                <a:sym typeface="Symbol" pitchFamily="18" charset="2"/>
              </a:rPr>
              <a:t>deux</a:t>
            </a:r>
            <a:r>
              <a:rPr lang="fr-FR" sz="2800" dirty="0">
                <a:sym typeface="Symbol" pitchFamily="18" charset="2"/>
              </a:rPr>
              <a:t> </a:t>
            </a:r>
            <a:r>
              <a:rPr lang="en-US" sz="2800" dirty="0" err="1">
                <a:sym typeface="Symbol" pitchFamily="18" charset="2"/>
              </a:rPr>
              <a:t>chemins</a:t>
            </a:r>
            <a:r>
              <a:rPr lang="fr-FR" sz="2800" dirty="0">
                <a:sym typeface="Symbol" pitchFamily="18" charset="2"/>
              </a:rPr>
              <a:t> sont nécessaires</a:t>
            </a:r>
            <a:r>
              <a:rPr lang="en-US" sz="2800" dirty="0">
                <a:sym typeface="Symbol" pitchFamily="18" charset="2"/>
              </a:rPr>
              <a:t> !</a:t>
            </a:r>
            <a:endParaRPr lang="fr-FR" sz="2800" dirty="0">
              <a:sym typeface="Symbol" pitchFamily="18" charset="2"/>
            </a:endParaRPr>
          </a:p>
          <a:p>
            <a:pPr marL="342900" indent="-342900">
              <a:spcBef>
                <a:spcPct val="20000"/>
              </a:spcBef>
              <a:buClr>
                <a:schemeClr val="accent2"/>
              </a:buClr>
              <a:buFont typeface="Monotype Sorts" pitchFamily="2" charset="2"/>
              <a:buNone/>
              <a:defRPr/>
            </a:pPr>
            <a:r>
              <a:rPr lang="en-US" sz="2800" dirty="0">
                <a:sym typeface="Symbol" pitchFamily="18" charset="2"/>
              </a:rPr>
              <a:t> Par </a:t>
            </a:r>
            <a:r>
              <a:rPr lang="en-US" sz="2800" dirty="0" err="1">
                <a:sym typeface="Symbol" pitchFamily="18" charset="2"/>
              </a:rPr>
              <a:t>exemple</a:t>
            </a:r>
            <a:r>
              <a:rPr lang="en-US" sz="2800" dirty="0">
                <a:sym typeface="Symbol" pitchFamily="18" charset="2"/>
              </a:rPr>
              <a:t> : </a:t>
            </a:r>
            <a:r>
              <a:rPr lang="en-US" dirty="0">
                <a:latin typeface="Tahoma" pitchFamily="34" charset="0"/>
                <a:sym typeface="Symbol" pitchFamily="18" charset="2"/>
              </a:rPr>
              <a:t>1</a:t>
            </a:r>
            <a:r>
              <a:rPr lang="fr-FR" dirty="0">
                <a:latin typeface="Tahoma" pitchFamily="34" charset="0"/>
                <a:sym typeface="Symbol" pitchFamily="18" charset="2"/>
              </a:rPr>
              <a:t>-</a:t>
            </a:r>
            <a:r>
              <a:rPr lang="en-US" dirty="0">
                <a:latin typeface="Tahoma" pitchFamily="34" charset="0"/>
                <a:sym typeface="Symbol" pitchFamily="18" charset="2"/>
              </a:rPr>
              <a:t>2</a:t>
            </a:r>
            <a:r>
              <a:rPr lang="fr-FR" dirty="0">
                <a:latin typeface="Tahoma" pitchFamily="34" charset="0"/>
                <a:sym typeface="Symbol" pitchFamily="18" charset="2"/>
              </a:rPr>
              <a:t>-</a:t>
            </a:r>
            <a:r>
              <a:rPr lang="en-US" dirty="0">
                <a:latin typeface="Tahoma" pitchFamily="34" charset="0"/>
                <a:sym typeface="Symbol" pitchFamily="18" charset="2"/>
              </a:rPr>
              <a:t>4</a:t>
            </a:r>
            <a:r>
              <a:rPr lang="fr-FR" dirty="0">
                <a:latin typeface="Tahoma" pitchFamily="34" charset="0"/>
                <a:sym typeface="Symbol" pitchFamily="18" charset="2"/>
              </a:rPr>
              <a:t>-</a:t>
            </a:r>
            <a:r>
              <a:rPr lang="en-US" dirty="0">
                <a:latin typeface="Tahoma" pitchFamily="34" charset="0"/>
                <a:sym typeface="Symbol" pitchFamily="18" charset="2"/>
              </a:rPr>
              <a:t>6</a:t>
            </a:r>
            <a:r>
              <a:rPr lang="en-US" sz="2800" dirty="0">
                <a:sym typeface="Symbol" pitchFamily="18" charset="2"/>
              </a:rPr>
              <a:t>  et  </a:t>
            </a:r>
            <a:r>
              <a:rPr lang="en-US" dirty="0">
                <a:latin typeface="Tahoma" pitchFamily="34" charset="0"/>
                <a:sym typeface="Symbol" pitchFamily="18" charset="2"/>
              </a:rPr>
              <a:t>1-2-(3-2)</a:t>
            </a:r>
            <a:r>
              <a:rPr lang="en-US" baseline="30000" dirty="0">
                <a:latin typeface="Tahoma" pitchFamily="34" charset="0"/>
                <a:sym typeface="Symbol" pitchFamily="18" charset="2"/>
              </a:rPr>
              <a:t>2</a:t>
            </a:r>
            <a:r>
              <a:rPr lang="en-US" dirty="0">
                <a:latin typeface="Tahoma" pitchFamily="34" charset="0"/>
                <a:sym typeface="Symbol" pitchFamily="18" charset="2"/>
              </a:rPr>
              <a:t>-4-5-6</a:t>
            </a:r>
            <a:endParaRPr lang="en-US" sz="2800" dirty="0">
              <a:latin typeface="Courier New" pitchFamily="49" charset="0"/>
              <a:sym typeface="Symbol" pitchFamily="18" charset="2"/>
            </a:endParaRPr>
          </a:p>
          <a:p>
            <a:pPr marL="342900" indent="-342900">
              <a:spcBef>
                <a:spcPct val="20000"/>
              </a:spcBef>
              <a:buClr>
                <a:schemeClr val="accent2"/>
              </a:buClr>
              <a:buFont typeface="Monotype Sorts" pitchFamily="2" charset="2"/>
              <a:buNone/>
              <a:defRPr/>
            </a:pPr>
            <a:r>
              <a:rPr lang="en-US" dirty="0">
                <a:latin typeface="Courier New" pitchFamily="49" charset="0"/>
                <a:sym typeface="Symbol" pitchFamily="18" charset="2"/>
              </a:rPr>
              <a:t/>
            </a:r>
            <a:br>
              <a:rPr lang="en-US" dirty="0">
                <a:latin typeface="Courier New" pitchFamily="49" charset="0"/>
                <a:sym typeface="Symbol" pitchFamily="18" charset="2"/>
              </a:rPr>
            </a:br>
            <a:r>
              <a:rPr lang="en-US" dirty="0">
                <a:latin typeface="Courier New" pitchFamily="49" charset="0"/>
                <a:sym typeface="Symbol" pitchFamily="18" charset="2"/>
              </a:rPr>
              <a:t/>
            </a:r>
            <a:br>
              <a:rPr lang="en-US" dirty="0">
                <a:latin typeface="Courier New" pitchFamily="49" charset="0"/>
                <a:sym typeface="Symbol" pitchFamily="18" charset="2"/>
              </a:rPr>
            </a:br>
            <a:r>
              <a:rPr lang="fr-FR" dirty="0" err="1">
                <a:latin typeface="Courier New" pitchFamily="49" charset="0"/>
                <a:sym typeface="Symbol" pitchFamily="18" charset="2"/>
              </a:rPr>
              <a:t>toutes_les_</a:t>
            </a:r>
            <a:r>
              <a:rPr lang="en-US" dirty="0" err="1">
                <a:latin typeface="Courier New" pitchFamily="49" charset="0"/>
                <a:sym typeface="Symbol" pitchFamily="18" charset="2"/>
              </a:rPr>
              <a:t>utilisations</a:t>
            </a:r>
            <a:r>
              <a:rPr lang="fr-FR" dirty="0">
                <a:latin typeface="Courier New" pitchFamily="49" charset="0"/>
                <a:sym typeface="Symbol" pitchFamily="18" charset="2"/>
              </a:rPr>
              <a:t> </a:t>
            </a:r>
            <a:r>
              <a:rPr lang="en-US" dirty="0" err="1">
                <a:sym typeface="Symbol" pitchFamily="18" charset="2"/>
              </a:rPr>
              <a:t>est</a:t>
            </a:r>
            <a:r>
              <a:rPr lang="en-US" dirty="0">
                <a:sym typeface="Symbol" pitchFamily="18" charset="2"/>
              </a:rPr>
              <a:t> plus fort </a:t>
            </a:r>
            <a:r>
              <a:rPr lang="en-US" dirty="0" err="1">
                <a:sym typeface="Symbol" pitchFamily="18" charset="2"/>
              </a:rPr>
              <a:t>que</a:t>
            </a:r>
            <a:r>
              <a:rPr lang="en-US" dirty="0">
                <a:latin typeface="Courier New" pitchFamily="49" charset="0"/>
                <a:sym typeface="Symbol" pitchFamily="18" charset="2"/>
              </a:rPr>
              <a:t> </a:t>
            </a:r>
            <a:r>
              <a:rPr lang="fr-FR" dirty="0" err="1">
                <a:latin typeface="Courier New" pitchFamily="49" charset="0"/>
                <a:sym typeface="Symbol" pitchFamily="18" charset="2"/>
              </a:rPr>
              <a:t>toutes_les_définitions</a:t>
            </a:r>
            <a:endParaRPr lang="fr-FR" dirty="0">
              <a:latin typeface="Courier New" pitchFamily="49" charset="0"/>
              <a:sym typeface="Symbol" pitchFamily="18" charset="2"/>
            </a:endParaRPr>
          </a:p>
        </p:txBody>
      </p:sp>
      <p:sp>
        <p:nvSpPr>
          <p:cNvPr id="148487" name="Rectangle 3"/>
          <p:cNvSpPr>
            <a:spLocks noChangeArrowheads="1"/>
          </p:cNvSpPr>
          <p:nvPr/>
        </p:nvSpPr>
        <p:spPr bwMode="auto">
          <a:xfrm>
            <a:off x="0" y="0"/>
            <a:ext cx="9144000" cy="533400"/>
          </a:xfrm>
          <a:prstGeom prst="rect">
            <a:avLst/>
          </a:prstGeom>
          <a:noFill/>
          <a:ln w="12700">
            <a:noFill/>
            <a:miter lim="800000"/>
            <a:headEnd/>
            <a:tailEnd/>
          </a:ln>
        </p:spPr>
        <p:txBody>
          <a:bodyPr lIns="90488" tIns="44450" rIns="90488" bIns="44450" anchor="ctr"/>
          <a:lstStyle/>
          <a:p>
            <a:r>
              <a:rPr lang="fr-FR" sz="2800">
                <a:solidFill>
                  <a:schemeClr val="tx2"/>
                </a:solidFill>
                <a:latin typeface="Arial" charset="0"/>
              </a:rPr>
              <a:t>Critère </a:t>
            </a:r>
            <a:r>
              <a:rPr lang="en-US" sz="2800">
                <a:solidFill>
                  <a:schemeClr val="tx2"/>
                </a:solidFill>
                <a:latin typeface="Arial" charset="0"/>
              </a:rPr>
              <a:t>structurel </a:t>
            </a:r>
            <a:r>
              <a:rPr lang="fr-FR" sz="2800">
                <a:solidFill>
                  <a:schemeClr val="tx2"/>
                </a:solidFill>
                <a:latin typeface="Arial" charset="0"/>
              </a:rPr>
              <a:t>: </a:t>
            </a:r>
            <a:r>
              <a:rPr lang="fr-FR" sz="2800">
                <a:solidFill>
                  <a:schemeClr val="tx2"/>
                </a:solidFill>
                <a:latin typeface="Courier New" pitchFamily="49" charset="0"/>
              </a:rPr>
              <a:t>toutes_les_</a:t>
            </a:r>
            <a:r>
              <a:rPr lang="en-US" sz="2800">
                <a:solidFill>
                  <a:schemeClr val="tx2"/>
                </a:solidFill>
                <a:latin typeface="Courier New" pitchFamily="49" charset="0"/>
              </a:rPr>
              <a:t>utilisations</a:t>
            </a:r>
            <a:endParaRPr lang="fr-FR">
              <a:solidFill>
                <a:schemeClr val="tx2"/>
              </a:solidFill>
              <a:latin typeface="Courier New" pitchFamily="49" charset="0"/>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Espace réservé du pied de page 2"/>
          <p:cNvSpPr>
            <a:spLocks noGrp="1"/>
          </p:cNvSpPr>
          <p:nvPr>
            <p:ph type="ftr" sz="quarter" idx="11"/>
          </p:nvPr>
        </p:nvSpPr>
        <p:spPr/>
        <p:txBody>
          <a:bodyPr/>
          <a:lstStyle/>
          <a:p>
            <a:pPr>
              <a:defRPr/>
            </a:pPr>
            <a:r>
              <a:rPr lang="fr-FR"/>
              <a:t>Dr Maamri Ramdane</a:t>
            </a:r>
          </a:p>
        </p:txBody>
      </p:sp>
      <p:sp>
        <p:nvSpPr>
          <p:cNvPr id="38916" name="Espace réservé du numéro de diapositive 3"/>
          <p:cNvSpPr>
            <a:spLocks noGrp="1"/>
          </p:cNvSpPr>
          <p:nvPr>
            <p:ph type="sldNum" sz="quarter" idx="12"/>
          </p:nvPr>
        </p:nvSpPr>
        <p:spPr>
          <a:xfrm>
            <a:off x="1905000" y="6415088"/>
            <a:ext cx="1593850" cy="441325"/>
          </a:xfrm>
        </p:spPr>
        <p:txBody>
          <a:bodyPr/>
          <a:lstStyle/>
          <a:p>
            <a:pPr algn="l">
              <a:defRPr/>
            </a:pPr>
            <a:fld id="{20AD35A4-2CD6-4FCE-8969-13FCBD765D77}" type="slidenum">
              <a:rPr lang="fr-FR"/>
              <a:pPr algn="l">
                <a:defRPr/>
              </a:pPr>
              <a:t>134</a:t>
            </a:fld>
            <a:endParaRPr lang="fr-FR"/>
          </a:p>
        </p:txBody>
      </p:sp>
      <p:sp>
        <p:nvSpPr>
          <p:cNvPr id="149508" name="Rectangle 113"/>
          <p:cNvSpPr>
            <a:spLocks noChangeArrowheads="1"/>
          </p:cNvSpPr>
          <p:nvPr/>
        </p:nvSpPr>
        <p:spPr bwMode="auto">
          <a:xfrm>
            <a:off x="285720" y="5715016"/>
            <a:ext cx="5978525" cy="838200"/>
          </a:xfrm>
          <a:prstGeom prst="rect">
            <a:avLst/>
          </a:prstGeom>
          <a:solidFill>
            <a:schemeClr val="accent1"/>
          </a:solidFill>
          <a:ln w="12700">
            <a:solidFill>
              <a:schemeClr val="tx1"/>
            </a:solidFill>
            <a:miter lim="800000"/>
            <a:headEnd/>
            <a:tailEnd/>
          </a:ln>
        </p:spPr>
        <p:txBody>
          <a:bodyPr wrap="none" anchor="ctr"/>
          <a:lstStyle/>
          <a:p>
            <a:endParaRPr lang="ar-DZ"/>
          </a:p>
        </p:txBody>
      </p:sp>
      <p:sp>
        <p:nvSpPr>
          <p:cNvPr id="149509" name="Rectangle 3"/>
          <p:cNvSpPr>
            <a:spLocks noChangeArrowheads="1"/>
          </p:cNvSpPr>
          <p:nvPr/>
        </p:nvSpPr>
        <p:spPr bwMode="auto">
          <a:xfrm>
            <a:off x="0" y="990600"/>
            <a:ext cx="8791575" cy="5867400"/>
          </a:xfrm>
          <a:prstGeom prst="rect">
            <a:avLst/>
          </a:prstGeom>
          <a:noFill/>
          <a:ln w="12700">
            <a:noFill/>
            <a:miter lim="800000"/>
            <a:headEnd/>
            <a:tailEnd/>
          </a:ln>
        </p:spPr>
        <p:txBody>
          <a:bodyPr lIns="90488" tIns="44450" rIns="90488" bIns="44450"/>
          <a:lstStyle/>
          <a:p>
            <a:pPr marL="342900" indent="-342900">
              <a:spcBef>
                <a:spcPct val="20000"/>
              </a:spcBef>
              <a:buClr>
                <a:schemeClr val="accent2"/>
              </a:buClr>
              <a:buFont typeface="Monotype Sorts" charset="0"/>
              <a:buNone/>
            </a:pPr>
            <a:r>
              <a:rPr lang="fr-FR" sz="2800" u="sng" dirty="0" err="1"/>
              <a:t>Déf</a:t>
            </a:r>
            <a:r>
              <a:rPr lang="fr-FR" sz="2800" u="sng" dirty="0"/>
              <a:t> :</a:t>
            </a:r>
            <a:r>
              <a:rPr lang="en-US" sz="2800" u="sng" dirty="0"/>
              <a:t> </a:t>
            </a:r>
            <a:r>
              <a:rPr lang="en-US" sz="2800" dirty="0">
                <a:latin typeface="Courier New" pitchFamily="49" charset="0"/>
              </a:rPr>
              <a:t>C</a:t>
            </a:r>
            <a:r>
              <a:rPr lang="en-US" sz="2800" dirty="0"/>
              <a:t> </a:t>
            </a:r>
            <a:r>
              <a:rPr lang="en-US" sz="2800" dirty="0" err="1"/>
              <a:t>satisfait</a:t>
            </a:r>
            <a:r>
              <a:rPr lang="en-US" sz="2800" dirty="0"/>
              <a:t> </a:t>
            </a:r>
            <a:r>
              <a:rPr lang="fr-FR" dirty="0" err="1">
                <a:latin typeface="Courier New" pitchFamily="49" charset="0"/>
              </a:rPr>
              <a:t>tous_les_</a:t>
            </a:r>
            <a:r>
              <a:rPr lang="en-US" dirty="0" err="1">
                <a:latin typeface="Courier New" pitchFamily="49" charset="0"/>
              </a:rPr>
              <a:t>chemins_du</a:t>
            </a:r>
            <a:r>
              <a:rPr lang="en-US" dirty="0">
                <a:latin typeface="Courier New" pitchFamily="49" charset="0"/>
              </a:rPr>
              <a:t> </a:t>
            </a:r>
          </a:p>
          <a:p>
            <a:pPr marL="342900" indent="-342900">
              <a:spcBef>
                <a:spcPct val="20000"/>
              </a:spcBef>
              <a:buClr>
                <a:schemeClr val="accent2"/>
              </a:buClr>
              <a:buFont typeface="Monotype Sorts" charset="0"/>
              <a:buNone/>
            </a:pPr>
            <a:r>
              <a:rPr lang="en-US" sz="2800" dirty="0" err="1">
                <a:sym typeface="Symbol" pitchFamily="18" charset="2"/>
              </a:rPr>
              <a:t>ssi</a:t>
            </a:r>
            <a:r>
              <a:rPr lang="en-US" sz="2800" dirty="0">
                <a:sym typeface="Symbol" pitchFamily="18" charset="2"/>
              </a:rPr>
              <a:t> </a:t>
            </a:r>
            <a:r>
              <a:rPr lang="fr-FR" sz="2800" dirty="0">
                <a:latin typeface="Courier New" pitchFamily="49" charset="0"/>
                <a:sym typeface="Symbol" pitchFamily="18" charset="2"/>
              </a:rPr>
              <a:t></a:t>
            </a:r>
            <a:r>
              <a:rPr lang="en-US" sz="2800" dirty="0">
                <a:latin typeface="Courier New" pitchFamily="49" charset="0"/>
                <a:sym typeface="Symbol" pitchFamily="18" charset="2"/>
              </a:rPr>
              <a:t>n</a:t>
            </a:r>
            <a:r>
              <a:rPr lang="fr-FR" sz="2800" dirty="0">
                <a:latin typeface="Courier New" pitchFamily="49" charset="0"/>
                <a:sym typeface="Symbol" pitchFamily="18" charset="2"/>
              </a:rPr>
              <a:t></a:t>
            </a:r>
            <a:r>
              <a:rPr lang="en-US" sz="2800" dirty="0">
                <a:latin typeface="Courier New" pitchFamily="49" charset="0"/>
                <a:sym typeface="Symbol" pitchFamily="18" charset="2"/>
              </a:rPr>
              <a:t> N et </a:t>
            </a:r>
            <a:r>
              <a:rPr lang="fr-FR" sz="2800" dirty="0">
                <a:latin typeface="Courier New" pitchFamily="49" charset="0"/>
                <a:sym typeface="Symbol" pitchFamily="18" charset="2"/>
              </a:rPr>
              <a:t></a:t>
            </a:r>
            <a:r>
              <a:rPr lang="en-US" sz="2800" dirty="0">
                <a:latin typeface="Courier New" pitchFamily="49" charset="0"/>
                <a:sym typeface="Symbol" pitchFamily="18" charset="2"/>
              </a:rPr>
              <a:t>x</a:t>
            </a:r>
            <a:r>
              <a:rPr lang="fr-FR" sz="2800" dirty="0">
                <a:latin typeface="Courier New" pitchFamily="49" charset="0"/>
                <a:sym typeface="Symbol" pitchFamily="18" charset="2"/>
              </a:rPr>
              <a:t> </a:t>
            </a:r>
            <a:r>
              <a:rPr lang="en-US" sz="2800" dirty="0">
                <a:latin typeface="Courier New" pitchFamily="49" charset="0"/>
                <a:sym typeface="Symbol" pitchFamily="18" charset="2"/>
              </a:rPr>
              <a:t>def(n)</a:t>
            </a:r>
            <a:r>
              <a:rPr lang="fr-FR" sz="2800" dirty="0">
                <a:latin typeface="Courier New" pitchFamily="49" charset="0"/>
                <a:sym typeface="Symbol" pitchFamily="18" charset="2"/>
              </a:rPr>
              <a:t>, </a:t>
            </a:r>
            <a:endParaRPr lang="en-US" sz="2800" dirty="0">
              <a:latin typeface="Courier New" pitchFamily="49" charset="0"/>
              <a:sym typeface="Symbol" pitchFamily="18" charset="2"/>
            </a:endParaRPr>
          </a:p>
          <a:p>
            <a:pPr marL="342900" indent="-342900">
              <a:spcBef>
                <a:spcPct val="20000"/>
              </a:spcBef>
              <a:buClr>
                <a:schemeClr val="accent2"/>
              </a:buClr>
              <a:buFont typeface="Monotype Sorts" charset="0"/>
              <a:buNone/>
            </a:pPr>
            <a:r>
              <a:rPr lang="en-US" sz="2800" dirty="0">
                <a:latin typeface="Courier New" pitchFamily="49" charset="0"/>
                <a:sym typeface="Symbol" pitchFamily="18" charset="2"/>
              </a:rPr>
              <a:t>C </a:t>
            </a:r>
            <a:r>
              <a:rPr lang="en-US" sz="2800" dirty="0" err="1">
                <a:sym typeface="Symbol" pitchFamily="18" charset="2"/>
              </a:rPr>
              <a:t>inclut</a:t>
            </a:r>
            <a:r>
              <a:rPr lang="en-US" sz="2800" dirty="0">
                <a:sym typeface="Symbol" pitchFamily="18" charset="2"/>
              </a:rPr>
              <a:t> </a:t>
            </a:r>
            <a:r>
              <a:rPr lang="en-US" sz="2800" dirty="0" err="1">
                <a:sym typeface="Symbol" pitchFamily="18" charset="2"/>
              </a:rPr>
              <a:t>tous</a:t>
            </a:r>
            <a:r>
              <a:rPr lang="en-US" sz="2800" dirty="0">
                <a:sym typeface="Symbol" pitchFamily="18" charset="2"/>
              </a:rPr>
              <a:t> les </a:t>
            </a:r>
            <a:r>
              <a:rPr lang="en-US" sz="2800" dirty="0" err="1">
                <a:sym typeface="Symbol" pitchFamily="18" charset="2"/>
              </a:rPr>
              <a:t>chemins</a:t>
            </a:r>
            <a:endParaRPr lang="en-US" sz="2800" dirty="0">
              <a:sym typeface="Symbol" pitchFamily="18" charset="2"/>
            </a:endParaRPr>
          </a:p>
          <a:p>
            <a:pPr marL="342900" indent="-342900">
              <a:spcBef>
                <a:spcPct val="20000"/>
              </a:spcBef>
              <a:buClr>
                <a:schemeClr val="accent2"/>
              </a:buClr>
              <a:buFont typeface="Monotype Sorts" charset="0"/>
              <a:buNone/>
            </a:pPr>
            <a:r>
              <a:rPr lang="fr-FR" sz="2800" dirty="0"/>
              <a:t>définition/utilisation</a:t>
            </a:r>
            <a:r>
              <a:rPr lang="en-US" sz="2800" dirty="0"/>
              <a:t> </a:t>
            </a:r>
          </a:p>
          <a:p>
            <a:pPr marL="342900" indent="-342900">
              <a:spcBef>
                <a:spcPct val="20000"/>
              </a:spcBef>
              <a:buClr>
                <a:schemeClr val="accent2"/>
              </a:buClr>
              <a:buFont typeface="Monotype Sorts" charset="0"/>
              <a:buNone/>
            </a:pPr>
            <a:r>
              <a:rPr lang="en-US" sz="2800" dirty="0"/>
              <a:t>par rapport </a:t>
            </a:r>
            <a:r>
              <a:rPr lang="en-US" sz="2800" dirty="0">
                <a:cs typeface="Times New Roman" pitchFamily="18" charset="0"/>
              </a:rPr>
              <a:t>à</a:t>
            </a:r>
            <a:r>
              <a:rPr lang="en-US" sz="2800" dirty="0"/>
              <a:t> x </a:t>
            </a:r>
            <a:endParaRPr lang="fr-FR" sz="2800" dirty="0"/>
          </a:p>
          <a:p>
            <a:pPr marL="342900" indent="-342900">
              <a:spcBef>
                <a:spcPct val="20000"/>
              </a:spcBef>
              <a:buClr>
                <a:schemeClr val="accent2"/>
              </a:buClr>
              <a:buFont typeface="Monotype Sorts" charset="0"/>
              <a:buNone/>
            </a:pPr>
            <a:endParaRPr lang="fr-FR" sz="2800" dirty="0">
              <a:sym typeface="Symbol" pitchFamily="18" charset="2"/>
            </a:endParaRPr>
          </a:p>
          <a:p>
            <a:pPr marL="342900" indent="-342900">
              <a:spcBef>
                <a:spcPct val="20000"/>
              </a:spcBef>
              <a:buClr>
                <a:schemeClr val="accent2"/>
              </a:buClr>
              <a:buFont typeface="Monotype Sorts" charset="0"/>
              <a:buNone/>
            </a:pPr>
            <a:r>
              <a:rPr lang="en-US" sz="2800" dirty="0" err="1">
                <a:sym typeface="Symbol" pitchFamily="18" charset="2"/>
              </a:rPr>
              <a:t>Ici</a:t>
            </a:r>
            <a:r>
              <a:rPr lang="en-US" sz="2800" dirty="0">
                <a:sym typeface="Symbol" pitchFamily="18" charset="2"/>
              </a:rPr>
              <a:t>,</a:t>
            </a:r>
            <a:r>
              <a:rPr lang="en-US" sz="2800" dirty="0">
                <a:latin typeface="Courier New" pitchFamily="49" charset="0"/>
                <a:sym typeface="Symbol" pitchFamily="18" charset="2"/>
              </a:rPr>
              <a:t> 4 </a:t>
            </a:r>
            <a:r>
              <a:rPr lang="en-US" sz="2800" dirty="0" err="1">
                <a:sym typeface="Symbol" pitchFamily="18" charset="2"/>
              </a:rPr>
              <a:t>chemins</a:t>
            </a:r>
            <a:r>
              <a:rPr lang="en-US" sz="2800" dirty="0">
                <a:sym typeface="Symbol" pitchFamily="18" charset="2"/>
              </a:rPr>
              <a:t> !</a:t>
            </a:r>
            <a:endParaRPr lang="en-US" sz="2800" dirty="0">
              <a:latin typeface="Courier New" pitchFamily="49" charset="0"/>
              <a:sym typeface="Symbol" pitchFamily="18" charset="2"/>
            </a:endParaRPr>
          </a:p>
          <a:p>
            <a:pPr marL="342900" indent="-342900">
              <a:spcBef>
                <a:spcPct val="20000"/>
              </a:spcBef>
              <a:buClr>
                <a:schemeClr val="accent2"/>
              </a:buClr>
              <a:buFont typeface="Monotype Sorts" charset="0"/>
              <a:buNone/>
            </a:pPr>
            <a:r>
              <a:rPr lang="en-US" sz="2800" dirty="0">
                <a:latin typeface="Courier New" pitchFamily="49" charset="0"/>
                <a:sym typeface="Symbol" pitchFamily="18" charset="2"/>
              </a:rPr>
              <a:t>1-2-4-6, 1-2-4-5-6,</a:t>
            </a:r>
          </a:p>
          <a:p>
            <a:pPr marL="342900" indent="-342900">
              <a:spcBef>
                <a:spcPct val="20000"/>
              </a:spcBef>
              <a:buClr>
                <a:schemeClr val="accent2"/>
              </a:buClr>
              <a:buFont typeface="Monotype Sorts" charset="0"/>
              <a:buNone/>
            </a:pPr>
            <a:r>
              <a:rPr lang="en-US" sz="2800" dirty="0">
                <a:latin typeface="Courier New" pitchFamily="49" charset="0"/>
                <a:sym typeface="Symbol" pitchFamily="18" charset="2"/>
              </a:rPr>
              <a:t>1-2-3-2-4-6,1-2-3-2-4-5-6</a:t>
            </a:r>
          </a:p>
          <a:p>
            <a:pPr marL="342900" indent="-342900">
              <a:spcBef>
                <a:spcPct val="20000"/>
              </a:spcBef>
              <a:buClr>
                <a:schemeClr val="accent2"/>
              </a:buClr>
              <a:buFont typeface="Monotype Sorts" charset="0"/>
              <a:buNone/>
            </a:pPr>
            <a:endParaRPr lang="en-US" sz="2800" dirty="0">
              <a:latin typeface="Courier New" pitchFamily="49" charset="0"/>
              <a:sym typeface="Symbol" pitchFamily="18" charset="2"/>
            </a:endParaRPr>
          </a:p>
          <a:p>
            <a:pPr marL="342900" indent="-342900">
              <a:spcBef>
                <a:spcPct val="20000"/>
              </a:spcBef>
              <a:buClr>
                <a:schemeClr val="accent2"/>
              </a:buClr>
              <a:buFont typeface="Monotype Sorts" charset="0"/>
              <a:buNone/>
            </a:pPr>
            <a:endParaRPr lang="fr-FR" dirty="0">
              <a:latin typeface="Courier New" pitchFamily="49" charset="0"/>
              <a:sym typeface="Symbol" pitchFamily="18" charset="2"/>
            </a:endParaRPr>
          </a:p>
        </p:txBody>
      </p:sp>
      <p:sp>
        <p:nvSpPr>
          <p:cNvPr id="149510" name="Rectangle 4"/>
          <p:cNvSpPr>
            <a:spLocks noChangeArrowheads="1"/>
          </p:cNvSpPr>
          <p:nvPr/>
        </p:nvSpPr>
        <p:spPr bwMode="auto">
          <a:xfrm>
            <a:off x="0" y="0"/>
            <a:ext cx="9144000" cy="533400"/>
          </a:xfrm>
          <a:prstGeom prst="rect">
            <a:avLst/>
          </a:prstGeom>
          <a:noFill/>
          <a:ln w="12700">
            <a:noFill/>
            <a:miter lim="800000"/>
            <a:headEnd/>
            <a:tailEnd/>
          </a:ln>
        </p:spPr>
        <p:txBody>
          <a:bodyPr lIns="90488" tIns="44450" rIns="90488" bIns="44450" anchor="ctr"/>
          <a:lstStyle/>
          <a:p>
            <a:r>
              <a:rPr lang="fr-FR" sz="3200">
                <a:solidFill>
                  <a:schemeClr val="tx2"/>
                </a:solidFill>
                <a:latin typeface="Arial" charset="0"/>
              </a:rPr>
              <a:t>Critère </a:t>
            </a:r>
            <a:r>
              <a:rPr lang="en-US" sz="3200">
                <a:solidFill>
                  <a:schemeClr val="tx2"/>
                </a:solidFill>
                <a:latin typeface="Arial" charset="0"/>
              </a:rPr>
              <a:t>structurel </a:t>
            </a:r>
            <a:r>
              <a:rPr lang="fr-FR" sz="3200">
                <a:solidFill>
                  <a:schemeClr val="tx2"/>
                </a:solidFill>
                <a:latin typeface="Arial" charset="0"/>
              </a:rPr>
              <a:t>: </a:t>
            </a:r>
            <a:r>
              <a:rPr lang="fr-FR" sz="3200">
                <a:solidFill>
                  <a:schemeClr val="tx2"/>
                </a:solidFill>
                <a:latin typeface="Courier New" pitchFamily="49" charset="0"/>
              </a:rPr>
              <a:t>tous_les_chemins</a:t>
            </a:r>
            <a:r>
              <a:rPr lang="en-US" sz="3200">
                <a:solidFill>
                  <a:schemeClr val="tx2"/>
                </a:solidFill>
                <a:latin typeface="Courier New" pitchFamily="49" charset="0"/>
              </a:rPr>
              <a:t>_du</a:t>
            </a:r>
            <a:endParaRPr lang="fr-FR" sz="2800">
              <a:solidFill>
                <a:schemeClr val="tx2"/>
              </a:solidFill>
              <a:latin typeface="Courier New" pitchFamily="49" charset="0"/>
            </a:endParaRPr>
          </a:p>
        </p:txBody>
      </p:sp>
      <p:grpSp>
        <p:nvGrpSpPr>
          <p:cNvPr id="149511" name="Group 76"/>
          <p:cNvGrpSpPr>
            <a:grpSpLocks/>
          </p:cNvGrpSpPr>
          <p:nvPr/>
        </p:nvGrpSpPr>
        <p:grpSpPr bwMode="auto">
          <a:xfrm>
            <a:off x="3336925" y="838200"/>
            <a:ext cx="5959475" cy="5653088"/>
            <a:chOff x="2288" y="528"/>
            <a:chExt cx="4067" cy="3561"/>
          </a:xfrm>
        </p:grpSpPr>
        <p:sp>
          <p:nvSpPr>
            <p:cNvPr id="149515" name="Line 77"/>
            <p:cNvSpPr>
              <a:spLocks noChangeShapeType="1"/>
            </p:cNvSpPr>
            <p:nvPr/>
          </p:nvSpPr>
          <p:spPr bwMode="auto">
            <a:xfrm flipH="1">
              <a:off x="4464" y="3552"/>
              <a:ext cx="624" cy="240"/>
            </a:xfrm>
            <a:prstGeom prst="line">
              <a:avLst/>
            </a:prstGeom>
            <a:noFill/>
            <a:ln w="12700">
              <a:solidFill>
                <a:schemeClr val="tx1"/>
              </a:solidFill>
              <a:round/>
              <a:headEnd/>
              <a:tailEnd type="triangle" w="med" len="med"/>
            </a:ln>
          </p:spPr>
          <p:txBody>
            <a:bodyPr/>
            <a:lstStyle/>
            <a:p>
              <a:endParaRPr lang="fr-FR"/>
            </a:p>
          </p:txBody>
        </p:sp>
        <p:grpSp>
          <p:nvGrpSpPr>
            <p:cNvPr id="149516" name="Group 78"/>
            <p:cNvGrpSpPr>
              <a:grpSpLocks/>
            </p:cNvGrpSpPr>
            <p:nvPr/>
          </p:nvGrpSpPr>
          <p:grpSpPr bwMode="auto">
            <a:xfrm>
              <a:off x="4158" y="624"/>
              <a:ext cx="328" cy="393"/>
              <a:chOff x="4036" y="868"/>
              <a:chExt cx="328" cy="393"/>
            </a:xfrm>
          </p:grpSpPr>
          <p:sp>
            <p:nvSpPr>
              <p:cNvPr id="149544" name="Oval 79"/>
              <p:cNvSpPr>
                <a:spLocks noChangeArrowheads="1"/>
              </p:cNvSpPr>
              <p:nvPr/>
            </p:nvSpPr>
            <p:spPr bwMode="auto">
              <a:xfrm>
                <a:off x="4036" y="868"/>
                <a:ext cx="328" cy="376"/>
              </a:xfrm>
              <a:prstGeom prst="ellipse">
                <a:avLst/>
              </a:prstGeom>
              <a:noFill/>
              <a:ln w="12700">
                <a:solidFill>
                  <a:schemeClr val="tx1"/>
                </a:solidFill>
                <a:round/>
                <a:headEnd/>
                <a:tailEnd/>
              </a:ln>
            </p:spPr>
            <p:txBody>
              <a:bodyPr wrap="none" anchor="ctr"/>
              <a:lstStyle/>
              <a:p>
                <a:endParaRPr lang="ar-DZ"/>
              </a:p>
            </p:txBody>
          </p:sp>
          <p:sp>
            <p:nvSpPr>
              <p:cNvPr id="149545" name="Rectangle 80"/>
              <p:cNvSpPr>
                <a:spLocks noChangeArrowheads="1"/>
              </p:cNvSpPr>
              <p:nvPr/>
            </p:nvSpPr>
            <p:spPr bwMode="auto">
              <a:xfrm>
                <a:off x="4071" y="894"/>
                <a:ext cx="265" cy="367"/>
              </a:xfrm>
              <a:prstGeom prst="rect">
                <a:avLst/>
              </a:prstGeom>
              <a:noFill/>
              <a:ln w="12700">
                <a:noFill/>
                <a:miter lim="800000"/>
                <a:headEnd/>
                <a:tailEnd/>
              </a:ln>
            </p:spPr>
            <p:txBody>
              <a:bodyPr wrap="none" lIns="90488" tIns="44450" rIns="90488" bIns="44450">
                <a:spAutoFit/>
              </a:bodyPr>
              <a:lstStyle/>
              <a:p>
                <a:r>
                  <a:rPr lang="en-US" sz="3200"/>
                  <a:t>1</a:t>
                </a:r>
                <a:endParaRPr lang="fr-FR" sz="3200"/>
              </a:p>
            </p:txBody>
          </p:sp>
        </p:grpSp>
        <p:grpSp>
          <p:nvGrpSpPr>
            <p:cNvPr id="149517" name="Group 81"/>
            <p:cNvGrpSpPr>
              <a:grpSpLocks/>
            </p:cNvGrpSpPr>
            <p:nvPr/>
          </p:nvGrpSpPr>
          <p:grpSpPr bwMode="auto">
            <a:xfrm>
              <a:off x="4110" y="1296"/>
              <a:ext cx="328" cy="393"/>
              <a:chOff x="4036" y="1492"/>
              <a:chExt cx="328" cy="393"/>
            </a:xfrm>
          </p:grpSpPr>
          <p:sp>
            <p:nvSpPr>
              <p:cNvPr id="149542" name="Oval 82"/>
              <p:cNvSpPr>
                <a:spLocks noChangeArrowheads="1"/>
              </p:cNvSpPr>
              <p:nvPr/>
            </p:nvSpPr>
            <p:spPr bwMode="auto">
              <a:xfrm>
                <a:off x="4036" y="1492"/>
                <a:ext cx="328" cy="376"/>
              </a:xfrm>
              <a:prstGeom prst="ellipse">
                <a:avLst/>
              </a:prstGeom>
              <a:noFill/>
              <a:ln w="12700">
                <a:solidFill>
                  <a:schemeClr val="tx1"/>
                </a:solidFill>
                <a:round/>
                <a:headEnd/>
                <a:tailEnd/>
              </a:ln>
            </p:spPr>
            <p:txBody>
              <a:bodyPr wrap="none" anchor="ctr"/>
              <a:lstStyle/>
              <a:p>
                <a:endParaRPr lang="ar-DZ"/>
              </a:p>
            </p:txBody>
          </p:sp>
          <p:sp>
            <p:nvSpPr>
              <p:cNvPr id="149543" name="Rectangle 83"/>
              <p:cNvSpPr>
                <a:spLocks noChangeArrowheads="1"/>
              </p:cNvSpPr>
              <p:nvPr/>
            </p:nvSpPr>
            <p:spPr bwMode="auto">
              <a:xfrm>
                <a:off x="4071" y="1518"/>
                <a:ext cx="265" cy="367"/>
              </a:xfrm>
              <a:prstGeom prst="rect">
                <a:avLst/>
              </a:prstGeom>
              <a:noFill/>
              <a:ln w="12700">
                <a:noFill/>
                <a:miter lim="800000"/>
                <a:headEnd/>
                <a:tailEnd/>
              </a:ln>
            </p:spPr>
            <p:txBody>
              <a:bodyPr wrap="none" lIns="90488" tIns="44450" rIns="90488" bIns="44450">
                <a:spAutoFit/>
              </a:bodyPr>
              <a:lstStyle/>
              <a:p>
                <a:r>
                  <a:rPr lang="en-US" sz="3200"/>
                  <a:t>2</a:t>
                </a:r>
                <a:endParaRPr lang="fr-FR" sz="3200"/>
              </a:p>
            </p:txBody>
          </p:sp>
        </p:grpSp>
        <p:grpSp>
          <p:nvGrpSpPr>
            <p:cNvPr id="149518" name="Group 84"/>
            <p:cNvGrpSpPr>
              <a:grpSpLocks/>
            </p:cNvGrpSpPr>
            <p:nvPr/>
          </p:nvGrpSpPr>
          <p:grpSpPr bwMode="auto">
            <a:xfrm>
              <a:off x="3870" y="1968"/>
              <a:ext cx="328" cy="393"/>
              <a:chOff x="3844" y="2164"/>
              <a:chExt cx="328" cy="393"/>
            </a:xfrm>
          </p:grpSpPr>
          <p:sp>
            <p:nvSpPr>
              <p:cNvPr id="149540" name="Oval 85"/>
              <p:cNvSpPr>
                <a:spLocks noChangeArrowheads="1"/>
              </p:cNvSpPr>
              <p:nvPr/>
            </p:nvSpPr>
            <p:spPr bwMode="auto">
              <a:xfrm>
                <a:off x="3844" y="2164"/>
                <a:ext cx="328" cy="376"/>
              </a:xfrm>
              <a:prstGeom prst="ellipse">
                <a:avLst/>
              </a:prstGeom>
              <a:noFill/>
              <a:ln w="12700">
                <a:solidFill>
                  <a:schemeClr val="tx1"/>
                </a:solidFill>
                <a:round/>
                <a:headEnd/>
                <a:tailEnd/>
              </a:ln>
            </p:spPr>
            <p:txBody>
              <a:bodyPr wrap="none" anchor="ctr"/>
              <a:lstStyle/>
              <a:p>
                <a:endParaRPr lang="ar-DZ"/>
              </a:p>
            </p:txBody>
          </p:sp>
          <p:sp>
            <p:nvSpPr>
              <p:cNvPr id="149541" name="Rectangle 86"/>
              <p:cNvSpPr>
                <a:spLocks noChangeArrowheads="1"/>
              </p:cNvSpPr>
              <p:nvPr/>
            </p:nvSpPr>
            <p:spPr bwMode="auto">
              <a:xfrm>
                <a:off x="3879" y="2190"/>
                <a:ext cx="265" cy="367"/>
              </a:xfrm>
              <a:prstGeom prst="rect">
                <a:avLst/>
              </a:prstGeom>
              <a:noFill/>
              <a:ln w="12700">
                <a:noFill/>
                <a:miter lim="800000"/>
                <a:headEnd/>
                <a:tailEnd/>
              </a:ln>
            </p:spPr>
            <p:txBody>
              <a:bodyPr wrap="none" lIns="90488" tIns="44450" rIns="90488" bIns="44450">
                <a:spAutoFit/>
              </a:bodyPr>
              <a:lstStyle/>
              <a:p>
                <a:r>
                  <a:rPr lang="en-US" sz="3200"/>
                  <a:t>3</a:t>
                </a:r>
                <a:endParaRPr lang="fr-FR" sz="3200"/>
              </a:p>
            </p:txBody>
          </p:sp>
        </p:grpSp>
        <p:grpSp>
          <p:nvGrpSpPr>
            <p:cNvPr id="149519" name="Group 87"/>
            <p:cNvGrpSpPr>
              <a:grpSpLocks/>
            </p:cNvGrpSpPr>
            <p:nvPr/>
          </p:nvGrpSpPr>
          <p:grpSpPr bwMode="auto">
            <a:xfrm>
              <a:off x="4158" y="2496"/>
              <a:ext cx="328" cy="393"/>
              <a:chOff x="4708" y="2164"/>
              <a:chExt cx="328" cy="393"/>
            </a:xfrm>
          </p:grpSpPr>
          <p:sp>
            <p:nvSpPr>
              <p:cNvPr id="149538" name="Oval 88"/>
              <p:cNvSpPr>
                <a:spLocks noChangeArrowheads="1"/>
              </p:cNvSpPr>
              <p:nvPr/>
            </p:nvSpPr>
            <p:spPr bwMode="auto">
              <a:xfrm>
                <a:off x="4708" y="2164"/>
                <a:ext cx="328" cy="376"/>
              </a:xfrm>
              <a:prstGeom prst="ellipse">
                <a:avLst/>
              </a:prstGeom>
              <a:noFill/>
              <a:ln w="12700">
                <a:solidFill>
                  <a:schemeClr val="tx1"/>
                </a:solidFill>
                <a:round/>
                <a:headEnd/>
                <a:tailEnd/>
              </a:ln>
            </p:spPr>
            <p:txBody>
              <a:bodyPr wrap="none" anchor="ctr"/>
              <a:lstStyle/>
              <a:p>
                <a:endParaRPr lang="ar-DZ"/>
              </a:p>
            </p:txBody>
          </p:sp>
          <p:sp>
            <p:nvSpPr>
              <p:cNvPr id="149539" name="Rectangle 89"/>
              <p:cNvSpPr>
                <a:spLocks noChangeArrowheads="1"/>
              </p:cNvSpPr>
              <p:nvPr/>
            </p:nvSpPr>
            <p:spPr bwMode="auto">
              <a:xfrm>
                <a:off x="4743" y="2190"/>
                <a:ext cx="265" cy="367"/>
              </a:xfrm>
              <a:prstGeom prst="rect">
                <a:avLst/>
              </a:prstGeom>
              <a:noFill/>
              <a:ln w="12700">
                <a:noFill/>
                <a:miter lim="800000"/>
                <a:headEnd/>
                <a:tailEnd/>
              </a:ln>
            </p:spPr>
            <p:txBody>
              <a:bodyPr wrap="none" lIns="90488" tIns="44450" rIns="90488" bIns="44450">
                <a:spAutoFit/>
              </a:bodyPr>
              <a:lstStyle/>
              <a:p>
                <a:r>
                  <a:rPr lang="en-US" sz="3200"/>
                  <a:t>4</a:t>
                </a:r>
                <a:endParaRPr lang="fr-FR" sz="3200"/>
              </a:p>
            </p:txBody>
          </p:sp>
        </p:grpSp>
        <p:grpSp>
          <p:nvGrpSpPr>
            <p:cNvPr id="149520" name="Group 90"/>
            <p:cNvGrpSpPr>
              <a:grpSpLocks/>
            </p:cNvGrpSpPr>
            <p:nvPr/>
          </p:nvGrpSpPr>
          <p:grpSpPr bwMode="auto">
            <a:xfrm>
              <a:off x="4926" y="3168"/>
              <a:ext cx="328" cy="393"/>
              <a:chOff x="3892" y="2836"/>
              <a:chExt cx="328" cy="393"/>
            </a:xfrm>
          </p:grpSpPr>
          <p:sp>
            <p:nvSpPr>
              <p:cNvPr id="149536" name="Oval 91"/>
              <p:cNvSpPr>
                <a:spLocks noChangeArrowheads="1"/>
              </p:cNvSpPr>
              <p:nvPr/>
            </p:nvSpPr>
            <p:spPr bwMode="auto">
              <a:xfrm>
                <a:off x="3892" y="2836"/>
                <a:ext cx="328" cy="376"/>
              </a:xfrm>
              <a:prstGeom prst="ellipse">
                <a:avLst/>
              </a:prstGeom>
              <a:noFill/>
              <a:ln w="12700">
                <a:solidFill>
                  <a:schemeClr val="tx1"/>
                </a:solidFill>
                <a:round/>
                <a:headEnd/>
                <a:tailEnd/>
              </a:ln>
            </p:spPr>
            <p:txBody>
              <a:bodyPr wrap="none" anchor="ctr"/>
              <a:lstStyle/>
              <a:p>
                <a:endParaRPr lang="ar-DZ"/>
              </a:p>
            </p:txBody>
          </p:sp>
          <p:sp>
            <p:nvSpPr>
              <p:cNvPr id="149537" name="Rectangle 92"/>
              <p:cNvSpPr>
                <a:spLocks noChangeArrowheads="1"/>
              </p:cNvSpPr>
              <p:nvPr/>
            </p:nvSpPr>
            <p:spPr bwMode="auto">
              <a:xfrm>
                <a:off x="3927" y="2862"/>
                <a:ext cx="265" cy="367"/>
              </a:xfrm>
              <a:prstGeom prst="rect">
                <a:avLst/>
              </a:prstGeom>
              <a:noFill/>
              <a:ln w="12700">
                <a:noFill/>
                <a:miter lim="800000"/>
                <a:headEnd/>
                <a:tailEnd/>
              </a:ln>
            </p:spPr>
            <p:txBody>
              <a:bodyPr wrap="none" lIns="90488" tIns="44450" rIns="90488" bIns="44450">
                <a:spAutoFit/>
              </a:bodyPr>
              <a:lstStyle/>
              <a:p>
                <a:r>
                  <a:rPr lang="en-US" sz="3200"/>
                  <a:t>5</a:t>
                </a:r>
                <a:endParaRPr lang="fr-FR" sz="3200"/>
              </a:p>
            </p:txBody>
          </p:sp>
        </p:grpSp>
        <p:grpSp>
          <p:nvGrpSpPr>
            <p:cNvPr id="149521" name="Group 93"/>
            <p:cNvGrpSpPr>
              <a:grpSpLocks/>
            </p:cNvGrpSpPr>
            <p:nvPr/>
          </p:nvGrpSpPr>
          <p:grpSpPr bwMode="auto">
            <a:xfrm>
              <a:off x="4158" y="3696"/>
              <a:ext cx="328" cy="393"/>
              <a:chOff x="4708" y="3364"/>
              <a:chExt cx="328" cy="393"/>
            </a:xfrm>
          </p:grpSpPr>
          <p:sp>
            <p:nvSpPr>
              <p:cNvPr id="149534" name="Oval 94"/>
              <p:cNvSpPr>
                <a:spLocks noChangeArrowheads="1"/>
              </p:cNvSpPr>
              <p:nvPr/>
            </p:nvSpPr>
            <p:spPr bwMode="auto">
              <a:xfrm>
                <a:off x="4708" y="3364"/>
                <a:ext cx="328" cy="376"/>
              </a:xfrm>
              <a:prstGeom prst="ellipse">
                <a:avLst/>
              </a:prstGeom>
              <a:noFill/>
              <a:ln w="12700">
                <a:solidFill>
                  <a:schemeClr val="tx1"/>
                </a:solidFill>
                <a:round/>
                <a:headEnd/>
                <a:tailEnd/>
              </a:ln>
            </p:spPr>
            <p:txBody>
              <a:bodyPr wrap="none" anchor="ctr"/>
              <a:lstStyle/>
              <a:p>
                <a:endParaRPr lang="ar-DZ"/>
              </a:p>
            </p:txBody>
          </p:sp>
          <p:sp>
            <p:nvSpPr>
              <p:cNvPr id="149535" name="Rectangle 95"/>
              <p:cNvSpPr>
                <a:spLocks noChangeArrowheads="1"/>
              </p:cNvSpPr>
              <p:nvPr/>
            </p:nvSpPr>
            <p:spPr bwMode="auto">
              <a:xfrm>
                <a:off x="4743" y="3390"/>
                <a:ext cx="265" cy="367"/>
              </a:xfrm>
              <a:prstGeom prst="rect">
                <a:avLst/>
              </a:prstGeom>
              <a:noFill/>
              <a:ln w="12700">
                <a:noFill/>
                <a:miter lim="800000"/>
                <a:headEnd/>
                <a:tailEnd/>
              </a:ln>
            </p:spPr>
            <p:txBody>
              <a:bodyPr wrap="none" lIns="90488" tIns="44450" rIns="90488" bIns="44450">
                <a:spAutoFit/>
              </a:bodyPr>
              <a:lstStyle/>
              <a:p>
                <a:r>
                  <a:rPr lang="en-US" sz="3200"/>
                  <a:t>6</a:t>
                </a:r>
                <a:endParaRPr lang="fr-FR" sz="3200"/>
              </a:p>
            </p:txBody>
          </p:sp>
        </p:grpSp>
        <p:sp>
          <p:nvSpPr>
            <p:cNvPr id="149522" name="Line 96"/>
            <p:cNvSpPr>
              <a:spLocks noChangeShapeType="1"/>
            </p:cNvSpPr>
            <p:nvPr/>
          </p:nvSpPr>
          <p:spPr bwMode="auto">
            <a:xfrm>
              <a:off x="4302" y="1008"/>
              <a:ext cx="0" cy="288"/>
            </a:xfrm>
            <a:prstGeom prst="line">
              <a:avLst/>
            </a:prstGeom>
            <a:noFill/>
            <a:ln w="12700">
              <a:solidFill>
                <a:schemeClr val="tx1"/>
              </a:solidFill>
              <a:round/>
              <a:headEnd/>
              <a:tailEnd type="triangle" w="med" len="med"/>
            </a:ln>
          </p:spPr>
          <p:txBody>
            <a:bodyPr/>
            <a:lstStyle/>
            <a:p>
              <a:endParaRPr lang="fr-FR"/>
            </a:p>
          </p:txBody>
        </p:sp>
        <p:sp>
          <p:nvSpPr>
            <p:cNvPr id="149523" name="Line 97"/>
            <p:cNvSpPr>
              <a:spLocks noChangeShapeType="1"/>
            </p:cNvSpPr>
            <p:nvPr/>
          </p:nvSpPr>
          <p:spPr bwMode="auto">
            <a:xfrm flipH="1">
              <a:off x="4062" y="1632"/>
              <a:ext cx="144" cy="336"/>
            </a:xfrm>
            <a:prstGeom prst="line">
              <a:avLst/>
            </a:prstGeom>
            <a:noFill/>
            <a:ln w="12700">
              <a:solidFill>
                <a:schemeClr val="tx1"/>
              </a:solidFill>
              <a:round/>
              <a:headEnd/>
              <a:tailEnd type="triangle" w="med" len="med"/>
            </a:ln>
          </p:spPr>
          <p:txBody>
            <a:bodyPr/>
            <a:lstStyle/>
            <a:p>
              <a:endParaRPr lang="fr-FR"/>
            </a:p>
          </p:txBody>
        </p:sp>
        <p:sp>
          <p:nvSpPr>
            <p:cNvPr id="149524" name="Line 98"/>
            <p:cNvSpPr>
              <a:spLocks noChangeShapeType="1"/>
            </p:cNvSpPr>
            <p:nvPr/>
          </p:nvSpPr>
          <p:spPr bwMode="auto">
            <a:xfrm>
              <a:off x="4302" y="1680"/>
              <a:ext cx="0" cy="816"/>
            </a:xfrm>
            <a:prstGeom prst="line">
              <a:avLst/>
            </a:prstGeom>
            <a:noFill/>
            <a:ln w="12700">
              <a:solidFill>
                <a:schemeClr val="tx1"/>
              </a:solidFill>
              <a:round/>
              <a:headEnd/>
              <a:tailEnd type="triangle" w="med" len="med"/>
            </a:ln>
          </p:spPr>
          <p:txBody>
            <a:bodyPr/>
            <a:lstStyle/>
            <a:p>
              <a:endParaRPr lang="fr-FR"/>
            </a:p>
          </p:txBody>
        </p:sp>
        <p:sp>
          <p:nvSpPr>
            <p:cNvPr id="149525" name="Line 99"/>
            <p:cNvSpPr>
              <a:spLocks noChangeShapeType="1"/>
            </p:cNvSpPr>
            <p:nvPr/>
          </p:nvSpPr>
          <p:spPr bwMode="auto">
            <a:xfrm>
              <a:off x="4446" y="2832"/>
              <a:ext cx="672" cy="336"/>
            </a:xfrm>
            <a:prstGeom prst="line">
              <a:avLst/>
            </a:prstGeom>
            <a:noFill/>
            <a:ln w="12700">
              <a:solidFill>
                <a:schemeClr val="tx1"/>
              </a:solidFill>
              <a:round/>
              <a:headEnd/>
              <a:tailEnd type="triangle" w="med" len="med"/>
            </a:ln>
          </p:spPr>
          <p:txBody>
            <a:bodyPr/>
            <a:lstStyle/>
            <a:p>
              <a:endParaRPr lang="fr-FR"/>
            </a:p>
          </p:txBody>
        </p:sp>
        <p:sp>
          <p:nvSpPr>
            <p:cNvPr id="149526" name="Line 100"/>
            <p:cNvSpPr>
              <a:spLocks noChangeShapeType="1"/>
            </p:cNvSpPr>
            <p:nvPr/>
          </p:nvSpPr>
          <p:spPr bwMode="auto">
            <a:xfrm>
              <a:off x="4350" y="2880"/>
              <a:ext cx="0" cy="816"/>
            </a:xfrm>
            <a:prstGeom prst="line">
              <a:avLst/>
            </a:prstGeom>
            <a:noFill/>
            <a:ln w="12700">
              <a:solidFill>
                <a:schemeClr val="tx1"/>
              </a:solidFill>
              <a:round/>
              <a:headEnd/>
              <a:tailEnd type="triangle" w="med" len="med"/>
            </a:ln>
          </p:spPr>
          <p:txBody>
            <a:bodyPr/>
            <a:lstStyle/>
            <a:p>
              <a:endParaRPr lang="fr-FR"/>
            </a:p>
          </p:txBody>
        </p:sp>
        <p:sp>
          <p:nvSpPr>
            <p:cNvPr id="149527" name="Rectangle 101"/>
            <p:cNvSpPr>
              <a:spLocks noChangeArrowheads="1"/>
            </p:cNvSpPr>
            <p:nvPr/>
          </p:nvSpPr>
          <p:spPr bwMode="auto">
            <a:xfrm>
              <a:off x="4512" y="528"/>
              <a:ext cx="1467" cy="522"/>
            </a:xfrm>
            <a:prstGeom prst="rect">
              <a:avLst/>
            </a:prstGeom>
            <a:noFill/>
            <a:ln w="12700">
              <a:noFill/>
              <a:miter lim="800000"/>
              <a:headEnd/>
              <a:tailEnd/>
            </a:ln>
          </p:spPr>
          <p:txBody>
            <a:bodyPr wrap="none" lIns="90488" tIns="44450" rIns="90488" bIns="44450">
              <a:spAutoFit/>
            </a:bodyPr>
            <a:lstStyle/>
            <a:p>
              <a:r>
                <a:rPr lang="en-US"/>
                <a:t>c-use(1)</a:t>
              </a:r>
              <a:r>
                <a:rPr lang="fr-FR"/>
                <a:t> :</a:t>
              </a:r>
              <a:r>
                <a:rPr lang="en-US"/>
                <a:t> </a:t>
              </a:r>
              <a:r>
                <a:rPr lang="en-US">
                  <a:sym typeface="Symbol" pitchFamily="18" charset="2"/>
                </a:rPr>
                <a:t></a:t>
              </a:r>
              <a:endParaRPr lang="fr-FR"/>
            </a:p>
            <a:p>
              <a:r>
                <a:rPr lang="en-US"/>
                <a:t>d</a:t>
              </a:r>
              <a:r>
                <a:rPr lang="fr-FR"/>
                <a:t>ef</a:t>
              </a:r>
              <a:r>
                <a:rPr lang="en-US"/>
                <a:t>(1)</a:t>
              </a:r>
              <a:r>
                <a:rPr lang="fr-FR"/>
                <a:t> : </a:t>
              </a:r>
              <a:r>
                <a:rPr lang="en-US"/>
                <a:t>x,y,</a:t>
              </a:r>
              <a:r>
                <a:rPr lang="fr-FR"/>
                <a:t>w,z </a:t>
              </a:r>
            </a:p>
          </p:txBody>
        </p:sp>
        <p:sp>
          <p:nvSpPr>
            <p:cNvPr id="149528" name="Rectangle 102"/>
            <p:cNvSpPr>
              <a:spLocks noChangeArrowheads="1"/>
            </p:cNvSpPr>
            <p:nvPr/>
          </p:nvSpPr>
          <p:spPr bwMode="auto">
            <a:xfrm>
              <a:off x="4496" y="1305"/>
              <a:ext cx="1176" cy="289"/>
            </a:xfrm>
            <a:prstGeom prst="rect">
              <a:avLst/>
            </a:prstGeom>
            <a:noFill/>
            <a:ln w="12700">
              <a:noFill/>
              <a:miter lim="800000"/>
              <a:headEnd/>
              <a:tailEnd/>
            </a:ln>
          </p:spPr>
          <p:txBody>
            <a:bodyPr wrap="none" lIns="90488" tIns="44450" rIns="90488" bIns="44450">
              <a:spAutoFit/>
            </a:bodyPr>
            <a:lstStyle/>
            <a:p>
              <a:r>
                <a:rPr lang="en-US"/>
                <a:t>p-use(2)</a:t>
              </a:r>
              <a:r>
                <a:rPr lang="fr-FR"/>
                <a:t> : w</a:t>
              </a:r>
            </a:p>
          </p:txBody>
        </p:sp>
        <p:sp>
          <p:nvSpPr>
            <p:cNvPr id="149529" name="Rectangle 103"/>
            <p:cNvSpPr>
              <a:spLocks noChangeArrowheads="1"/>
            </p:cNvSpPr>
            <p:nvPr/>
          </p:nvSpPr>
          <p:spPr bwMode="auto">
            <a:xfrm>
              <a:off x="2544" y="2016"/>
              <a:ext cx="1455" cy="522"/>
            </a:xfrm>
            <a:prstGeom prst="rect">
              <a:avLst/>
            </a:prstGeom>
            <a:noFill/>
            <a:ln w="12700">
              <a:noFill/>
              <a:miter lim="800000"/>
              <a:headEnd/>
              <a:tailEnd/>
            </a:ln>
          </p:spPr>
          <p:txBody>
            <a:bodyPr wrap="none" lIns="90488" tIns="44450" rIns="90488" bIns="44450">
              <a:spAutoFit/>
            </a:bodyPr>
            <a:lstStyle/>
            <a:p>
              <a:r>
                <a:rPr lang="en-US"/>
                <a:t>c-use(3)</a:t>
              </a:r>
              <a:r>
                <a:rPr lang="fr-FR"/>
                <a:t> : x,z,w</a:t>
              </a:r>
            </a:p>
            <a:p>
              <a:r>
                <a:rPr lang="en-US"/>
                <a:t>d</a:t>
              </a:r>
              <a:r>
                <a:rPr lang="fr-FR"/>
                <a:t>ef</a:t>
              </a:r>
              <a:r>
                <a:rPr lang="en-US"/>
                <a:t>(3) </a:t>
              </a:r>
              <a:r>
                <a:rPr lang="fr-FR"/>
                <a:t> : z,w</a:t>
              </a:r>
            </a:p>
          </p:txBody>
        </p:sp>
        <p:sp>
          <p:nvSpPr>
            <p:cNvPr id="149530" name="Rectangle 105"/>
            <p:cNvSpPr>
              <a:spLocks noChangeArrowheads="1"/>
            </p:cNvSpPr>
            <p:nvPr/>
          </p:nvSpPr>
          <p:spPr bwMode="auto">
            <a:xfrm>
              <a:off x="5262" y="3168"/>
              <a:ext cx="1093" cy="522"/>
            </a:xfrm>
            <a:prstGeom prst="rect">
              <a:avLst/>
            </a:prstGeom>
            <a:noFill/>
            <a:ln w="12700">
              <a:noFill/>
              <a:miter lim="800000"/>
              <a:headEnd/>
              <a:tailEnd/>
            </a:ln>
          </p:spPr>
          <p:txBody>
            <a:bodyPr wrap="none" lIns="90488" tIns="44450" rIns="90488" bIns="44450">
              <a:spAutoFit/>
            </a:bodyPr>
            <a:lstStyle/>
            <a:p>
              <a:r>
                <a:rPr lang="en-US"/>
                <a:t>c-u</a:t>
              </a:r>
              <a:r>
                <a:rPr lang="fr-FR"/>
                <a:t>se</a:t>
              </a:r>
              <a:r>
                <a:rPr lang="en-US"/>
                <a:t>(5)</a:t>
              </a:r>
              <a:r>
                <a:rPr lang="fr-FR"/>
                <a:t> : z</a:t>
              </a:r>
            </a:p>
            <a:p>
              <a:r>
                <a:rPr lang="en-US"/>
                <a:t>d</a:t>
              </a:r>
              <a:r>
                <a:rPr lang="fr-FR"/>
                <a:t>ef</a:t>
              </a:r>
              <a:r>
                <a:rPr lang="en-US"/>
                <a:t>(5)</a:t>
              </a:r>
              <a:r>
                <a:rPr lang="fr-FR"/>
                <a:t> : z</a:t>
              </a:r>
            </a:p>
          </p:txBody>
        </p:sp>
        <p:sp>
          <p:nvSpPr>
            <p:cNvPr id="149531" name="Rectangle 106"/>
            <p:cNvSpPr>
              <a:spLocks noChangeArrowheads="1"/>
            </p:cNvSpPr>
            <p:nvPr/>
          </p:nvSpPr>
          <p:spPr bwMode="auto">
            <a:xfrm>
              <a:off x="4464" y="3792"/>
              <a:ext cx="1093" cy="289"/>
            </a:xfrm>
            <a:prstGeom prst="rect">
              <a:avLst/>
            </a:prstGeom>
            <a:noFill/>
            <a:ln w="12700">
              <a:noFill/>
              <a:miter lim="800000"/>
              <a:headEnd/>
              <a:tailEnd/>
            </a:ln>
          </p:spPr>
          <p:txBody>
            <a:bodyPr wrap="none" lIns="90488" tIns="44450" rIns="90488" bIns="44450">
              <a:spAutoFit/>
            </a:bodyPr>
            <a:lstStyle/>
            <a:p>
              <a:r>
                <a:rPr lang="en-US"/>
                <a:t>c-u</a:t>
              </a:r>
              <a:r>
                <a:rPr lang="fr-FR"/>
                <a:t>se</a:t>
              </a:r>
              <a:r>
                <a:rPr lang="en-US"/>
                <a:t>(6)</a:t>
              </a:r>
              <a:r>
                <a:rPr lang="fr-FR"/>
                <a:t> : z</a:t>
              </a:r>
            </a:p>
          </p:txBody>
        </p:sp>
        <p:sp>
          <p:nvSpPr>
            <p:cNvPr id="149532" name="Rectangle 108"/>
            <p:cNvSpPr>
              <a:spLocks noChangeArrowheads="1"/>
            </p:cNvSpPr>
            <p:nvPr/>
          </p:nvSpPr>
          <p:spPr bwMode="auto">
            <a:xfrm>
              <a:off x="4496" y="2475"/>
              <a:ext cx="1129" cy="289"/>
            </a:xfrm>
            <a:prstGeom prst="rect">
              <a:avLst/>
            </a:prstGeom>
            <a:noFill/>
            <a:ln w="12700">
              <a:noFill/>
              <a:miter lim="800000"/>
              <a:headEnd/>
              <a:tailEnd/>
            </a:ln>
          </p:spPr>
          <p:txBody>
            <a:bodyPr wrap="none" lIns="90488" tIns="44450" rIns="90488" bIns="44450">
              <a:spAutoFit/>
            </a:bodyPr>
            <a:lstStyle/>
            <a:p>
              <a:r>
                <a:rPr lang="en-US"/>
                <a:t>p-u</a:t>
              </a:r>
              <a:r>
                <a:rPr lang="fr-FR"/>
                <a:t>se</a:t>
              </a:r>
              <a:r>
                <a:rPr lang="en-US"/>
                <a:t>(4)</a:t>
              </a:r>
              <a:r>
                <a:rPr lang="fr-FR"/>
                <a:t> : y</a:t>
              </a:r>
            </a:p>
          </p:txBody>
        </p:sp>
        <p:sp>
          <p:nvSpPr>
            <p:cNvPr id="149533" name="Freeform 109"/>
            <p:cNvSpPr>
              <a:spLocks/>
            </p:cNvSpPr>
            <p:nvPr/>
          </p:nvSpPr>
          <p:spPr bwMode="auto">
            <a:xfrm>
              <a:off x="2288" y="1232"/>
              <a:ext cx="1840" cy="1568"/>
            </a:xfrm>
            <a:custGeom>
              <a:avLst/>
              <a:gdLst>
                <a:gd name="T0" fmla="*/ 1696 w 1840"/>
                <a:gd name="T1" fmla="*/ 1072 h 1568"/>
                <a:gd name="T2" fmla="*/ 928 w 1840"/>
                <a:gd name="T3" fmla="*/ 1552 h 1568"/>
                <a:gd name="T4" fmla="*/ 16 w 1840"/>
                <a:gd name="T5" fmla="*/ 1168 h 1568"/>
                <a:gd name="T6" fmla="*/ 832 w 1840"/>
                <a:gd name="T7" fmla="*/ 160 h 1568"/>
                <a:gd name="T8" fmla="*/ 1840 w 1840"/>
                <a:gd name="T9" fmla="*/ 208 h 1568"/>
                <a:gd name="T10" fmla="*/ 0 60000 65536"/>
                <a:gd name="T11" fmla="*/ 0 60000 65536"/>
                <a:gd name="T12" fmla="*/ 0 60000 65536"/>
                <a:gd name="T13" fmla="*/ 0 60000 65536"/>
                <a:gd name="T14" fmla="*/ 0 60000 65536"/>
                <a:gd name="T15" fmla="*/ 0 w 1840"/>
                <a:gd name="T16" fmla="*/ 0 h 1568"/>
                <a:gd name="T17" fmla="*/ 1840 w 1840"/>
                <a:gd name="T18" fmla="*/ 1568 h 1568"/>
              </a:gdLst>
              <a:ahLst/>
              <a:cxnLst>
                <a:cxn ang="T10">
                  <a:pos x="T0" y="T1"/>
                </a:cxn>
                <a:cxn ang="T11">
                  <a:pos x="T2" y="T3"/>
                </a:cxn>
                <a:cxn ang="T12">
                  <a:pos x="T4" y="T5"/>
                </a:cxn>
                <a:cxn ang="T13">
                  <a:pos x="T6" y="T7"/>
                </a:cxn>
                <a:cxn ang="T14">
                  <a:pos x="T8" y="T9"/>
                </a:cxn>
              </a:cxnLst>
              <a:rect l="T15" t="T16" r="T17" b="T18"/>
              <a:pathLst>
                <a:path w="1840" h="1568">
                  <a:moveTo>
                    <a:pt x="1696" y="1072"/>
                  </a:moveTo>
                  <a:cubicBezTo>
                    <a:pt x="1452" y="1304"/>
                    <a:pt x="1208" y="1536"/>
                    <a:pt x="928" y="1552"/>
                  </a:cubicBezTo>
                  <a:cubicBezTo>
                    <a:pt x="648" y="1568"/>
                    <a:pt x="32" y="1400"/>
                    <a:pt x="16" y="1168"/>
                  </a:cubicBezTo>
                  <a:cubicBezTo>
                    <a:pt x="0" y="936"/>
                    <a:pt x="528" y="320"/>
                    <a:pt x="832" y="160"/>
                  </a:cubicBezTo>
                  <a:cubicBezTo>
                    <a:pt x="1136" y="0"/>
                    <a:pt x="1488" y="104"/>
                    <a:pt x="1840" y="208"/>
                  </a:cubicBezTo>
                </a:path>
              </a:pathLst>
            </a:custGeom>
            <a:noFill/>
            <a:ln w="12700">
              <a:solidFill>
                <a:schemeClr val="tx1"/>
              </a:solidFill>
              <a:round/>
              <a:headEnd/>
              <a:tailEnd type="triangle" w="med" len="med"/>
            </a:ln>
          </p:spPr>
          <p:txBody>
            <a:bodyPr wrap="none" anchor="ctr"/>
            <a:lstStyle/>
            <a:p>
              <a:endParaRPr lang="fr-FR"/>
            </a:p>
          </p:txBody>
        </p:sp>
      </p:grpSp>
      <p:sp>
        <p:nvSpPr>
          <p:cNvPr id="149512" name="Line 110"/>
          <p:cNvSpPr>
            <a:spLocks noChangeShapeType="1"/>
          </p:cNvSpPr>
          <p:nvPr/>
        </p:nvSpPr>
        <p:spPr bwMode="auto">
          <a:xfrm>
            <a:off x="2039938" y="4572000"/>
            <a:ext cx="1547812" cy="533400"/>
          </a:xfrm>
          <a:prstGeom prst="line">
            <a:avLst/>
          </a:prstGeom>
          <a:noFill/>
          <a:ln w="12700">
            <a:solidFill>
              <a:srgbClr val="FF0000"/>
            </a:solidFill>
            <a:round/>
            <a:headEnd/>
            <a:tailEnd/>
          </a:ln>
        </p:spPr>
        <p:txBody>
          <a:bodyPr wrap="none" anchor="ctr"/>
          <a:lstStyle/>
          <a:p>
            <a:endParaRPr lang="fr-FR"/>
          </a:p>
        </p:txBody>
      </p:sp>
      <p:sp>
        <p:nvSpPr>
          <p:cNvPr id="149513" name="Line 111"/>
          <p:cNvSpPr>
            <a:spLocks noChangeShapeType="1"/>
          </p:cNvSpPr>
          <p:nvPr/>
        </p:nvSpPr>
        <p:spPr bwMode="auto">
          <a:xfrm flipH="1">
            <a:off x="2039938" y="4572000"/>
            <a:ext cx="1547812" cy="533400"/>
          </a:xfrm>
          <a:prstGeom prst="line">
            <a:avLst/>
          </a:prstGeom>
          <a:noFill/>
          <a:ln w="12700">
            <a:solidFill>
              <a:srgbClr val="FF0000"/>
            </a:solidFill>
            <a:round/>
            <a:headEnd/>
            <a:tailEnd/>
          </a:ln>
        </p:spPr>
        <p:txBody>
          <a:bodyPr wrap="none" anchor="ctr"/>
          <a:lstStyle/>
          <a:p>
            <a:endParaRPr lang="fr-FR"/>
          </a:p>
        </p:txBody>
      </p:sp>
      <p:sp>
        <p:nvSpPr>
          <p:cNvPr id="149514" name="Rectangle 112"/>
          <p:cNvSpPr>
            <a:spLocks noChangeArrowheads="1"/>
          </p:cNvSpPr>
          <p:nvPr/>
        </p:nvSpPr>
        <p:spPr bwMode="auto">
          <a:xfrm>
            <a:off x="214282" y="5715016"/>
            <a:ext cx="6169025" cy="904875"/>
          </a:xfrm>
          <a:prstGeom prst="rect">
            <a:avLst/>
          </a:prstGeom>
          <a:noFill/>
          <a:ln w="12700">
            <a:noFill/>
            <a:miter lim="800000"/>
            <a:headEnd/>
            <a:tailEnd/>
          </a:ln>
        </p:spPr>
        <p:txBody>
          <a:bodyPr wrap="square">
            <a:spAutoFit/>
          </a:bodyPr>
          <a:lstStyle/>
          <a:p>
            <a:pPr>
              <a:spcBef>
                <a:spcPct val="20000"/>
              </a:spcBef>
              <a:buClr>
                <a:schemeClr val="accent2"/>
              </a:buClr>
              <a:buFont typeface="Monotype Sorts" charset="0"/>
              <a:buNone/>
            </a:pPr>
            <a:r>
              <a:rPr lang="fr-FR" dirty="0" err="1" smtClean="0">
                <a:latin typeface="Courier New" pitchFamily="49" charset="0"/>
                <a:sym typeface="Symbol" pitchFamily="18" charset="2"/>
              </a:rPr>
              <a:t>tous_les_</a:t>
            </a:r>
            <a:r>
              <a:rPr lang="en-US" dirty="0" err="1">
                <a:latin typeface="Courier New" pitchFamily="49" charset="0"/>
                <a:sym typeface="Symbol" pitchFamily="18" charset="2"/>
              </a:rPr>
              <a:t>chemins_du</a:t>
            </a:r>
            <a:r>
              <a:rPr lang="fr-FR" dirty="0">
                <a:latin typeface="Courier New" pitchFamily="49" charset="0"/>
                <a:sym typeface="Symbol" pitchFamily="18" charset="2"/>
              </a:rPr>
              <a:t> </a:t>
            </a:r>
            <a:r>
              <a:rPr lang="en-US" dirty="0" err="1">
                <a:sym typeface="Symbol" pitchFamily="18" charset="2"/>
              </a:rPr>
              <a:t>est</a:t>
            </a:r>
            <a:r>
              <a:rPr lang="en-US" dirty="0">
                <a:sym typeface="Symbol" pitchFamily="18" charset="2"/>
              </a:rPr>
              <a:t> plus fort </a:t>
            </a:r>
            <a:r>
              <a:rPr lang="en-US" dirty="0" err="1">
                <a:sym typeface="Symbol" pitchFamily="18" charset="2"/>
              </a:rPr>
              <a:t>que</a:t>
            </a:r>
            <a:r>
              <a:rPr lang="en-US" dirty="0">
                <a:latin typeface="Courier New" pitchFamily="49" charset="0"/>
                <a:sym typeface="Symbol" pitchFamily="18" charset="2"/>
              </a:rPr>
              <a:t> </a:t>
            </a:r>
          </a:p>
          <a:p>
            <a:pPr>
              <a:spcBef>
                <a:spcPct val="20000"/>
              </a:spcBef>
              <a:buClr>
                <a:schemeClr val="accent2"/>
              </a:buClr>
              <a:buFont typeface="Monotype Sorts" charset="0"/>
              <a:buNone/>
            </a:pPr>
            <a:r>
              <a:rPr lang="fr-FR" dirty="0" err="1">
                <a:latin typeface="Courier New" pitchFamily="49" charset="0"/>
                <a:sym typeface="Symbol" pitchFamily="18" charset="2"/>
              </a:rPr>
              <a:t>toutes_les_</a:t>
            </a:r>
            <a:r>
              <a:rPr lang="en-US" dirty="0" err="1">
                <a:latin typeface="Courier New" pitchFamily="49" charset="0"/>
                <a:sym typeface="Symbol" pitchFamily="18" charset="2"/>
              </a:rPr>
              <a:t>utilisations</a:t>
            </a:r>
            <a:endParaRPr lang="fr-FR" dirty="0">
              <a:latin typeface="Courier New" pitchFamily="49" charset="0"/>
              <a:sym typeface="Symbol" pitchFamily="18" charset="2"/>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Espace réservé du pied de page 2"/>
          <p:cNvSpPr>
            <a:spLocks noGrp="1"/>
          </p:cNvSpPr>
          <p:nvPr>
            <p:ph type="ftr" sz="quarter" idx="11"/>
          </p:nvPr>
        </p:nvSpPr>
        <p:spPr/>
        <p:txBody>
          <a:bodyPr/>
          <a:lstStyle/>
          <a:p>
            <a:pPr>
              <a:defRPr/>
            </a:pPr>
            <a:r>
              <a:rPr lang="fr-FR"/>
              <a:t>Dr Maamri Ramdane</a:t>
            </a:r>
          </a:p>
        </p:txBody>
      </p:sp>
      <p:sp>
        <p:nvSpPr>
          <p:cNvPr id="38916" name="Espace réservé du numéro de diapositive 3"/>
          <p:cNvSpPr>
            <a:spLocks noGrp="1"/>
          </p:cNvSpPr>
          <p:nvPr>
            <p:ph type="sldNum" sz="quarter" idx="12"/>
          </p:nvPr>
        </p:nvSpPr>
        <p:spPr>
          <a:xfrm>
            <a:off x="1905000" y="6415088"/>
            <a:ext cx="1593850" cy="441325"/>
          </a:xfrm>
        </p:spPr>
        <p:txBody>
          <a:bodyPr/>
          <a:lstStyle/>
          <a:p>
            <a:pPr algn="l">
              <a:defRPr/>
            </a:pPr>
            <a:fld id="{4186053C-0029-48D8-A5D2-5A1B5DD4B1DC}" type="slidenum">
              <a:rPr lang="fr-FR"/>
              <a:pPr algn="l">
                <a:defRPr/>
              </a:pPr>
              <a:t>135</a:t>
            </a:fld>
            <a:endParaRPr lang="fr-FR"/>
          </a:p>
        </p:txBody>
      </p:sp>
      <p:sp>
        <p:nvSpPr>
          <p:cNvPr id="150532" name="Rectangle 113"/>
          <p:cNvSpPr>
            <a:spLocks noChangeArrowheads="1"/>
          </p:cNvSpPr>
          <p:nvPr/>
        </p:nvSpPr>
        <p:spPr bwMode="auto">
          <a:xfrm>
            <a:off x="0" y="5715000"/>
            <a:ext cx="5978525" cy="838200"/>
          </a:xfrm>
          <a:prstGeom prst="rect">
            <a:avLst/>
          </a:prstGeom>
          <a:solidFill>
            <a:schemeClr val="accent1"/>
          </a:solidFill>
          <a:ln w="12700">
            <a:solidFill>
              <a:schemeClr val="tx1"/>
            </a:solidFill>
            <a:miter lim="800000"/>
            <a:headEnd/>
            <a:tailEnd/>
          </a:ln>
        </p:spPr>
        <p:txBody>
          <a:bodyPr wrap="none" anchor="ctr"/>
          <a:lstStyle/>
          <a:p>
            <a:endParaRPr lang="ar-DZ"/>
          </a:p>
        </p:txBody>
      </p:sp>
      <p:sp>
        <p:nvSpPr>
          <p:cNvPr id="150533" name="Rectangle 3"/>
          <p:cNvSpPr>
            <a:spLocks noChangeArrowheads="1"/>
          </p:cNvSpPr>
          <p:nvPr/>
        </p:nvSpPr>
        <p:spPr bwMode="auto">
          <a:xfrm>
            <a:off x="0" y="990600"/>
            <a:ext cx="8791575" cy="5867400"/>
          </a:xfrm>
          <a:prstGeom prst="rect">
            <a:avLst/>
          </a:prstGeom>
          <a:noFill/>
          <a:ln w="12700">
            <a:noFill/>
            <a:miter lim="800000"/>
            <a:headEnd/>
            <a:tailEnd/>
          </a:ln>
        </p:spPr>
        <p:txBody>
          <a:bodyPr lIns="90488" tIns="44450" rIns="90488" bIns="44450"/>
          <a:lstStyle/>
          <a:p>
            <a:pPr marL="342900" indent="-342900">
              <a:spcBef>
                <a:spcPct val="20000"/>
              </a:spcBef>
              <a:buClr>
                <a:schemeClr val="accent2"/>
              </a:buClr>
              <a:buFont typeface="Monotype Sorts" charset="0"/>
              <a:buNone/>
            </a:pPr>
            <a:r>
              <a:rPr lang="fr-FR" sz="2800" u="sng"/>
              <a:t>Déf :</a:t>
            </a:r>
            <a:r>
              <a:rPr lang="en-US" sz="2800" u="sng"/>
              <a:t> </a:t>
            </a:r>
            <a:r>
              <a:rPr lang="en-US" sz="2800">
                <a:latin typeface="Courier New" pitchFamily="49" charset="0"/>
              </a:rPr>
              <a:t>C</a:t>
            </a:r>
            <a:r>
              <a:rPr lang="en-US" sz="2800"/>
              <a:t> satisfait </a:t>
            </a:r>
            <a:r>
              <a:rPr lang="fr-FR">
                <a:latin typeface="Courier New" pitchFamily="49" charset="0"/>
              </a:rPr>
              <a:t>tous_les_</a:t>
            </a:r>
            <a:r>
              <a:rPr lang="en-US">
                <a:latin typeface="Courier New" pitchFamily="49" charset="0"/>
              </a:rPr>
              <a:t>chemins_du </a:t>
            </a:r>
          </a:p>
          <a:p>
            <a:pPr marL="342900" indent="-342900">
              <a:spcBef>
                <a:spcPct val="20000"/>
              </a:spcBef>
              <a:buClr>
                <a:schemeClr val="accent2"/>
              </a:buClr>
              <a:buFont typeface="Monotype Sorts" charset="0"/>
              <a:buNone/>
            </a:pPr>
            <a:r>
              <a:rPr lang="en-US" sz="2800">
                <a:sym typeface="Symbol" pitchFamily="18" charset="2"/>
              </a:rPr>
              <a:t>ssi </a:t>
            </a:r>
            <a:r>
              <a:rPr lang="fr-FR" sz="2800">
                <a:latin typeface="Courier New" pitchFamily="49" charset="0"/>
                <a:sym typeface="Symbol" pitchFamily="18" charset="2"/>
              </a:rPr>
              <a:t></a:t>
            </a:r>
            <a:r>
              <a:rPr lang="en-US" sz="2800">
                <a:latin typeface="Courier New" pitchFamily="49" charset="0"/>
                <a:sym typeface="Symbol" pitchFamily="18" charset="2"/>
              </a:rPr>
              <a:t>n</a:t>
            </a:r>
            <a:r>
              <a:rPr lang="fr-FR" sz="2800">
                <a:latin typeface="Courier New" pitchFamily="49" charset="0"/>
                <a:sym typeface="Symbol" pitchFamily="18" charset="2"/>
              </a:rPr>
              <a:t></a:t>
            </a:r>
            <a:r>
              <a:rPr lang="en-US" sz="2800">
                <a:latin typeface="Courier New" pitchFamily="49" charset="0"/>
                <a:sym typeface="Symbol" pitchFamily="18" charset="2"/>
              </a:rPr>
              <a:t> N et </a:t>
            </a:r>
            <a:r>
              <a:rPr lang="fr-FR" sz="2800">
                <a:latin typeface="Courier New" pitchFamily="49" charset="0"/>
                <a:sym typeface="Symbol" pitchFamily="18" charset="2"/>
              </a:rPr>
              <a:t></a:t>
            </a:r>
            <a:r>
              <a:rPr lang="en-US" sz="2800">
                <a:latin typeface="Courier New" pitchFamily="49" charset="0"/>
                <a:sym typeface="Symbol" pitchFamily="18" charset="2"/>
              </a:rPr>
              <a:t>x</a:t>
            </a:r>
            <a:r>
              <a:rPr lang="fr-FR" sz="2800">
                <a:latin typeface="Courier New" pitchFamily="49" charset="0"/>
                <a:sym typeface="Symbol" pitchFamily="18" charset="2"/>
              </a:rPr>
              <a:t> </a:t>
            </a:r>
            <a:r>
              <a:rPr lang="en-US" sz="2800">
                <a:latin typeface="Courier New" pitchFamily="49" charset="0"/>
                <a:sym typeface="Symbol" pitchFamily="18" charset="2"/>
              </a:rPr>
              <a:t>def(n)</a:t>
            </a:r>
            <a:r>
              <a:rPr lang="fr-FR" sz="2800">
                <a:latin typeface="Courier New" pitchFamily="49" charset="0"/>
                <a:sym typeface="Symbol" pitchFamily="18" charset="2"/>
              </a:rPr>
              <a:t>, </a:t>
            </a:r>
            <a:endParaRPr lang="en-US" sz="2800">
              <a:latin typeface="Courier New" pitchFamily="49" charset="0"/>
              <a:sym typeface="Symbol" pitchFamily="18" charset="2"/>
            </a:endParaRPr>
          </a:p>
          <a:p>
            <a:pPr marL="342900" indent="-342900">
              <a:spcBef>
                <a:spcPct val="20000"/>
              </a:spcBef>
              <a:buClr>
                <a:schemeClr val="accent2"/>
              </a:buClr>
              <a:buFont typeface="Monotype Sorts" charset="0"/>
              <a:buNone/>
            </a:pPr>
            <a:r>
              <a:rPr lang="en-US" sz="2800">
                <a:latin typeface="Courier New" pitchFamily="49" charset="0"/>
                <a:sym typeface="Symbol" pitchFamily="18" charset="2"/>
              </a:rPr>
              <a:t>C </a:t>
            </a:r>
            <a:r>
              <a:rPr lang="en-US" sz="2800">
                <a:sym typeface="Symbol" pitchFamily="18" charset="2"/>
              </a:rPr>
              <a:t>inclut tous les chemins</a:t>
            </a:r>
          </a:p>
          <a:p>
            <a:pPr marL="342900" indent="-342900">
              <a:spcBef>
                <a:spcPct val="20000"/>
              </a:spcBef>
              <a:buClr>
                <a:schemeClr val="accent2"/>
              </a:buClr>
              <a:buFont typeface="Monotype Sorts" charset="0"/>
              <a:buNone/>
            </a:pPr>
            <a:r>
              <a:rPr lang="fr-FR" sz="2800"/>
              <a:t>définition/utilisation</a:t>
            </a:r>
            <a:r>
              <a:rPr lang="en-US" sz="2800"/>
              <a:t> </a:t>
            </a:r>
          </a:p>
          <a:p>
            <a:pPr marL="342900" indent="-342900">
              <a:spcBef>
                <a:spcPct val="20000"/>
              </a:spcBef>
              <a:buClr>
                <a:schemeClr val="accent2"/>
              </a:buClr>
              <a:buFont typeface="Monotype Sorts" charset="0"/>
              <a:buNone/>
            </a:pPr>
            <a:r>
              <a:rPr lang="en-US" sz="2800"/>
              <a:t>par rapport </a:t>
            </a:r>
            <a:r>
              <a:rPr lang="en-US" sz="2800">
                <a:cs typeface="Times New Roman" pitchFamily="18" charset="0"/>
              </a:rPr>
              <a:t>à</a:t>
            </a:r>
            <a:r>
              <a:rPr lang="en-US" sz="2800"/>
              <a:t> x </a:t>
            </a:r>
            <a:endParaRPr lang="fr-FR" sz="2800"/>
          </a:p>
          <a:p>
            <a:pPr marL="342900" indent="-342900">
              <a:spcBef>
                <a:spcPct val="20000"/>
              </a:spcBef>
              <a:buClr>
                <a:schemeClr val="accent2"/>
              </a:buClr>
              <a:buFont typeface="Monotype Sorts" charset="0"/>
              <a:buNone/>
            </a:pPr>
            <a:endParaRPr lang="fr-FR" sz="2800">
              <a:sym typeface="Symbol" pitchFamily="18" charset="2"/>
            </a:endParaRPr>
          </a:p>
          <a:p>
            <a:pPr marL="342900" indent="-342900">
              <a:spcBef>
                <a:spcPct val="20000"/>
              </a:spcBef>
              <a:buClr>
                <a:schemeClr val="accent2"/>
              </a:buClr>
              <a:buFont typeface="Monotype Sorts" charset="0"/>
              <a:buNone/>
            </a:pPr>
            <a:r>
              <a:rPr lang="en-US" sz="2800">
                <a:sym typeface="Symbol" pitchFamily="18" charset="2"/>
              </a:rPr>
              <a:t>Ici,</a:t>
            </a:r>
            <a:r>
              <a:rPr lang="en-US" sz="2800">
                <a:latin typeface="Courier New" pitchFamily="49" charset="0"/>
                <a:sym typeface="Symbol" pitchFamily="18" charset="2"/>
              </a:rPr>
              <a:t> 4 </a:t>
            </a:r>
            <a:r>
              <a:rPr lang="en-US" sz="2800">
                <a:sym typeface="Symbol" pitchFamily="18" charset="2"/>
              </a:rPr>
              <a:t>chemins !</a:t>
            </a:r>
            <a:endParaRPr lang="en-US" sz="2800">
              <a:latin typeface="Courier New" pitchFamily="49" charset="0"/>
              <a:sym typeface="Symbol" pitchFamily="18" charset="2"/>
            </a:endParaRPr>
          </a:p>
          <a:p>
            <a:pPr marL="342900" indent="-342900">
              <a:spcBef>
                <a:spcPct val="20000"/>
              </a:spcBef>
              <a:buClr>
                <a:schemeClr val="accent2"/>
              </a:buClr>
              <a:buFont typeface="Monotype Sorts" charset="0"/>
              <a:buNone/>
            </a:pPr>
            <a:r>
              <a:rPr lang="en-US" sz="2800">
                <a:latin typeface="Courier New" pitchFamily="49" charset="0"/>
                <a:sym typeface="Symbol" pitchFamily="18" charset="2"/>
              </a:rPr>
              <a:t>1-2-4-6, 1-2-4-5-6,</a:t>
            </a:r>
          </a:p>
          <a:p>
            <a:pPr marL="342900" indent="-342900">
              <a:spcBef>
                <a:spcPct val="20000"/>
              </a:spcBef>
              <a:buClr>
                <a:schemeClr val="accent2"/>
              </a:buClr>
              <a:buFont typeface="Monotype Sorts" charset="0"/>
              <a:buNone/>
            </a:pPr>
            <a:r>
              <a:rPr lang="en-US" sz="2800">
                <a:latin typeface="Courier New" pitchFamily="49" charset="0"/>
                <a:sym typeface="Symbol" pitchFamily="18" charset="2"/>
              </a:rPr>
              <a:t>1-2-3-2-4-6,1-2-3-2-4-5-6</a:t>
            </a:r>
          </a:p>
          <a:p>
            <a:pPr marL="342900" indent="-342900">
              <a:spcBef>
                <a:spcPct val="20000"/>
              </a:spcBef>
              <a:buClr>
                <a:schemeClr val="accent2"/>
              </a:buClr>
              <a:buFont typeface="Monotype Sorts" charset="0"/>
              <a:buNone/>
            </a:pPr>
            <a:endParaRPr lang="en-US" sz="2800">
              <a:latin typeface="Courier New" pitchFamily="49" charset="0"/>
              <a:sym typeface="Symbol" pitchFamily="18" charset="2"/>
            </a:endParaRPr>
          </a:p>
          <a:p>
            <a:pPr marL="342900" indent="-342900">
              <a:spcBef>
                <a:spcPct val="20000"/>
              </a:spcBef>
              <a:buClr>
                <a:schemeClr val="accent2"/>
              </a:buClr>
              <a:buFont typeface="Monotype Sorts" charset="0"/>
              <a:buNone/>
            </a:pPr>
            <a:endParaRPr lang="fr-FR">
              <a:latin typeface="Courier New" pitchFamily="49" charset="0"/>
              <a:sym typeface="Symbol" pitchFamily="18" charset="2"/>
            </a:endParaRPr>
          </a:p>
        </p:txBody>
      </p:sp>
      <p:sp>
        <p:nvSpPr>
          <p:cNvPr id="150534" name="Rectangle 4"/>
          <p:cNvSpPr>
            <a:spLocks noChangeArrowheads="1"/>
          </p:cNvSpPr>
          <p:nvPr/>
        </p:nvSpPr>
        <p:spPr bwMode="auto">
          <a:xfrm>
            <a:off x="0" y="0"/>
            <a:ext cx="9144000" cy="533400"/>
          </a:xfrm>
          <a:prstGeom prst="rect">
            <a:avLst/>
          </a:prstGeom>
          <a:noFill/>
          <a:ln w="12700">
            <a:noFill/>
            <a:miter lim="800000"/>
            <a:headEnd/>
            <a:tailEnd/>
          </a:ln>
        </p:spPr>
        <p:txBody>
          <a:bodyPr lIns="90488" tIns="44450" rIns="90488" bIns="44450" anchor="ctr"/>
          <a:lstStyle/>
          <a:p>
            <a:r>
              <a:rPr lang="fr-FR" sz="3200">
                <a:solidFill>
                  <a:schemeClr val="tx2"/>
                </a:solidFill>
                <a:latin typeface="Arial" charset="0"/>
              </a:rPr>
              <a:t>Critère </a:t>
            </a:r>
            <a:r>
              <a:rPr lang="en-US" sz="3200">
                <a:solidFill>
                  <a:schemeClr val="tx2"/>
                </a:solidFill>
                <a:latin typeface="Arial" charset="0"/>
              </a:rPr>
              <a:t>structurel </a:t>
            </a:r>
            <a:r>
              <a:rPr lang="fr-FR" sz="3200">
                <a:solidFill>
                  <a:schemeClr val="tx2"/>
                </a:solidFill>
                <a:latin typeface="Arial" charset="0"/>
              </a:rPr>
              <a:t>: </a:t>
            </a:r>
            <a:r>
              <a:rPr lang="fr-FR" sz="3200">
                <a:solidFill>
                  <a:schemeClr val="tx2"/>
                </a:solidFill>
                <a:latin typeface="Courier New" pitchFamily="49" charset="0"/>
              </a:rPr>
              <a:t>tous_les_chemins</a:t>
            </a:r>
            <a:r>
              <a:rPr lang="en-US" sz="3200">
                <a:solidFill>
                  <a:schemeClr val="tx2"/>
                </a:solidFill>
                <a:latin typeface="Courier New" pitchFamily="49" charset="0"/>
              </a:rPr>
              <a:t>_du</a:t>
            </a:r>
            <a:endParaRPr lang="fr-FR" sz="2800">
              <a:solidFill>
                <a:schemeClr val="tx2"/>
              </a:solidFill>
              <a:latin typeface="Courier New" pitchFamily="49" charset="0"/>
            </a:endParaRPr>
          </a:p>
        </p:txBody>
      </p:sp>
      <p:grpSp>
        <p:nvGrpSpPr>
          <p:cNvPr id="150535" name="Group 76"/>
          <p:cNvGrpSpPr>
            <a:grpSpLocks/>
          </p:cNvGrpSpPr>
          <p:nvPr/>
        </p:nvGrpSpPr>
        <p:grpSpPr bwMode="auto">
          <a:xfrm>
            <a:off x="3336925" y="838200"/>
            <a:ext cx="5959475" cy="5653088"/>
            <a:chOff x="2288" y="528"/>
            <a:chExt cx="4067" cy="3561"/>
          </a:xfrm>
        </p:grpSpPr>
        <p:sp>
          <p:nvSpPr>
            <p:cNvPr id="150539" name="Line 77"/>
            <p:cNvSpPr>
              <a:spLocks noChangeShapeType="1"/>
            </p:cNvSpPr>
            <p:nvPr/>
          </p:nvSpPr>
          <p:spPr bwMode="auto">
            <a:xfrm flipH="1">
              <a:off x="4464" y="3552"/>
              <a:ext cx="624" cy="240"/>
            </a:xfrm>
            <a:prstGeom prst="line">
              <a:avLst/>
            </a:prstGeom>
            <a:noFill/>
            <a:ln w="12700">
              <a:solidFill>
                <a:schemeClr val="tx1"/>
              </a:solidFill>
              <a:round/>
              <a:headEnd/>
              <a:tailEnd type="triangle" w="med" len="med"/>
            </a:ln>
          </p:spPr>
          <p:txBody>
            <a:bodyPr/>
            <a:lstStyle/>
            <a:p>
              <a:endParaRPr lang="fr-FR"/>
            </a:p>
          </p:txBody>
        </p:sp>
        <p:grpSp>
          <p:nvGrpSpPr>
            <p:cNvPr id="150540" name="Group 78"/>
            <p:cNvGrpSpPr>
              <a:grpSpLocks/>
            </p:cNvGrpSpPr>
            <p:nvPr/>
          </p:nvGrpSpPr>
          <p:grpSpPr bwMode="auto">
            <a:xfrm>
              <a:off x="4158" y="624"/>
              <a:ext cx="328" cy="393"/>
              <a:chOff x="4036" y="868"/>
              <a:chExt cx="328" cy="393"/>
            </a:xfrm>
          </p:grpSpPr>
          <p:sp>
            <p:nvSpPr>
              <p:cNvPr id="150570" name="Oval 79"/>
              <p:cNvSpPr>
                <a:spLocks noChangeArrowheads="1"/>
              </p:cNvSpPr>
              <p:nvPr/>
            </p:nvSpPr>
            <p:spPr bwMode="auto">
              <a:xfrm>
                <a:off x="4036" y="868"/>
                <a:ext cx="328" cy="376"/>
              </a:xfrm>
              <a:prstGeom prst="ellipse">
                <a:avLst/>
              </a:prstGeom>
              <a:noFill/>
              <a:ln w="12700">
                <a:solidFill>
                  <a:schemeClr val="tx1"/>
                </a:solidFill>
                <a:round/>
                <a:headEnd/>
                <a:tailEnd/>
              </a:ln>
            </p:spPr>
            <p:txBody>
              <a:bodyPr wrap="none" anchor="ctr"/>
              <a:lstStyle/>
              <a:p>
                <a:endParaRPr lang="ar-DZ"/>
              </a:p>
            </p:txBody>
          </p:sp>
          <p:sp>
            <p:nvSpPr>
              <p:cNvPr id="150571" name="Rectangle 80"/>
              <p:cNvSpPr>
                <a:spLocks noChangeArrowheads="1"/>
              </p:cNvSpPr>
              <p:nvPr/>
            </p:nvSpPr>
            <p:spPr bwMode="auto">
              <a:xfrm>
                <a:off x="4071" y="894"/>
                <a:ext cx="265" cy="367"/>
              </a:xfrm>
              <a:prstGeom prst="rect">
                <a:avLst/>
              </a:prstGeom>
              <a:noFill/>
              <a:ln w="12700">
                <a:noFill/>
                <a:miter lim="800000"/>
                <a:headEnd/>
                <a:tailEnd/>
              </a:ln>
            </p:spPr>
            <p:txBody>
              <a:bodyPr wrap="none" lIns="90488" tIns="44450" rIns="90488" bIns="44450">
                <a:spAutoFit/>
              </a:bodyPr>
              <a:lstStyle/>
              <a:p>
                <a:r>
                  <a:rPr lang="en-US" sz="3200"/>
                  <a:t>1</a:t>
                </a:r>
                <a:endParaRPr lang="fr-FR" sz="3200"/>
              </a:p>
            </p:txBody>
          </p:sp>
        </p:grpSp>
        <p:grpSp>
          <p:nvGrpSpPr>
            <p:cNvPr id="150541" name="Group 81"/>
            <p:cNvGrpSpPr>
              <a:grpSpLocks/>
            </p:cNvGrpSpPr>
            <p:nvPr/>
          </p:nvGrpSpPr>
          <p:grpSpPr bwMode="auto">
            <a:xfrm>
              <a:off x="4110" y="1296"/>
              <a:ext cx="328" cy="393"/>
              <a:chOff x="4036" y="1492"/>
              <a:chExt cx="328" cy="393"/>
            </a:xfrm>
          </p:grpSpPr>
          <p:sp>
            <p:nvSpPr>
              <p:cNvPr id="150568" name="Oval 82"/>
              <p:cNvSpPr>
                <a:spLocks noChangeArrowheads="1"/>
              </p:cNvSpPr>
              <p:nvPr/>
            </p:nvSpPr>
            <p:spPr bwMode="auto">
              <a:xfrm>
                <a:off x="4036" y="1492"/>
                <a:ext cx="328" cy="376"/>
              </a:xfrm>
              <a:prstGeom prst="ellipse">
                <a:avLst/>
              </a:prstGeom>
              <a:noFill/>
              <a:ln w="12700">
                <a:solidFill>
                  <a:schemeClr val="tx1"/>
                </a:solidFill>
                <a:round/>
                <a:headEnd/>
                <a:tailEnd/>
              </a:ln>
            </p:spPr>
            <p:txBody>
              <a:bodyPr wrap="none" anchor="ctr"/>
              <a:lstStyle/>
              <a:p>
                <a:endParaRPr lang="ar-DZ"/>
              </a:p>
            </p:txBody>
          </p:sp>
          <p:sp>
            <p:nvSpPr>
              <p:cNvPr id="150569" name="Rectangle 83"/>
              <p:cNvSpPr>
                <a:spLocks noChangeArrowheads="1"/>
              </p:cNvSpPr>
              <p:nvPr/>
            </p:nvSpPr>
            <p:spPr bwMode="auto">
              <a:xfrm>
                <a:off x="4071" y="1518"/>
                <a:ext cx="265" cy="367"/>
              </a:xfrm>
              <a:prstGeom prst="rect">
                <a:avLst/>
              </a:prstGeom>
              <a:noFill/>
              <a:ln w="12700">
                <a:noFill/>
                <a:miter lim="800000"/>
                <a:headEnd/>
                <a:tailEnd/>
              </a:ln>
            </p:spPr>
            <p:txBody>
              <a:bodyPr wrap="none" lIns="90488" tIns="44450" rIns="90488" bIns="44450">
                <a:spAutoFit/>
              </a:bodyPr>
              <a:lstStyle/>
              <a:p>
                <a:r>
                  <a:rPr lang="en-US" sz="3200"/>
                  <a:t>2</a:t>
                </a:r>
                <a:endParaRPr lang="fr-FR" sz="3200"/>
              </a:p>
            </p:txBody>
          </p:sp>
        </p:grpSp>
        <p:grpSp>
          <p:nvGrpSpPr>
            <p:cNvPr id="150542" name="Group 84"/>
            <p:cNvGrpSpPr>
              <a:grpSpLocks/>
            </p:cNvGrpSpPr>
            <p:nvPr/>
          </p:nvGrpSpPr>
          <p:grpSpPr bwMode="auto">
            <a:xfrm>
              <a:off x="3870" y="1968"/>
              <a:ext cx="328" cy="393"/>
              <a:chOff x="3844" y="2164"/>
              <a:chExt cx="328" cy="393"/>
            </a:xfrm>
          </p:grpSpPr>
          <p:sp>
            <p:nvSpPr>
              <p:cNvPr id="150566" name="Oval 85"/>
              <p:cNvSpPr>
                <a:spLocks noChangeArrowheads="1"/>
              </p:cNvSpPr>
              <p:nvPr/>
            </p:nvSpPr>
            <p:spPr bwMode="auto">
              <a:xfrm>
                <a:off x="3844" y="2164"/>
                <a:ext cx="328" cy="376"/>
              </a:xfrm>
              <a:prstGeom prst="ellipse">
                <a:avLst/>
              </a:prstGeom>
              <a:noFill/>
              <a:ln w="12700">
                <a:solidFill>
                  <a:schemeClr val="tx1"/>
                </a:solidFill>
                <a:round/>
                <a:headEnd/>
                <a:tailEnd/>
              </a:ln>
            </p:spPr>
            <p:txBody>
              <a:bodyPr wrap="none" anchor="ctr"/>
              <a:lstStyle/>
              <a:p>
                <a:endParaRPr lang="ar-DZ"/>
              </a:p>
            </p:txBody>
          </p:sp>
          <p:sp>
            <p:nvSpPr>
              <p:cNvPr id="150567" name="Rectangle 86"/>
              <p:cNvSpPr>
                <a:spLocks noChangeArrowheads="1"/>
              </p:cNvSpPr>
              <p:nvPr/>
            </p:nvSpPr>
            <p:spPr bwMode="auto">
              <a:xfrm>
                <a:off x="3879" y="2190"/>
                <a:ext cx="265" cy="367"/>
              </a:xfrm>
              <a:prstGeom prst="rect">
                <a:avLst/>
              </a:prstGeom>
              <a:noFill/>
              <a:ln w="12700">
                <a:noFill/>
                <a:miter lim="800000"/>
                <a:headEnd/>
                <a:tailEnd/>
              </a:ln>
            </p:spPr>
            <p:txBody>
              <a:bodyPr wrap="none" lIns="90488" tIns="44450" rIns="90488" bIns="44450">
                <a:spAutoFit/>
              </a:bodyPr>
              <a:lstStyle/>
              <a:p>
                <a:r>
                  <a:rPr lang="en-US" sz="3200"/>
                  <a:t>3</a:t>
                </a:r>
                <a:endParaRPr lang="fr-FR" sz="3200"/>
              </a:p>
            </p:txBody>
          </p:sp>
        </p:grpSp>
        <p:grpSp>
          <p:nvGrpSpPr>
            <p:cNvPr id="150543" name="Group 87"/>
            <p:cNvGrpSpPr>
              <a:grpSpLocks/>
            </p:cNvGrpSpPr>
            <p:nvPr/>
          </p:nvGrpSpPr>
          <p:grpSpPr bwMode="auto">
            <a:xfrm>
              <a:off x="4158" y="2496"/>
              <a:ext cx="328" cy="393"/>
              <a:chOff x="4708" y="2164"/>
              <a:chExt cx="328" cy="393"/>
            </a:xfrm>
          </p:grpSpPr>
          <p:sp>
            <p:nvSpPr>
              <p:cNvPr id="150564" name="Oval 88"/>
              <p:cNvSpPr>
                <a:spLocks noChangeArrowheads="1"/>
              </p:cNvSpPr>
              <p:nvPr/>
            </p:nvSpPr>
            <p:spPr bwMode="auto">
              <a:xfrm>
                <a:off x="4708" y="2164"/>
                <a:ext cx="328" cy="376"/>
              </a:xfrm>
              <a:prstGeom prst="ellipse">
                <a:avLst/>
              </a:prstGeom>
              <a:noFill/>
              <a:ln w="12700">
                <a:solidFill>
                  <a:schemeClr val="tx1"/>
                </a:solidFill>
                <a:round/>
                <a:headEnd/>
                <a:tailEnd/>
              </a:ln>
            </p:spPr>
            <p:txBody>
              <a:bodyPr wrap="none" anchor="ctr"/>
              <a:lstStyle/>
              <a:p>
                <a:endParaRPr lang="ar-DZ"/>
              </a:p>
            </p:txBody>
          </p:sp>
          <p:sp>
            <p:nvSpPr>
              <p:cNvPr id="150565" name="Rectangle 89"/>
              <p:cNvSpPr>
                <a:spLocks noChangeArrowheads="1"/>
              </p:cNvSpPr>
              <p:nvPr/>
            </p:nvSpPr>
            <p:spPr bwMode="auto">
              <a:xfrm>
                <a:off x="4743" y="2190"/>
                <a:ext cx="265" cy="367"/>
              </a:xfrm>
              <a:prstGeom prst="rect">
                <a:avLst/>
              </a:prstGeom>
              <a:noFill/>
              <a:ln w="12700">
                <a:noFill/>
                <a:miter lim="800000"/>
                <a:headEnd/>
                <a:tailEnd/>
              </a:ln>
            </p:spPr>
            <p:txBody>
              <a:bodyPr wrap="none" lIns="90488" tIns="44450" rIns="90488" bIns="44450">
                <a:spAutoFit/>
              </a:bodyPr>
              <a:lstStyle/>
              <a:p>
                <a:r>
                  <a:rPr lang="en-US" sz="3200"/>
                  <a:t>4</a:t>
                </a:r>
                <a:endParaRPr lang="fr-FR" sz="3200"/>
              </a:p>
            </p:txBody>
          </p:sp>
        </p:grpSp>
        <p:grpSp>
          <p:nvGrpSpPr>
            <p:cNvPr id="150544" name="Group 90"/>
            <p:cNvGrpSpPr>
              <a:grpSpLocks/>
            </p:cNvGrpSpPr>
            <p:nvPr/>
          </p:nvGrpSpPr>
          <p:grpSpPr bwMode="auto">
            <a:xfrm>
              <a:off x="4926" y="3168"/>
              <a:ext cx="328" cy="393"/>
              <a:chOff x="3892" y="2836"/>
              <a:chExt cx="328" cy="393"/>
            </a:xfrm>
          </p:grpSpPr>
          <p:sp>
            <p:nvSpPr>
              <p:cNvPr id="150562" name="Oval 91"/>
              <p:cNvSpPr>
                <a:spLocks noChangeArrowheads="1"/>
              </p:cNvSpPr>
              <p:nvPr/>
            </p:nvSpPr>
            <p:spPr bwMode="auto">
              <a:xfrm>
                <a:off x="3892" y="2836"/>
                <a:ext cx="328" cy="376"/>
              </a:xfrm>
              <a:prstGeom prst="ellipse">
                <a:avLst/>
              </a:prstGeom>
              <a:noFill/>
              <a:ln w="12700">
                <a:solidFill>
                  <a:schemeClr val="tx1"/>
                </a:solidFill>
                <a:round/>
                <a:headEnd/>
                <a:tailEnd/>
              </a:ln>
            </p:spPr>
            <p:txBody>
              <a:bodyPr wrap="none" anchor="ctr"/>
              <a:lstStyle/>
              <a:p>
                <a:endParaRPr lang="ar-DZ"/>
              </a:p>
            </p:txBody>
          </p:sp>
          <p:sp>
            <p:nvSpPr>
              <p:cNvPr id="150563" name="Rectangle 92"/>
              <p:cNvSpPr>
                <a:spLocks noChangeArrowheads="1"/>
              </p:cNvSpPr>
              <p:nvPr/>
            </p:nvSpPr>
            <p:spPr bwMode="auto">
              <a:xfrm>
                <a:off x="3927" y="2862"/>
                <a:ext cx="265" cy="367"/>
              </a:xfrm>
              <a:prstGeom prst="rect">
                <a:avLst/>
              </a:prstGeom>
              <a:noFill/>
              <a:ln w="12700">
                <a:noFill/>
                <a:miter lim="800000"/>
                <a:headEnd/>
                <a:tailEnd/>
              </a:ln>
            </p:spPr>
            <p:txBody>
              <a:bodyPr wrap="none" lIns="90488" tIns="44450" rIns="90488" bIns="44450">
                <a:spAutoFit/>
              </a:bodyPr>
              <a:lstStyle/>
              <a:p>
                <a:r>
                  <a:rPr lang="en-US" sz="3200"/>
                  <a:t>5</a:t>
                </a:r>
                <a:endParaRPr lang="fr-FR" sz="3200"/>
              </a:p>
            </p:txBody>
          </p:sp>
        </p:grpSp>
        <p:grpSp>
          <p:nvGrpSpPr>
            <p:cNvPr id="150545" name="Group 93"/>
            <p:cNvGrpSpPr>
              <a:grpSpLocks/>
            </p:cNvGrpSpPr>
            <p:nvPr/>
          </p:nvGrpSpPr>
          <p:grpSpPr bwMode="auto">
            <a:xfrm>
              <a:off x="4158" y="3696"/>
              <a:ext cx="328" cy="393"/>
              <a:chOff x="4708" y="3364"/>
              <a:chExt cx="328" cy="393"/>
            </a:xfrm>
          </p:grpSpPr>
          <p:sp>
            <p:nvSpPr>
              <p:cNvPr id="150560" name="Oval 94"/>
              <p:cNvSpPr>
                <a:spLocks noChangeArrowheads="1"/>
              </p:cNvSpPr>
              <p:nvPr/>
            </p:nvSpPr>
            <p:spPr bwMode="auto">
              <a:xfrm>
                <a:off x="4708" y="3364"/>
                <a:ext cx="328" cy="376"/>
              </a:xfrm>
              <a:prstGeom prst="ellipse">
                <a:avLst/>
              </a:prstGeom>
              <a:noFill/>
              <a:ln w="12700">
                <a:solidFill>
                  <a:schemeClr val="tx1"/>
                </a:solidFill>
                <a:round/>
                <a:headEnd/>
                <a:tailEnd/>
              </a:ln>
            </p:spPr>
            <p:txBody>
              <a:bodyPr wrap="none" anchor="ctr"/>
              <a:lstStyle/>
              <a:p>
                <a:endParaRPr lang="ar-DZ"/>
              </a:p>
            </p:txBody>
          </p:sp>
          <p:sp>
            <p:nvSpPr>
              <p:cNvPr id="150561" name="Rectangle 95"/>
              <p:cNvSpPr>
                <a:spLocks noChangeArrowheads="1"/>
              </p:cNvSpPr>
              <p:nvPr/>
            </p:nvSpPr>
            <p:spPr bwMode="auto">
              <a:xfrm>
                <a:off x="4743" y="3390"/>
                <a:ext cx="265" cy="367"/>
              </a:xfrm>
              <a:prstGeom prst="rect">
                <a:avLst/>
              </a:prstGeom>
              <a:noFill/>
              <a:ln w="12700">
                <a:noFill/>
                <a:miter lim="800000"/>
                <a:headEnd/>
                <a:tailEnd/>
              </a:ln>
            </p:spPr>
            <p:txBody>
              <a:bodyPr wrap="none" lIns="90488" tIns="44450" rIns="90488" bIns="44450">
                <a:spAutoFit/>
              </a:bodyPr>
              <a:lstStyle/>
              <a:p>
                <a:r>
                  <a:rPr lang="en-US" sz="3200"/>
                  <a:t>6</a:t>
                </a:r>
                <a:endParaRPr lang="fr-FR" sz="3200"/>
              </a:p>
            </p:txBody>
          </p:sp>
        </p:grpSp>
        <p:sp>
          <p:nvSpPr>
            <p:cNvPr id="150546" name="Line 96"/>
            <p:cNvSpPr>
              <a:spLocks noChangeShapeType="1"/>
            </p:cNvSpPr>
            <p:nvPr/>
          </p:nvSpPr>
          <p:spPr bwMode="auto">
            <a:xfrm>
              <a:off x="4302" y="1008"/>
              <a:ext cx="0" cy="288"/>
            </a:xfrm>
            <a:prstGeom prst="line">
              <a:avLst/>
            </a:prstGeom>
            <a:noFill/>
            <a:ln w="12700">
              <a:solidFill>
                <a:schemeClr val="tx1"/>
              </a:solidFill>
              <a:round/>
              <a:headEnd/>
              <a:tailEnd type="triangle" w="med" len="med"/>
            </a:ln>
          </p:spPr>
          <p:txBody>
            <a:bodyPr/>
            <a:lstStyle/>
            <a:p>
              <a:endParaRPr lang="fr-FR"/>
            </a:p>
          </p:txBody>
        </p:sp>
        <p:sp>
          <p:nvSpPr>
            <p:cNvPr id="150547" name="Line 97"/>
            <p:cNvSpPr>
              <a:spLocks noChangeShapeType="1"/>
            </p:cNvSpPr>
            <p:nvPr/>
          </p:nvSpPr>
          <p:spPr bwMode="auto">
            <a:xfrm flipH="1">
              <a:off x="4062" y="1632"/>
              <a:ext cx="144" cy="336"/>
            </a:xfrm>
            <a:prstGeom prst="line">
              <a:avLst/>
            </a:prstGeom>
            <a:noFill/>
            <a:ln w="12700">
              <a:solidFill>
                <a:schemeClr val="tx1"/>
              </a:solidFill>
              <a:round/>
              <a:headEnd/>
              <a:tailEnd type="triangle" w="med" len="med"/>
            </a:ln>
          </p:spPr>
          <p:txBody>
            <a:bodyPr/>
            <a:lstStyle/>
            <a:p>
              <a:endParaRPr lang="fr-FR"/>
            </a:p>
          </p:txBody>
        </p:sp>
        <p:sp>
          <p:nvSpPr>
            <p:cNvPr id="150548" name="Line 98"/>
            <p:cNvSpPr>
              <a:spLocks noChangeShapeType="1"/>
            </p:cNvSpPr>
            <p:nvPr/>
          </p:nvSpPr>
          <p:spPr bwMode="auto">
            <a:xfrm>
              <a:off x="4302" y="1680"/>
              <a:ext cx="0" cy="816"/>
            </a:xfrm>
            <a:prstGeom prst="line">
              <a:avLst/>
            </a:prstGeom>
            <a:noFill/>
            <a:ln w="12700">
              <a:solidFill>
                <a:schemeClr val="tx1"/>
              </a:solidFill>
              <a:round/>
              <a:headEnd/>
              <a:tailEnd type="triangle" w="med" len="med"/>
            </a:ln>
          </p:spPr>
          <p:txBody>
            <a:bodyPr/>
            <a:lstStyle/>
            <a:p>
              <a:endParaRPr lang="fr-FR"/>
            </a:p>
          </p:txBody>
        </p:sp>
        <p:sp>
          <p:nvSpPr>
            <p:cNvPr id="150549" name="Line 99"/>
            <p:cNvSpPr>
              <a:spLocks noChangeShapeType="1"/>
            </p:cNvSpPr>
            <p:nvPr/>
          </p:nvSpPr>
          <p:spPr bwMode="auto">
            <a:xfrm>
              <a:off x="4446" y="2832"/>
              <a:ext cx="672" cy="336"/>
            </a:xfrm>
            <a:prstGeom prst="line">
              <a:avLst/>
            </a:prstGeom>
            <a:noFill/>
            <a:ln w="12700">
              <a:solidFill>
                <a:schemeClr val="tx1"/>
              </a:solidFill>
              <a:round/>
              <a:headEnd/>
              <a:tailEnd type="triangle" w="med" len="med"/>
            </a:ln>
          </p:spPr>
          <p:txBody>
            <a:bodyPr/>
            <a:lstStyle/>
            <a:p>
              <a:endParaRPr lang="fr-FR"/>
            </a:p>
          </p:txBody>
        </p:sp>
        <p:sp>
          <p:nvSpPr>
            <p:cNvPr id="150550" name="Line 100"/>
            <p:cNvSpPr>
              <a:spLocks noChangeShapeType="1"/>
            </p:cNvSpPr>
            <p:nvPr/>
          </p:nvSpPr>
          <p:spPr bwMode="auto">
            <a:xfrm>
              <a:off x="4350" y="2880"/>
              <a:ext cx="0" cy="816"/>
            </a:xfrm>
            <a:prstGeom prst="line">
              <a:avLst/>
            </a:prstGeom>
            <a:noFill/>
            <a:ln w="12700">
              <a:solidFill>
                <a:schemeClr val="tx1"/>
              </a:solidFill>
              <a:round/>
              <a:headEnd/>
              <a:tailEnd type="triangle" w="med" len="med"/>
            </a:ln>
          </p:spPr>
          <p:txBody>
            <a:bodyPr/>
            <a:lstStyle/>
            <a:p>
              <a:endParaRPr lang="fr-FR"/>
            </a:p>
          </p:txBody>
        </p:sp>
        <p:sp>
          <p:nvSpPr>
            <p:cNvPr id="150551" name="Rectangle 101"/>
            <p:cNvSpPr>
              <a:spLocks noChangeArrowheads="1"/>
            </p:cNvSpPr>
            <p:nvPr/>
          </p:nvSpPr>
          <p:spPr bwMode="auto">
            <a:xfrm>
              <a:off x="4512" y="528"/>
              <a:ext cx="1467" cy="522"/>
            </a:xfrm>
            <a:prstGeom prst="rect">
              <a:avLst/>
            </a:prstGeom>
            <a:noFill/>
            <a:ln w="12700">
              <a:noFill/>
              <a:miter lim="800000"/>
              <a:headEnd/>
              <a:tailEnd/>
            </a:ln>
          </p:spPr>
          <p:txBody>
            <a:bodyPr wrap="none" lIns="90488" tIns="44450" rIns="90488" bIns="44450">
              <a:spAutoFit/>
            </a:bodyPr>
            <a:lstStyle/>
            <a:p>
              <a:r>
                <a:rPr lang="en-US"/>
                <a:t>c-use(1)</a:t>
              </a:r>
              <a:r>
                <a:rPr lang="fr-FR"/>
                <a:t> :</a:t>
              </a:r>
              <a:r>
                <a:rPr lang="en-US"/>
                <a:t> </a:t>
              </a:r>
              <a:r>
                <a:rPr lang="en-US">
                  <a:sym typeface="Symbol" pitchFamily="18" charset="2"/>
                </a:rPr>
                <a:t></a:t>
              </a:r>
              <a:endParaRPr lang="fr-FR"/>
            </a:p>
            <a:p>
              <a:r>
                <a:rPr lang="en-US"/>
                <a:t>d</a:t>
              </a:r>
              <a:r>
                <a:rPr lang="fr-FR"/>
                <a:t>ef</a:t>
              </a:r>
              <a:r>
                <a:rPr lang="en-US"/>
                <a:t>(1)</a:t>
              </a:r>
              <a:r>
                <a:rPr lang="fr-FR"/>
                <a:t> : </a:t>
              </a:r>
              <a:r>
                <a:rPr lang="en-US"/>
                <a:t>x,y,</a:t>
              </a:r>
              <a:r>
                <a:rPr lang="fr-FR"/>
                <a:t>w,z </a:t>
              </a:r>
            </a:p>
          </p:txBody>
        </p:sp>
        <p:sp>
          <p:nvSpPr>
            <p:cNvPr id="150552" name="Rectangle 102"/>
            <p:cNvSpPr>
              <a:spLocks noChangeArrowheads="1"/>
            </p:cNvSpPr>
            <p:nvPr/>
          </p:nvSpPr>
          <p:spPr bwMode="auto">
            <a:xfrm>
              <a:off x="4320" y="2016"/>
              <a:ext cx="1333" cy="289"/>
            </a:xfrm>
            <a:prstGeom prst="rect">
              <a:avLst/>
            </a:prstGeom>
            <a:noFill/>
            <a:ln w="12700">
              <a:noFill/>
              <a:miter lim="800000"/>
              <a:headEnd/>
              <a:tailEnd/>
            </a:ln>
          </p:spPr>
          <p:txBody>
            <a:bodyPr wrap="none" lIns="90488" tIns="44450" rIns="90488" bIns="44450">
              <a:spAutoFit/>
            </a:bodyPr>
            <a:lstStyle/>
            <a:p>
              <a:r>
                <a:rPr lang="en-US"/>
                <a:t>p-use(2,4)</a:t>
              </a:r>
              <a:r>
                <a:rPr lang="fr-FR"/>
                <a:t> : w</a:t>
              </a:r>
            </a:p>
          </p:txBody>
        </p:sp>
        <p:sp>
          <p:nvSpPr>
            <p:cNvPr id="150553" name="Rectangle 103"/>
            <p:cNvSpPr>
              <a:spLocks noChangeArrowheads="1"/>
            </p:cNvSpPr>
            <p:nvPr/>
          </p:nvSpPr>
          <p:spPr bwMode="auto">
            <a:xfrm>
              <a:off x="2544" y="2016"/>
              <a:ext cx="1455" cy="522"/>
            </a:xfrm>
            <a:prstGeom prst="rect">
              <a:avLst/>
            </a:prstGeom>
            <a:noFill/>
            <a:ln w="12700">
              <a:noFill/>
              <a:miter lim="800000"/>
              <a:headEnd/>
              <a:tailEnd/>
            </a:ln>
          </p:spPr>
          <p:txBody>
            <a:bodyPr wrap="none" lIns="90488" tIns="44450" rIns="90488" bIns="44450">
              <a:spAutoFit/>
            </a:bodyPr>
            <a:lstStyle/>
            <a:p>
              <a:r>
                <a:rPr lang="en-US"/>
                <a:t>c-use(3)</a:t>
              </a:r>
              <a:r>
                <a:rPr lang="fr-FR"/>
                <a:t> : x,z,w</a:t>
              </a:r>
            </a:p>
            <a:p>
              <a:r>
                <a:rPr lang="en-US"/>
                <a:t>d</a:t>
              </a:r>
              <a:r>
                <a:rPr lang="fr-FR"/>
                <a:t>ef</a:t>
              </a:r>
              <a:r>
                <a:rPr lang="en-US"/>
                <a:t>(3) </a:t>
              </a:r>
              <a:r>
                <a:rPr lang="fr-FR"/>
                <a:t> : z,w</a:t>
              </a:r>
            </a:p>
          </p:txBody>
        </p:sp>
        <p:sp>
          <p:nvSpPr>
            <p:cNvPr id="150554" name="Rectangle 104"/>
            <p:cNvSpPr>
              <a:spLocks noChangeArrowheads="1"/>
            </p:cNvSpPr>
            <p:nvPr/>
          </p:nvSpPr>
          <p:spPr bwMode="auto">
            <a:xfrm>
              <a:off x="3264" y="3024"/>
              <a:ext cx="1286" cy="289"/>
            </a:xfrm>
            <a:prstGeom prst="rect">
              <a:avLst/>
            </a:prstGeom>
            <a:noFill/>
            <a:ln w="12700">
              <a:noFill/>
              <a:miter lim="800000"/>
              <a:headEnd/>
              <a:tailEnd/>
            </a:ln>
          </p:spPr>
          <p:txBody>
            <a:bodyPr wrap="none" lIns="90488" tIns="44450" rIns="90488" bIns="44450">
              <a:spAutoFit/>
            </a:bodyPr>
            <a:lstStyle/>
            <a:p>
              <a:r>
                <a:rPr lang="en-US"/>
                <a:t>p-u</a:t>
              </a:r>
              <a:r>
                <a:rPr lang="fr-FR"/>
                <a:t>se</a:t>
              </a:r>
              <a:r>
                <a:rPr lang="en-US"/>
                <a:t>(4,6)</a:t>
              </a:r>
              <a:r>
                <a:rPr lang="fr-FR"/>
                <a:t> : y</a:t>
              </a:r>
            </a:p>
          </p:txBody>
        </p:sp>
        <p:sp>
          <p:nvSpPr>
            <p:cNvPr id="150555" name="Rectangle 105"/>
            <p:cNvSpPr>
              <a:spLocks noChangeArrowheads="1"/>
            </p:cNvSpPr>
            <p:nvPr/>
          </p:nvSpPr>
          <p:spPr bwMode="auto">
            <a:xfrm>
              <a:off x="5262" y="3168"/>
              <a:ext cx="1093" cy="522"/>
            </a:xfrm>
            <a:prstGeom prst="rect">
              <a:avLst/>
            </a:prstGeom>
            <a:noFill/>
            <a:ln w="12700">
              <a:noFill/>
              <a:miter lim="800000"/>
              <a:headEnd/>
              <a:tailEnd/>
            </a:ln>
          </p:spPr>
          <p:txBody>
            <a:bodyPr wrap="none" lIns="90488" tIns="44450" rIns="90488" bIns="44450">
              <a:spAutoFit/>
            </a:bodyPr>
            <a:lstStyle/>
            <a:p>
              <a:r>
                <a:rPr lang="en-US"/>
                <a:t>c-u</a:t>
              </a:r>
              <a:r>
                <a:rPr lang="fr-FR"/>
                <a:t>se</a:t>
              </a:r>
              <a:r>
                <a:rPr lang="en-US"/>
                <a:t>(5)</a:t>
              </a:r>
              <a:r>
                <a:rPr lang="fr-FR"/>
                <a:t> : z</a:t>
              </a:r>
            </a:p>
            <a:p>
              <a:r>
                <a:rPr lang="en-US"/>
                <a:t>d</a:t>
              </a:r>
              <a:r>
                <a:rPr lang="fr-FR"/>
                <a:t>ef</a:t>
              </a:r>
              <a:r>
                <a:rPr lang="en-US"/>
                <a:t>(5)</a:t>
              </a:r>
              <a:r>
                <a:rPr lang="fr-FR"/>
                <a:t> : z</a:t>
              </a:r>
            </a:p>
          </p:txBody>
        </p:sp>
        <p:sp>
          <p:nvSpPr>
            <p:cNvPr id="150556" name="Rectangle 106"/>
            <p:cNvSpPr>
              <a:spLocks noChangeArrowheads="1"/>
            </p:cNvSpPr>
            <p:nvPr/>
          </p:nvSpPr>
          <p:spPr bwMode="auto">
            <a:xfrm>
              <a:off x="4464" y="3792"/>
              <a:ext cx="1093" cy="289"/>
            </a:xfrm>
            <a:prstGeom prst="rect">
              <a:avLst/>
            </a:prstGeom>
            <a:noFill/>
            <a:ln w="12700">
              <a:noFill/>
              <a:miter lim="800000"/>
              <a:headEnd/>
              <a:tailEnd/>
            </a:ln>
          </p:spPr>
          <p:txBody>
            <a:bodyPr wrap="none" lIns="90488" tIns="44450" rIns="90488" bIns="44450">
              <a:spAutoFit/>
            </a:bodyPr>
            <a:lstStyle/>
            <a:p>
              <a:r>
                <a:rPr lang="en-US"/>
                <a:t>c-u</a:t>
              </a:r>
              <a:r>
                <a:rPr lang="fr-FR"/>
                <a:t>se</a:t>
              </a:r>
              <a:r>
                <a:rPr lang="en-US"/>
                <a:t>(6)</a:t>
              </a:r>
              <a:r>
                <a:rPr lang="fr-FR"/>
                <a:t> : z</a:t>
              </a:r>
            </a:p>
          </p:txBody>
        </p:sp>
        <p:sp>
          <p:nvSpPr>
            <p:cNvPr id="150557" name="Rectangle 107"/>
            <p:cNvSpPr>
              <a:spLocks noChangeArrowheads="1"/>
            </p:cNvSpPr>
            <p:nvPr/>
          </p:nvSpPr>
          <p:spPr bwMode="auto">
            <a:xfrm>
              <a:off x="2976" y="1584"/>
              <a:ext cx="1333" cy="289"/>
            </a:xfrm>
            <a:prstGeom prst="rect">
              <a:avLst/>
            </a:prstGeom>
            <a:noFill/>
            <a:ln w="12700">
              <a:noFill/>
              <a:miter lim="800000"/>
              <a:headEnd/>
              <a:tailEnd/>
            </a:ln>
          </p:spPr>
          <p:txBody>
            <a:bodyPr wrap="none" lIns="90488" tIns="44450" rIns="90488" bIns="44450">
              <a:spAutoFit/>
            </a:bodyPr>
            <a:lstStyle/>
            <a:p>
              <a:r>
                <a:rPr lang="en-US"/>
                <a:t>p-use(2,3)</a:t>
              </a:r>
              <a:r>
                <a:rPr lang="fr-FR"/>
                <a:t> : w</a:t>
              </a:r>
            </a:p>
          </p:txBody>
        </p:sp>
        <p:sp>
          <p:nvSpPr>
            <p:cNvPr id="150558" name="Rectangle 108"/>
            <p:cNvSpPr>
              <a:spLocks noChangeArrowheads="1"/>
            </p:cNvSpPr>
            <p:nvPr/>
          </p:nvSpPr>
          <p:spPr bwMode="auto">
            <a:xfrm>
              <a:off x="4656" y="2688"/>
              <a:ext cx="1286" cy="289"/>
            </a:xfrm>
            <a:prstGeom prst="rect">
              <a:avLst/>
            </a:prstGeom>
            <a:noFill/>
            <a:ln w="12700">
              <a:noFill/>
              <a:miter lim="800000"/>
              <a:headEnd/>
              <a:tailEnd/>
            </a:ln>
          </p:spPr>
          <p:txBody>
            <a:bodyPr wrap="none" lIns="90488" tIns="44450" rIns="90488" bIns="44450">
              <a:spAutoFit/>
            </a:bodyPr>
            <a:lstStyle/>
            <a:p>
              <a:r>
                <a:rPr lang="en-US"/>
                <a:t>p-u</a:t>
              </a:r>
              <a:r>
                <a:rPr lang="fr-FR"/>
                <a:t>se</a:t>
              </a:r>
              <a:r>
                <a:rPr lang="en-US"/>
                <a:t>(4,5)</a:t>
              </a:r>
              <a:r>
                <a:rPr lang="fr-FR"/>
                <a:t> : y</a:t>
              </a:r>
            </a:p>
          </p:txBody>
        </p:sp>
        <p:sp>
          <p:nvSpPr>
            <p:cNvPr id="150559" name="Freeform 109"/>
            <p:cNvSpPr>
              <a:spLocks/>
            </p:cNvSpPr>
            <p:nvPr/>
          </p:nvSpPr>
          <p:spPr bwMode="auto">
            <a:xfrm>
              <a:off x="2288" y="1232"/>
              <a:ext cx="1840" cy="1568"/>
            </a:xfrm>
            <a:custGeom>
              <a:avLst/>
              <a:gdLst>
                <a:gd name="T0" fmla="*/ 1696 w 1840"/>
                <a:gd name="T1" fmla="*/ 1072 h 1568"/>
                <a:gd name="T2" fmla="*/ 928 w 1840"/>
                <a:gd name="T3" fmla="*/ 1552 h 1568"/>
                <a:gd name="T4" fmla="*/ 16 w 1840"/>
                <a:gd name="T5" fmla="*/ 1168 h 1568"/>
                <a:gd name="T6" fmla="*/ 832 w 1840"/>
                <a:gd name="T7" fmla="*/ 160 h 1568"/>
                <a:gd name="T8" fmla="*/ 1840 w 1840"/>
                <a:gd name="T9" fmla="*/ 208 h 1568"/>
                <a:gd name="T10" fmla="*/ 0 60000 65536"/>
                <a:gd name="T11" fmla="*/ 0 60000 65536"/>
                <a:gd name="T12" fmla="*/ 0 60000 65536"/>
                <a:gd name="T13" fmla="*/ 0 60000 65536"/>
                <a:gd name="T14" fmla="*/ 0 60000 65536"/>
                <a:gd name="T15" fmla="*/ 0 w 1840"/>
                <a:gd name="T16" fmla="*/ 0 h 1568"/>
                <a:gd name="T17" fmla="*/ 1840 w 1840"/>
                <a:gd name="T18" fmla="*/ 1568 h 1568"/>
              </a:gdLst>
              <a:ahLst/>
              <a:cxnLst>
                <a:cxn ang="T10">
                  <a:pos x="T0" y="T1"/>
                </a:cxn>
                <a:cxn ang="T11">
                  <a:pos x="T2" y="T3"/>
                </a:cxn>
                <a:cxn ang="T12">
                  <a:pos x="T4" y="T5"/>
                </a:cxn>
                <a:cxn ang="T13">
                  <a:pos x="T6" y="T7"/>
                </a:cxn>
                <a:cxn ang="T14">
                  <a:pos x="T8" y="T9"/>
                </a:cxn>
              </a:cxnLst>
              <a:rect l="T15" t="T16" r="T17" b="T18"/>
              <a:pathLst>
                <a:path w="1840" h="1568">
                  <a:moveTo>
                    <a:pt x="1696" y="1072"/>
                  </a:moveTo>
                  <a:cubicBezTo>
                    <a:pt x="1452" y="1304"/>
                    <a:pt x="1208" y="1536"/>
                    <a:pt x="928" y="1552"/>
                  </a:cubicBezTo>
                  <a:cubicBezTo>
                    <a:pt x="648" y="1568"/>
                    <a:pt x="32" y="1400"/>
                    <a:pt x="16" y="1168"/>
                  </a:cubicBezTo>
                  <a:cubicBezTo>
                    <a:pt x="0" y="936"/>
                    <a:pt x="528" y="320"/>
                    <a:pt x="832" y="160"/>
                  </a:cubicBezTo>
                  <a:cubicBezTo>
                    <a:pt x="1136" y="0"/>
                    <a:pt x="1488" y="104"/>
                    <a:pt x="1840" y="208"/>
                  </a:cubicBezTo>
                </a:path>
              </a:pathLst>
            </a:custGeom>
            <a:noFill/>
            <a:ln w="12700">
              <a:solidFill>
                <a:schemeClr val="tx1"/>
              </a:solidFill>
              <a:round/>
              <a:headEnd/>
              <a:tailEnd type="triangle" w="med" len="med"/>
            </a:ln>
          </p:spPr>
          <p:txBody>
            <a:bodyPr wrap="none" anchor="ctr"/>
            <a:lstStyle/>
            <a:p>
              <a:endParaRPr lang="fr-FR"/>
            </a:p>
          </p:txBody>
        </p:sp>
      </p:grpSp>
      <p:sp>
        <p:nvSpPr>
          <p:cNvPr id="150536" name="Line 110"/>
          <p:cNvSpPr>
            <a:spLocks noChangeShapeType="1"/>
          </p:cNvSpPr>
          <p:nvPr/>
        </p:nvSpPr>
        <p:spPr bwMode="auto">
          <a:xfrm>
            <a:off x="2039938" y="4572000"/>
            <a:ext cx="1547812" cy="533400"/>
          </a:xfrm>
          <a:prstGeom prst="line">
            <a:avLst/>
          </a:prstGeom>
          <a:noFill/>
          <a:ln w="12700">
            <a:solidFill>
              <a:srgbClr val="FF0000"/>
            </a:solidFill>
            <a:round/>
            <a:headEnd/>
            <a:tailEnd/>
          </a:ln>
        </p:spPr>
        <p:txBody>
          <a:bodyPr wrap="none" anchor="ctr"/>
          <a:lstStyle/>
          <a:p>
            <a:endParaRPr lang="fr-FR"/>
          </a:p>
        </p:txBody>
      </p:sp>
      <p:sp>
        <p:nvSpPr>
          <p:cNvPr id="150537" name="Line 111"/>
          <p:cNvSpPr>
            <a:spLocks noChangeShapeType="1"/>
          </p:cNvSpPr>
          <p:nvPr/>
        </p:nvSpPr>
        <p:spPr bwMode="auto">
          <a:xfrm flipH="1">
            <a:off x="2039938" y="4572000"/>
            <a:ext cx="1547812" cy="533400"/>
          </a:xfrm>
          <a:prstGeom prst="line">
            <a:avLst/>
          </a:prstGeom>
          <a:noFill/>
          <a:ln w="12700">
            <a:solidFill>
              <a:srgbClr val="FF0000"/>
            </a:solidFill>
            <a:round/>
            <a:headEnd/>
            <a:tailEnd/>
          </a:ln>
        </p:spPr>
        <p:txBody>
          <a:bodyPr wrap="none" anchor="ctr"/>
          <a:lstStyle/>
          <a:p>
            <a:endParaRPr lang="fr-FR"/>
          </a:p>
        </p:txBody>
      </p:sp>
      <p:sp>
        <p:nvSpPr>
          <p:cNvPr id="150538" name="Rectangle 112"/>
          <p:cNvSpPr>
            <a:spLocks noChangeArrowheads="1"/>
          </p:cNvSpPr>
          <p:nvPr/>
        </p:nvSpPr>
        <p:spPr bwMode="auto">
          <a:xfrm>
            <a:off x="0" y="5715000"/>
            <a:ext cx="6169025" cy="904875"/>
          </a:xfrm>
          <a:prstGeom prst="rect">
            <a:avLst/>
          </a:prstGeom>
          <a:noFill/>
          <a:ln w="12700">
            <a:noFill/>
            <a:miter lim="800000"/>
            <a:headEnd/>
            <a:tailEnd/>
          </a:ln>
        </p:spPr>
        <p:txBody>
          <a:bodyPr wrap="none">
            <a:spAutoFit/>
          </a:bodyPr>
          <a:lstStyle/>
          <a:p>
            <a:pPr>
              <a:spcBef>
                <a:spcPct val="20000"/>
              </a:spcBef>
              <a:buClr>
                <a:schemeClr val="accent2"/>
              </a:buClr>
              <a:buFont typeface="Monotype Sorts" charset="0"/>
              <a:buNone/>
            </a:pPr>
            <a:r>
              <a:rPr lang="fr-FR">
                <a:latin typeface="Courier New" pitchFamily="49" charset="0"/>
                <a:sym typeface="Symbol" pitchFamily="18" charset="2"/>
              </a:rPr>
              <a:t>tous_les_</a:t>
            </a:r>
            <a:r>
              <a:rPr lang="en-US">
                <a:latin typeface="Courier New" pitchFamily="49" charset="0"/>
                <a:sym typeface="Symbol" pitchFamily="18" charset="2"/>
              </a:rPr>
              <a:t>chemins_du</a:t>
            </a:r>
            <a:r>
              <a:rPr lang="fr-FR">
                <a:latin typeface="Courier New" pitchFamily="49" charset="0"/>
                <a:sym typeface="Symbol" pitchFamily="18" charset="2"/>
              </a:rPr>
              <a:t> </a:t>
            </a:r>
            <a:r>
              <a:rPr lang="en-US">
                <a:sym typeface="Symbol" pitchFamily="18" charset="2"/>
              </a:rPr>
              <a:t>est plus fort que</a:t>
            </a:r>
            <a:r>
              <a:rPr lang="en-US">
                <a:latin typeface="Courier New" pitchFamily="49" charset="0"/>
                <a:sym typeface="Symbol" pitchFamily="18" charset="2"/>
              </a:rPr>
              <a:t> </a:t>
            </a:r>
          </a:p>
          <a:p>
            <a:pPr>
              <a:spcBef>
                <a:spcPct val="20000"/>
              </a:spcBef>
              <a:buClr>
                <a:schemeClr val="accent2"/>
              </a:buClr>
              <a:buFont typeface="Monotype Sorts" charset="0"/>
              <a:buNone/>
            </a:pPr>
            <a:r>
              <a:rPr lang="fr-FR">
                <a:latin typeface="Courier New" pitchFamily="49" charset="0"/>
                <a:sym typeface="Symbol" pitchFamily="18" charset="2"/>
              </a:rPr>
              <a:t>toutes_les_</a:t>
            </a:r>
            <a:r>
              <a:rPr lang="en-US">
                <a:latin typeface="Courier New" pitchFamily="49" charset="0"/>
                <a:sym typeface="Symbol" pitchFamily="18" charset="2"/>
              </a:rPr>
              <a:t>utilisations</a:t>
            </a:r>
            <a:endParaRPr lang="fr-FR">
              <a:latin typeface="Courier New" pitchFamily="49" charset="0"/>
              <a:sym typeface="Symbol" pitchFamily="18" charset="2"/>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Espace réservé du pied de page 2"/>
          <p:cNvSpPr>
            <a:spLocks noGrp="1"/>
          </p:cNvSpPr>
          <p:nvPr>
            <p:ph type="ftr" sz="quarter" idx="11"/>
          </p:nvPr>
        </p:nvSpPr>
        <p:spPr/>
        <p:txBody>
          <a:bodyPr/>
          <a:lstStyle/>
          <a:p>
            <a:pPr>
              <a:defRPr/>
            </a:pPr>
            <a:r>
              <a:rPr lang="fr-FR"/>
              <a:t>Dr Maamri Ramdane</a:t>
            </a:r>
          </a:p>
        </p:txBody>
      </p:sp>
      <p:sp>
        <p:nvSpPr>
          <p:cNvPr id="39940" name="Espace réservé du numéro de diapositive 3"/>
          <p:cNvSpPr>
            <a:spLocks noGrp="1"/>
          </p:cNvSpPr>
          <p:nvPr>
            <p:ph type="sldNum" sz="quarter" idx="12"/>
          </p:nvPr>
        </p:nvSpPr>
        <p:spPr>
          <a:xfrm>
            <a:off x="1905000" y="6415088"/>
            <a:ext cx="1593850" cy="441325"/>
          </a:xfrm>
        </p:spPr>
        <p:txBody>
          <a:bodyPr/>
          <a:lstStyle/>
          <a:p>
            <a:pPr algn="l">
              <a:defRPr/>
            </a:pPr>
            <a:fld id="{D51B2133-4DA9-4D50-9B2E-5C821D66519D}" type="slidenum">
              <a:rPr lang="fr-FR"/>
              <a:pPr algn="l">
                <a:defRPr/>
              </a:pPr>
              <a:t>136</a:t>
            </a:fld>
            <a:endParaRPr lang="fr-FR"/>
          </a:p>
        </p:txBody>
      </p:sp>
      <p:sp>
        <p:nvSpPr>
          <p:cNvPr id="151556" name="Rectangle 4"/>
          <p:cNvSpPr>
            <a:spLocks noChangeArrowheads="1"/>
          </p:cNvSpPr>
          <p:nvPr/>
        </p:nvSpPr>
        <p:spPr bwMode="auto">
          <a:xfrm>
            <a:off x="0" y="1524000"/>
            <a:ext cx="8932863" cy="1547810"/>
          </a:xfrm>
          <a:prstGeom prst="rect">
            <a:avLst/>
          </a:prstGeom>
          <a:solidFill>
            <a:schemeClr val="accent1"/>
          </a:solidFill>
          <a:ln w="12700">
            <a:solidFill>
              <a:schemeClr val="tx1"/>
            </a:solidFill>
            <a:miter lim="800000"/>
            <a:headEnd/>
            <a:tailEnd/>
          </a:ln>
        </p:spPr>
        <p:txBody>
          <a:bodyPr wrap="none" anchor="ctr"/>
          <a:lstStyle/>
          <a:p>
            <a:endParaRPr lang="ar-DZ"/>
          </a:p>
        </p:txBody>
      </p:sp>
      <p:sp>
        <p:nvSpPr>
          <p:cNvPr id="151557" name="Rectangle 2"/>
          <p:cNvSpPr>
            <a:spLocks noChangeArrowheads="1"/>
          </p:cNvSpPr>
          <p:nvPr/>
        </p:nvSpPr>
        <p:spPr bwMode="auto">
          <a:xfrm>
            <a:off x="500034" y="500042"/>
            <a:ext cx="9144000" cy="533400"/>
          </a:xfrm>
          <a:prstGeom prst="rect">
            <a:avLst/>
          </a:prstGeom>
          <a:noFill/>
          <a:ln w="12700">
            <a:noFill/>
            <a:miter lim="800000"/>
            <a:headEnd/>
            <a:tailEnd/>
          </a:ln>
        </p:spPr>
        <p:txBody>
          <a:bodyPr lIns="90488" tIns="44450" rIns="90488" bIns="44450" anchor="ctr"/>
          <a:lstStyle/>
          <a:p>
            <a:r>
              <a:rPr lang="fr-FR" sz="3200" dirty="0">
                <a:solidFill>
                  <a:schemeClr val="tx2"/>
                </a:solidFill>
                <a:latin typeface="Arial" charset="0"/>
              </a:rPr>
              <a:t>Relation entre les critères</a:t>
            </a:r>
            <a:r>
              <a:rPr lang="en-US" sz="3200" dirty="0">
                <a:solidFill>
                  <a:schemeClr val="tx2"/>
                </a:solidFill>
                <a:latin typeface="Arial" charset="0"/>
              </a:rPr>
              <a:t> </a:t>
            </a:r>
            <a:endParaRPr lang="en-US" sz="3200" dirty="0" smtClean="0">
              <a:solidFill>
                <a:schemeClr val="tx2"/>
              </a:solidFill>
              <a:latin typeface="Arial" charset="0"/>
            </a:endParaRPr>
          </a:p>
          <a:p>
            <a:r>
              <a:rPr lang="en-US" sz="3200" dirty="0" smtClean="0">
                <a:solidFill>
                  <a:schemeClr val="tx2"/>
                </a:solidFill>
                <a:latin typeface="Arial" charset="0"/>
              </a:rPr>
              <a:t> </a:t>
            </a:r>
            <a:r>
              <a:rPr lang="en-US" sz="3200" dirty="0">
                <a:solidFill>
                  <a:schemeClr val="tx2"/>
                </a:solidFill>
                <a:latin typeface="Arial" charset="0"/>
              </a:rPr>
              <a:t>(“</a:t>
            </a:r>
            <a:r>
              <a:rPr lang="en-US" sz="3200" dirty="0" err="1">
                <a:solidFill>
                  <a:schemeClr val="tx2"/>
                </a:solidFill>
                <a:latin typeface="Arial" charset="0"/>
              </a:rPr>
              <a:t>est</a:t>
            </a:r>
            <a:r>
              <a:rPr lang="en-US" sz="3200" dirty="0">
                <a:solidFill>
                  <a:schemeClr val="tx2"/>
                </a:solidFill>
                <a:latin typeface="Arial" charset="0"/>
              </a:rPr>
              <a:t> plus fort </a:t>
            </a:r>
            <a:r>
              <a:rPr lang="en-US" sz="3200" dirty="0" err="1">
                <a:solidFill>
                  <a:schemeClr val="tx2"/>
                </a:solidFill>
                <a:latin typeface="Arial" charset="0"/>
              </a:rPr>
              <a:t>que</a:t>
            </a:r>
            <a:r>
              <a:rPr lang="en-US" sz="3200" dirty="0">
                <a:solidFill>
                  <a:schemeClr val="tx2"/>
                </a:solidFill>
                <a:latin typeface="Arial" charset="0"/>
              </a:rPr>
              <a:t>”)</a:t>
            </a:r>
            <a:endParaRPr lang="fr-FR" sz="2800" dirty="0">
              <a:solidFill>
                <a:schemeClr val="tx2"/>
              </a:solidFill>
              <a:latin typeface="Courier New" pitchFamily="49" charset="0"/>
            </a:endParaRPr>
          </a:p>
        </p:txBody>
      </p:sp>
      <p:sp>
        <p:nvSpPr>
          <p:cNvPr id="151558" name="Rectangle 3"/>
          <p:cNvSpPr>
            <a:spLocks noChangeArrowheads="1"/>
          </p:cNvSpPr>
          <p:nvPr/>
        </p:nvSpPr>
        <p:spPr bwMode="auto">
          <a:xfrm>
            <a:off x="0" y="1600200"/>
            <a:ext cx="9144000" cy="3810000"/>
          </a:xfrm>
          <a:prstGeom prst="rect">
            <a:avLst/>
          </a:prstGeom>
          <a:noFill/>
          <a:ln w="12700">
            <a:noFill/>
            <a:miter lim="800000"/>
            <a:headEnd/>
            <a:tailEnd/>
          </a:ln>
        </p:spPr>
        <p:txBody>
          <a:bodyPr lIns="90488" tIns="44450" rIns="90488" bIns="44450"/>
          <a:lstStyle/>
          <a:p>
            <a:pPr marL="342900" indent="-342900">
              <a:spcBef>
                <a:spcPct val="20000"/>
              </a:spcBef>
              <a:buClr>
                <a:schemeClr val="accent2"/>
              </a:buClr>
              <a:buFont typeface="Monotype Sorts" charset="0"/>
              <a:buNone/>
            </a:pPr>
            <a:r>
              <a:rPr lang="fr-FR" sz="2800" u="sng" dirty="0"/>
              <a:t>C</a:t>
            </a:r>
            <a:r>
              <a:rPr lang="fr-FR" sz="2800" u="sng" baseline="-25000" dirty="0"/>
              <a:t>1</a:t>
            </a:r>
            <a:r>
              <a:rPr lang="fr-FR" sz="2800" u="sng" dirty="0"/>
              <a:t> subsume C</a:t>
            </a:r>
            <a:r>
              <a:rPr lang="fr-FR" sz="2800" u="sng" baseline="-25000" dirty="0"/>
              <a:t>2 </a:t>
            </a:r>
            <a:r>
              <a:rPr lang="en-US" sz="2800" u="sng" baseline="-25000" dirty="0"/>
              <a:t>  </a:t>
            </a:r>
            <a:r>
              <a:rPr lang="fr-FR" sz="2800" u="sng" dirty="0"/>
              <a:t>(noté C</a:t>
            </a:r>
            <a:r>
              <a:rPr lang="fr-FR" sz="2800" u="sng" baseline="-25000" dirty="0"/>
              <a:t>1</a:t>
            </a:r>
            <a:r>
              <a:rPr lang="fr-FR" sz="2800" u="sng" dirty="0"/>
              <a:t> </a:t>
            </a:r>
            <a:r>
              <a:rPr lang="fr-FR" sz="2800" u="sng" dirty="0">
                <a:sym typeface="Symbol" pitchFamily="18" charset="2"/>
              </a:rPr>
              <a:t></a:t>
            </a:r>
            <a:r>
              <a:rPr lang="fr-FR" sz="2800" u="sng" dirty="0"/>
              <a:t> C</a:t>
            </a:r>
            <a:r>
              <a:rPr lang="fr-FR" sz="2800" u="sng" baseline="-25000" dirty="0"/>
              <a:t>2</a:t>
            </a:r>
            <a:r>
              <a:rPr lang="fr-FR" sz="2800" u="sng" dirty="0"/>
              <a:t>) :</a:t>
            </a:r>
            <a:r>
              <a:rPr lang="fr-FR" sz="2800" dirty="0"/>
              <a:t> </a:t>
            </a:r>
            <a:r>
              <a:rPr lang="en-US" sz="2800" dirty="0"/>
              <a:t>pour tout GDU,</a:t>
            </a:r>
            <a:r>
              <a:rPr lang="fr-FR" sz="2800" dirty="0"/>
              <a:t> </a:t>
            </a:r>
          </a:p>
          <a:p>
            <a:pPr marL="342900" indent="-342900">
              <a:spcBef>
                <a:spcPct val="20000"/>
              </a:spcBef>
              <a:buClr>
                <a:schemeClr val="accent2"/>
              </a:buClr>
              <a:buFont typeface="Monotype Sorts" charset="0"/>
              <a:buNone/>
            </a:pPr>
            <a:r>
              <a:rPr lang="fr-FR" sz="2800" dirty="0">
                <a:latin typeface="Courier New" pitchFamily="49" charset="0"/>
                <a:sym typeface="Symbol" pitchFamily="18" charset="2"/>
              </a:rPr>
              <a:t></a:t>
            </a:r>
            <a:r>
              <a:rPr lang="en-US" sz="2800" dirty="0">
                <a:sym typeface="Symbol" pitchFamily="18" charset="2"/>
              </a:rPr>
              <a:t>ensemble de </a:t>
            </a:r>
            <a:r>
              <a:rPr lang="en-US" sz="2800" dirty="0" err="1">
                <a:sym typeface="Symbol" pitchFamily="18" charset="2"/>
              </a:rPr>
              <a:t>chemins</a:t>
            </a:r>
            <a:r>
              <a:rPr lang="en-US" sz="2800" dirty="0">
                <a:latin typeface="Courier New" pitchFamily="49" charset="0"/>
                <a:sym typeface="Symbol" pitchFamily="18" charset="2"/>
              </a:rPr>
              <a:t> </a:t>
            </a:r>
            <a:r>
              <a:rPr lang="fr-FR" sz="2800" dirty="0">
                <a:latin typeface="Courier New" pitchFamily="49" charset="0"/>
                <a:sym typeface="Symbol" pitchFamily="18" charset="2"/>
              </a:rPr>
              <a:t>P</a:t>
            </a:r>
            <a:r>
              <a:rPr lang="en-US" sz="2800" dirty="0">
                <a:latin typeface="Courier New" pitchFamily="49" charset="0"/>
                <a:sym typeface="Symbol" pitchFamily="18" charset="2"/>
              </a:rPr>
              <a:t> </a:t>
            </a:r>
            <a:r>
              <a:rPr lang="en-US" sz="2800" dirty="0">
                <a:sym typeface="Symbol" pitchFamily="18" charset="2"/>
              </a:rPr>
              <a:t>qui </a:t>
            </a:r>
            <a:r>
              <a:rPr lang="en-US" sz="2800" dirty="0" err="1">
                <a:sym typeface="Symbol" pitchFamily="18" charset="2"/>
              </a:rPr>
              <a:t>satisfait</a:t>
            </a:r>
            <a:r>
              <a:rPr lang="en-US" sz="2800" dirty="0">
                <a:latin typeface="Courier New" pitchFamily="49" charset="0"/>
                <a:sym typeface="Symbol" pitchFamily="18" charset="2"/>
              </a:rPr>
              <a:t> C</a:t>
            </a:r>
            <a:r>
              <a:rPr lang="en-US" sz="2800" baseline="-25000" dirty="0">
                <a:latin typeface="Courier New" pitchFamily="49" charset="0"/>
                <a:sym typeface="Symbol" pitchFamily="18" charset="2"/>
              </a:rPr>
              <a:t>1</a:t>
            </a:r>
            <a:r>
              <a:rPr lang="fr-FR" sz="2800" dirty="0">
                <a:latin typeface="Courier New" pitchFamily="49" charset="0"/>
                <a:sym typeface="Symbol" pitchFamily="18" charset="2"/>
              </a:rPr>
              <a:t>,</a:t>
            </a:r>
            <a:r>
              <a:rPr lang="en-US" sz="2800" dirty="0">
                <a:latin typeface="Courier New" pitchFamily="49" charset="0"/>
                <a:sym typeface="Symbol" pitchFamily="18" charset="2"/>
              </a:rPr>
              <a:t> P </a:t>
            </a:r>
            <a:r>
              <a:rPr lang="en-US" sz="2800" dirty="0" err="1">
                <a:sym typeface="Symbol" pitchFamily="18" charset="2"/>
              </a:rPr>
              <a:t>satisfait</a:t>
            </a:r>
            <a:r>
              <a:rPr lang="en-US" sz="2800" dirty="0">
                <a:sym typeface="Symbol" pitchFamily="18" charset="2"/>
              </a:rPr>
              <a:t> </a:t>
            </a:r>
            <a:r>
              <a:rPr lang="en-US" sz="2800" dirty="0" err="1">
                <a:sym typeface="Symbol" pitchFamily="18" charset="2"/>
              </a:rPr>
              <a:t>aussi</a:t>
            </a:r>
            <a:r>
              <a:rPr lang="en-US" sz="2800" dirty="0">
                <a:latin typeface="Courier New" pitchFamily="49" charset="0"/>
                <a:sym typeface="Symbol" pitchFamily="18" charset="2"/>
              </a:rPr>
              <a:t> C</a:t>
            </a:r>
            <a:r>
              <a:rPr lang="en-US" sz="2800" baseline="-25000" dirty="0">
                <a:latin typeface="Courier New" pitchFamily="49" charset="0"/>
                <a:sym typeface="Symbol" pitchFamily="18" charset="2"/>
              </a:rPr>
              <a:t>2</a:t>
            </a:r>
            <a:endParaRPr lang="fr-FR" sz="2800" baseline="-25000" dirty="0">
              <a:latin typeface="Courier New" pitchFamily="49" charset="0"/>
              <a:sym typeface="Symbol" pitchFamily="18" charset="2"/>
            </a:endParaRPr>
          </a:p>
          <a:p>
            <a:pPr marL="342900" indent="-342900">
              <a:spcBef>
                <a:spcPct val="20000"/>
              </a:spcBef>
              <a:buClr>
                <a:schemeClr val="accent2"/>
              </a:buClr>
              <a:buFont typeface="Monotype Sorts" charset="0"/>
              <a:buNone/>
            </a:pPr>
            <a:endParaRPr lang="fr-FR" sz="2800" dirty="0">
              <a:latin typeface="Courier New" pitchFamily="49" charset="0"/>
              <a:sym typeface="Symbol" pitchFamily="18" charset="2"/>
            </a:endParaRPr>
          </a:p>
          <a:p>
            <a:pPr marL="342900" indent="-342900">
              <a:spcBef>
                <a:spcPct val="20000"/>
              </a:spcBef>
              <a:buClr>
                <a:schemeClr val="accent2"/>
              </a:buClr>
              <a:buFont typeface="Monotype Sorts" charset="0"/>
              <a:buNone/>
            </a:pPr>
            <a:r>
              <a:rPr lang="en-US" sz="2800" u="sng" dirty="0">
                <a:sym typeface="Symbol" pitchFamily="18" charset="2"/>
              </a:rPr>
              <a:t/>
            </a:r>
            <a:br>
              <a:rPr lang="en-US" sz="2800" u="sng" dirty="0">
                <a:sym typeface="Symbol" pitchFamily="18" charset="2"/>
              </a:rPr>
            </a:br>
            <a:r>
              <a:rPr lang="fr-FR" sz="2800" u="sng" dirty="0">
                <a:sym typeface="Symbol" pitchFamily="18" charset="2"/>
              </a:rPr>
              <a:t>Propriétés :</a:t>
            </a:r>
            <a:endParaRPr lang="en-US" sz="2800" dirty="0">
              <a:sym typeface="Symbol" pitchFamily="18" charset="2"/>
            </a:endParaRPr>
          </a:p>
          <a:p>
            <a:pPr marL="342900" indent="-342900">
              <a:spcBef>
                <a:spcPct val="20000"/>
              </a:spcBef>
              <a:buClr>
                <a:schemeClr val="accent2"/>
              </a:buClr>
              <a:buFont typeface="Monotype Sorts" charset="0"/>
              <a:buNone/>
            </a:pPr>
            <a:r>
              <a:rPr lang="en-US" sz="2800" dirty="0">
                <a:sym typeface="Symbol" pitchFamily="18" charset="2"/>
              </a:rPr>
              <a:t>		</a:t>
            </a:r>
            <a:r>
              <a:rPr lang="fr-FR" sz="2800" dirty="0">
                <a:sym typeface="Symbol" pitchFamily="18" charset="2"/>
              </a:rPr>
              <a:t>- relation transitive</a:t>
            </a:r>
            <a:r>
              <a:rPr lang="en-US" sz="2800" dirty="0">
                <a:sym typeface="Symbol" pitchFamily="18" charset="2"/>
              </a:rPr>
              <a:t> ( </a:t>
            </a:r>
            <a:r>
              <a:rPr lang="fr-FR" sz="2800" dirty="0"/>
              <a:t>C</a:t>
            </a:r>
            <a:r>
              <a:rPr lang="fr-FR" sz="2800" baseline="-25000" dirty="0"/>
              <a:t>1</a:t>
            </a:r>
            <a:r>
              <a:rPr lang="fr-FR" sz="2800" dirty="0"/>
              <a:t> </a:t>
            </a:r>
            <a:r>
              <a:rPr lang="fr-FR" sz="2800" dirty="0">
                <a:sym typeface="Symbol" pitchFamily="18" charset="2"/>
              </a:rPr>
              <a:t></a:t>
            </a:r>
            <a:r>
              <a:rPr lang="fr-FR" sz="2800" dirty="0"/>
              <a:t> C</a:t>
            </a:r>
            <a:r>
              <a:rPr lang="fr-FR" sz="2800" baseline="-25000" dirty="0"/>
              <a:t>2</a:t>
            </a:r>
            <a:r>
              <a:rPr lang="en-US" sz="2800" baseline="-25000" dirty="0"/>
              <a:t> </a:t>
            </a:r>
            <a:r>
              <a:rPr lang="en-US" sz="2800" dirty="0"/>
              <a:t>et</a:t>
            </a:r>
            <a:r>
              <a:rPr lang="en-US" sz="2800" baseline="-25000" dirty="0"/>
              <a:t> </a:t>
            </a:r>
            <a:r>
              <a:rPr lang="fr-FR" sz="2800" dirty="0"/>
              <a:t>C</a:t>
            </a:r>
            <a:r>
              <a:rPr lang="en-US" sz="2800" baseline="-25000" dirty="0"/>
              <a:t>2</a:t>
            </a:r>
            <a:r>
              <a:rPr lang="fr-FR" sz="2800" dirty="0"/>
              <a:t> </a:t>
            </a:r>
            <a:r>
              <a:rPr lang="fr-FR" sz="2800" dirty="0">
                <a:sym typeface="Symbol" pitchFamily="18" charset="2"/>
              </a:rPr>
              <a:t></a:t>
            </a:r>
            <a:r>
              <a:rPr lang="fr-FR" sz="2800" dirty="0"/>
              <a:t> C</a:t>
            </a:r>
            <a:r>
              <a:rPr lang="en-US" sz="2800" baseline="-25000" dirty="0"/>
              <a:t>3 </a:t>
            </a:r>
            <a:r>
              <a:rPr lang="en-US" sz="2800" dirty="0" err="1"/>
              <a:t>alors</a:t>
            </a:r>
            <a:r>
              <a:rPr lang="en-US" sz="2800" baseline="-25000" dirty="0"/>
              <a:t> </a:t>
            </a:r>
            <a:r>
              <a:rPr lang="fr-FR" sz="2800" dirty="0"/>
              <a:t>C</a:t>
            </a:r>
            <a:r>
              <a:rPr lang="en-US" sz="2800" baseline="-25000" dirty="0"/>
              <a:t>1</a:t>
            </a:r>
            <a:r>
              <a:rPr lang="fr-FR" sz="2800" dirty="0"/>
              <a:t> </a:t>
            </a:r>
            <a:r>
              <a:rPr lang="fr-FR" sz="2800" dirty="0">
                <a:sym typeface="Symbol" pitchFamily="18" charset="2"/>
              </a:rPr>
              <a:t></a:t>
            </a:r>
            <a:r>
              <a:rPr lang="fr-FR" sz="2800" dirty="0"/>
              <a:t> C</a:t>
            </a:r>
            <a:r>
              <a:rPr lang="en-US" sz="2800" baseline="-25000" dirty="0"/>
              <a:t>3  </a:t>
            </a:r>
            <a:r>
              <a:rPr lang="en-US" sz="2800" dirty="0"/>
              <a:t>)</a:t>
            </a:r>
            <a:endParaRPr lang="fr-FR" sz="2800" dirty="0">
              <a:sym typeface="Symbol" pitchFamily="18" charset="2"/>
            </a:endParaRPr>
          </a:p>
          <a:p>
            <a:pPr marL="342900" indent="-342900">
              <a:spcBef>
                <a:spcPct val="20000"/>
              </a:spcBef>
              <a:buClr>
                <a:schemeClr val="accent2"/>
              </a:buClr>
              <a:buFont typeface="Monotype Sorts" charset="0"/>
              <a:buNone/>
            </a:pPr>
            <a:r>
              <a:rPr lang="fr-FR" sz="2800" dirty="0">
                <a:sym typeface="Symbol" pitchFamily="18" charset="2"/>
              </a:rPr>
              <a:t>	</a:t>
            </a:r>
            <a:r>
              <a:rPr lang="en-US" sz="2800" dirty="0">
                <a:sym typeface="Symbol" pitchFamily="18" charset="2"/>
              </a:rPr>
              <a:t>	</a:t>
            </a:r>
            <a:r>
              <a:rPr lang="fr-FR" sz="2800" dirty="0">
                <a:sym typeface="Symbol" pitchFamily="18" charset="2"/>
              </a:rPr>
              <a:t>- définit un ordre partiel entre les critères</a:t>
            </a:r>
            <a:endParaRPr lang="en-US" sz="2800" dirty="0">
              <a:sym typeface="Symbol" pitchFamily="18" charset="2"/>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Espace réservé du pied de page 2"/>
          <p:cNvSpPr>
            <a:spLocks noGrp="1"/>
          </p:cNvSpPr>
          <p:nvPr>
            <p:ph type="ftr" sz="quarter" idx="11"/>
          </p:nvPr>
        </p:nvSpPr>
        <p:spPr/>
        <p:txBody>
          <a:bodyPr/>
          <a:lstStyle/>
          <a:p>
            <a:pPr>
              <a:defRPr/>
            </a:pPr>
            <a:r>
              <a:rPr lang="fr-FR"/>
              <a:t>Dr Maamri Ramdane</a:t>
            </a:r>
          </a:p>
        </p:txBody>
      </p:sp>
      <p:sp>
        <p:nvSpPr>
          <p:cNvPr id="40964" name="Espace réservé du numéro de diapositive 3"/>
          <p:cNvSpPr>
            <a:spLocks noGrp="1"/>
          </p:cNvSpPr>
          <p:nvPr>
            <p:ph type="sldNum" sz="quarter" idx="12"/>
          </p:nvPr>
        </p:nvSpPr>
        <p:spPr>
          <a:xfrm>
            <a:off x="1905000" y="6415088"/>
            <a:ext cx="1593850" cy="441325"/>
          </a:xfrm>
        </p:spPr>
        <p:txBody>
          <a:bodyPr/>
          <a:lstStyle/>
          <a:p>
            <a:pPr algn="l">
              <a:defRPr/>
            </a:pPr>
            <a:fld id="{C113AECC-1EC8-46BD-BDE9-28624CFA64D9}" type="slidenum">
              <a:rPr lang="fr-FR"/>
              <a:pPr algn="l">
                <a:defRPr/>
              </a:pPr>
              <a:t>137</a:t>
            </a:fld>
            <a:endParaRPr lang="fr-FR"/>
          </a:p>
        </p:txBody>
      </p:sp>
      <p:sp>
        <p:nvSpPr>
          <p:cNvPr id="152580" name="Rectangle 2"/>
          <p:cNvSpPr>
            <a:spLocks noChangeArrowheads="1"/>
          </p:cNvSpPr>
          <p:nvPr/>
        </p:nvSpPr>
        <p:spPr bwMode="auto">
          <a:xfrm>
            <a:off x="0" y="0"/>
            <a:ext cx="9144000" cy="533400"/>
          </a:xfrm>
          <a:prstGeom prst="rect">
            <a:avLst/>
          </a:prstGeom>
          <a:noFill/>
          <a:ln w="12700">
            <a:noFill/>
            <a:miter lim="800000"/>
            <a:headEnd/>
            <a:tailEnd/>
          </a:ln>
        </p:spPr>
        <p:txBody>
          <a:bodyPr lIns="90488" tIns="44450" rIns="90488" bIns="44450" anchor="ctr"/>
          <a:lstStyle/>
          <a:p>
            <a:r>
              <a:rPr lang="fr-FR" sz="3200">
                <a:solidFill>
                  <a:schemeClr val="tx2"/>
                </a:solidFill>
              </a:rPr>
              <a:t>Critères structurels : ordre partiel</a:t>
            </a:r>
            <a:endParaRPr lang="fr-FR" sz="3200">
              <a:solidFill>
                <a:schemeClr val="tx2"/>
              </a:solidFill>
              <a:latin typeface="Courier New" pitchFamily="49" charset="0"/>
            </a:endParaRPr>
          </a:p>
        </p:txBody>
      </p:sp>
      <p:sp>
        <p:nvSpPr>
          <p:cNvPr id="152581" name="Rectangle 3"/>
          <p:cNvSpPr>
            <a:spLocks noChangeArrowheads="1"/>
          </p:cNvSpPr>
          <p:nvPr/>
        </p:nvSpPr>
        <p:spPr bwMode="auto">
          <a:xfrm>
            <a:off x="5486400" y="1676400"/>
            <a:ext cx="3133725" cy="461963"/>
          </a:xfrm>
          <a:prstGeom prst="rect">
            <a:avLst/>
          </a:prstGeom>
          <a:noFill/>
          <a:ln w="12700">
            <a:noFill/>
            <a:miter lim="800000"/>
            <a:headEnd/>
            <a:tailEnd/>
          </a:ln>
        </p:spPr>
        <p:txBody>
          <a:bodyPr wrap="none" anchor="ctr">
            <a:spAutoFit/>
          </a:bodyPr>
          <a:lstStyle/>
          <a:p>
            <a:r>
              <a:rPr lang="fr-FR">
                <a:latin typeface="Courier New" pitchFamily="49" charset="0"/>
                <a:sym typeface="Symbol" pitchFamily="18" charset="2"/>
              </a:rPr>
              <a:t>tous_les_chemins</a:t>
            </a:r>
          </a:p>
        </p:txBody>
      </p:sp>
      <p:sp>
        <p:nvSpPr>
          <p:cNvPr id="152582" name="Rectangle 4"/>
          <p:cNvSpPr>
            <a:spLocks noChangeArrowheads="1"/>
          </p:cNvSpPr>
          <p:nvPr/>
        </p:nvSpPr>
        <p:spPr bwMode="auto">
          <a:xfrm>
            <a:off x="773113" y="2514600"/>
            <a:ext cx="3687762" cy="461963"/>
          </a:xfrm>
          <a:prstGeom prst="rect">
            <a:avLst/>
          </a:prstGeom>
          <a:noFill/>
          <a:ln w="12700">
            <a:noFill/>
            <a:miter lim="800000"/>
            <a:headEnd/>
            <a:tailEnd/>
          </a:ln>
        </p:spPr>
        <p:txBody>
          <a:bodyPr wrap="none" anchor="ctr">
            <a:spAutoFit/>
          </a:bodyPr>
          <a:lstStyle/>
          <a:p>
            <a:r>
              <a:rPr lang="fr-FR">
                <a:latin typeface="Courier New" pitchFamily="49" charset="0"/>
                <a:sym typeface="Symbol" pitchFamily="18" charset="2"/>
              </a:rPr>
              <a:t>tous_les_chemins</a:t>
            </a:r>
            <a:r>
              <a:rPr lang="en-US">
                <a:latin typeface="Courier New" pitchFamily="49" charset="0"/>
                <a:sym typeface="Symbol" pitchFamily="18" charset="2"/>
              </a:rPr>
              <a:t>_du</a:t>
            </a:r>
            <a:endParaRPr lang="fr-FR">
              <a:latin typeface="Courier New" pitchFamily="49" charset="0"/>
              <a:sym typeface="Symbol" pitchFamily="18" charset="2"/>
            </a:endParaRPr>
          </a:p>
        </p:txBody>
      </p:sp>
      <p:sp>
        <p:nvSpPr>
          <p:cNvPr id="152583" name="Rectangle 5"/>
          <p:cNvSpPr>
            <a:spLocks noChangeArrowheads="1"/>
          </p:cNvSpPr>
          <p:nvPr/>
        </p:nvSpPr>
        <p:spPr bwMode="auto">
          <a:xfrm>
            <a:off x="715963" y="3733800"/>
            <a:ext cx="4425950" cy="461963"/>
          </a:xfrm>
          <a:prstGeom prst="rect">
            <a:avLst/>
          </a:prstGeom>
          <a:noFill/>
          <a:ln w="12700">
            <a:noFill/>
            <a:miter lim="800000"/>
            <a:headEnd/>
            <a:tailEnd/>
          </a:ln>
        </p:spPr>
        <p:txBody>
          <a:bodyPr wrap="none" anchor="ctr">
            <a:spAutoFit/>
          </a:bodyPr>
          <a:lstStyle/>
          <a:p>
            <a:r>
              <a:rPr lang="fr-FR">
                <a:latin typeface="Courier New" pitchFamily="49" charset="0"/>
                <a:sym typeface="Symbol" pitchFamily="18" charset="2"/>
              </a:rPr>
              <a:t>toutes_les_</a:t>
            </a:r>
            <a:r>
              <a:rPr lang="en-US">
                <a:latin typeface="Courier New" pitchFamily="49" charset="0"/>
                <a:sym typeface="Symbol" pitchFamily="18" charset="2"/>
              </a:rPr>
              <a:t>utilisations</a:t>
            </a:r>
            <a:endParaRPr lang="fr-FR">
              <a:latin typeface="Courier New" pitchFamily="49" charset="0"/>
              <a:sym typeface="Symbol" pitchFamily="18" charset="2"/>
            </a:endParaRPr>
          </a:p>
        </p:txBody>
      </p:sp>
      <p:sp>
        <p:nvSpPr>
          <p:cNvPr id="152584" name="Rectangle 6"/>
          <p:cNvSpPr>
            <a:spLocks noChangeArrowheads="1"/>
          </p:cNvSpPr>
          <p:nvPr/>
        </p:nvSpPr>
        <p:spPr bwMode="auto">
          <a:xfrm>
            <a:off x="576263" y="5029200"/>
            <a:ext cx="4240212" cy="461963"/>
          </a:xfrm>
          <a:prstGeom prst="rect">
            <a:avLst/>
          </a:prstGeom>
          <a:noFill/>
          <a:ln w="12700">
            <a:noFill/>
            <a:miter lim="800000"/>
            <a:headEnd/>
            <a:tailEnd/>
          </a:ln>
        </p:spPr>
        <p:txBody>
          <a:bodyPr wrap="none" anchor="ctr">
            <a:spAutoFit/>
          </a:bodyPr>
          <a:lstStyle/>
          <a:p>
            <a:r>
              <a:rPr lang="fr-FR">
                <a:latin typeface="Courier New" pitchFamily="49" charset="0"/>
                <a:sym typeface="Symbol" pitchFamily="18" charset="2"/>
              </a:rPr>
              <a:t>toutes_les_définitions</a:t>
            </a:r>
          </a:p>
        </p:txBody>
      </p:sp>
      <p:sp>
        <p:nvSpPr>
          <p:cNvPr id="152585" name="Rectangle 7"/>
          <p:cNvSpPr>
            <a:spLocks noChangeArrowheads="1"/>
          </p:cNvSpPr>
          <p:nvPr/>
        </p:nvSpPr>
        <p:spPr bwMode="auto">
          <a:xfrm>
            <a:off x="5556250" y="4876800"/>
            <a:ext cx="2581275" cy="461963"/>
          </a:xfrm>
          <a:prstGeom prst="rect">
            <a:avLst/>
          </a:prstGeom>
          <a:noFill/>
          <a:ln w="12700">
            <a:noFill/>
            <a:miter lim="800000"/>
            <a:headEnd/>
            <a:tailEnd/>
          </a:ln>
        </p:spPr>
        <p:txBody>
          <a:bodyPr wrap="none" anchor="ctr">
            <a:spAutoFit/>
          </a:bodyPr>
          <a:lstStyle/>
          <a:p>
            <a:r>
              <a:rPr lang="en-US">
                <a:latin typeface="Courier New" pitchFamily="49" charset="0"/>
                <a:sym typeface="Symbol" pitchFamily="18" charset="2"/>
              </a:rPr>
              <a:t>t</a:t>
            </a:r>
            <a:r>
              <a:rPr lang="fr-FR">
                <a:latin typeface="Courier New" pitchFamily="49" charset="0"/>
                <a:sym typeface="Symbol" pitchFamily="18" charset="2"/>
              </a:rPr>
              <a:t>ous_les_arcs</a:t>
            </a:r>
          </a:p>
        </p:txBody>
      </p:sp>
      <p:sp>
        <p:nvSpPr>
          <p:cNvPr id="152586" name="Rectangle 8"/>
          <p:cNvSpPr>
            <a:spLocks noChangeArrowheads="1"/>
          </p:cNvSpPr>
          <p:nvPr/>
        </p:nvSpPr>
        <p:spPr bwMode="auto">
          <a:xfrm>
            <a:off x="5486400" y="5791200"/>
            <a:ext cx="3133725" cy="461963"/>
          </a:xfrm>
          <a:prstGeom prst="rect">
            <a:avLst/>
          </a:prstGeom>
          <a:noFill/>
          <a:ln w="12700">
            <a:noFill/>
            <a:miter lim="800000"/>
            <a:headEnd/>
            <a:tailEnd/>
          </a:ln>
        </p:spPr>
        <p:txBody>
          <a:bodyPr wrap="none" anchor="ctr">
            <a:spAutoFit/>
          </a:bodyPr>
          <a:lstStyle/>
          <a:p>
            <a:r>
              <a:rPr lang="fr-FR">
                <a:latin typeface="Courier New" pitchFamily="49" charset="0"/>
                <a:sym typeface="Symbol" pitchFamily="18" charset="2"/>
              </a:rPr>
              <a:t>tous_les_sommets</a:t>
            </a:r>
          </a:p>
        </p:txBody>
      </p:sp>
      <p:sp>
        <p:nvSpPr>
          <p:cNvPr id="152587" name="Line 9"/>
          <p:cNvSpPr>
            <a:spLocks noChangeShapeType="1"/>
          </p:cNvSpPr>
          <p:nvPr/>
        </p:nvSpPr>
        <p:spPr bwMode="auto">
          <a:xfrm flipH="1">
            <a:off x="2813050" y="2133600"/>
            <a:ext cx="3940175" cy="381000"/>
          </a:xfrm>
          <a:prstGeom prst="line">
            <a:avLst/>
          </a:prstGeom>
          <a:noFill/>
          <a:ln w="12700">
            <a:solidFill>
              <a:schemeClr val="tx1"/>
            </a:solidFill>
            <a:round/>
            <a:headEnd/>
            <a:tailEnd type="triangle" w="med" len="med"/>
          </a:ln>
        </p:spPr>
        <p:txBody>
          <a:bodyPr wrap="none" anchor="ctr"/>
          <a:lstStyle/>
          <a:p>
            <a:endParaRPr lang="fr-FR"/>
          </a:p>
        </p:txBody>
      </p:sp>
      <p:sp>
        <p:nvSpPr>
          <p:cNvPr id="152588" name="Line 11"/>
          <p:cNvSpPr>
            <a:spLocks noChangeShapeType="1"/>
          </p:cNvSpPr>
          <p:nvPr/>
        </p:nvSpPr>
        <p:spPr bwMode="auto">
          <a:xfrm>
            <a:off x="6753225" y="5334000"/>
            <a:ext cx="0" cy="457200"/>
          </a:xfrm>
          <a:prstGeom prst="line">
            <a:avLst/>
          </a:prstGeom>
          <a:noFill/>
          <a:ln w="12700">
            <a:solidFill>
              <a:schemeClr val="tx1"/>
            </a:solidFill>
            <a:round/>
            <a:headEnd/>
            <a:tailEnd type="triangle" w="med" len="med"/>
          </a:ln>
        </p:spPr>
        <p:txBody>
          <a:bodyPr wrap="none" anchor="ctr"/>
          <a:lstStyle/>
          <a:p>
            <a:endParaRPr lang="fr-FR"/>
          </a:p>
        </p:txBody>
      </p:sp>
      <p:sp>
        <p:nvSpPr>
          <p:cNvPr id="152589" name="Line 12"/>
          <p:cNvSpPr>
            <a:spLocks noChangeShapeType="1"/>
          </p:cNvSpPr>
          <p:nvPr/>
        </p:nvSpPr>
        <p:spPr bwMode="auto">
          <a:xfrm>
            <a:off x="2743200" y="3048000"/>
            <a:ext cx="0" cy="685800"/>
          </a:xfrm>
          <a:prstGeom prst="line">
            <a:avLst/>
          </a:prstGeom>
          <a:noFill/>
          <a:ln w="12700">
            <a:solidFill>
              <a:schemeClr val="tx1"/>
            </a:solidFill>
            <a:round/>
            <a:headEnd/>
            <a:tailEnd type="triangle" w="med" len="med"/>
          </a:ln>
        </p:spPr>
        <p:txBody>
          <a:bodyPr wrap="none" anchor="ctr"/>
          <a:lstStyle/>
          <a:p>
            <a:endParaRPr lang="fr-FR"/>
          </a:p>
        </p:txBody>
      </p:sp>
      <p:sp>
        <p:nvSpPr>
          <p:cNvPr id="152590" name="Line 13"/>
          <p:cNvSpPr>
            <a:spLocks noChangeShapeType="1"/>
          </p:cNvSpPr>
          <p:nvPr/>
        </p:nvSpPr>
        <p:spPr bwMode="auto">
          <a:xfrm>
            <a:off x="2743200" y="4191000"/>
            <a:ext cx="3727450" cy="685800"/>
          </a:xfrm>
          <a:prstGeom prst="line">
            <a:avLst/>
          </a:prstGeom>
          <a:noFill/>
          <a:ln w="12700">
            <a:solidFill>
              <a:schemeClr val="tx1"/>
            </a:solidFill>
            <a:round/>
            <a:headEnd/>
            <a:tailEnd type="triangle" w="med" len="med"/>
          </a:ln>
        </p:spPr>
        <p:txBody>
          <a:bodyPr wrap="none" anchor="ctr"/>
          <a:lstStyle/>
          <a:p>
            <a:endParaRPr lang="fr-FR"/>
          </a:p>
        </p:txBody>
      </p:sp>
      <p:sp>
        <p:nvSpPr>
          <p:cNvPr id="152591" name="Line 14"/>
          <p:cNvSpPr>
            <a:spLocks noChangeShapeType="1"/>
          </p:cNvSpPr>
          <p:nvPr/>
        </p:nvSpPr>
        <p:spPr bwMode="auto">
          <a:xfrm flipH="1">
            <a:off x="2039938" y="4191000"/>
            <a:ext cx="703262" cy="762000"/>
          </a:xfrm>
          <a:prstGeom prst="line">
            <a:avLst/>
          </a:prstGeom>
          <a:noFill/>
          <a:ln w="12700">
            <a:solidFill>
              <a:schemeClr val="tx1"/>
            </a:solidFill>
            <a:round/>
            <a:headEnd/>
            <a:tailEnd type="triangle" w="med" len="med"/>
          </a:ln>
        </p:spPr>
        <p:txBody>
          <a:bodyPr wrap="none" anchor="ctr"/>
          <a:lstStyle/>
          <a:p>
            <a:endParaRPr lang="fr-FR"/>
          </a:p>
        </p:txBody>
      </p:sp>
      <p:sp>
        <p:nvSpPr>
          <p:cNvPr id="152592" name="Rectangle 15"/>
          <p:cNvSpPr>
            <a:spLocks noChangeArrowheads="1"/>
          </p:cNvSpPr>
          <p:nvPr/>
        </p:nvSpPr>
        <p:spPr bwMode="auto">
          <a:xfrm>
            <a:off x="714349" y="990600"/>
            <a:ext cx="7791452" cy="523220"/>
          </a:xfrm>
          <a:prstGeom prst="rect">
            <a:avLst/>
          </a:prstGeom>
          <a:noFill/>
          <a:ln w="12700">
            <a:noFill/>
            <a:miter lim="800000"/>
            <a:headEnd/>
            <a:tailEnd/>
          </a:ln>
        </p:spPr>
        <p:txBody>
          <a:bodyPr wrap="square" anchor="ctr">
            <a:spAutoFit/>
          </a:bodyPr>
          <a:lstStyle/>
          <a:p>
            <a:r>
              <a:rPr lang="en-US" sz="2800" dirty="0" err="1">
                <a:sym typeface="Symbol" pitchFamily="18" charset="2"/>
              </a:rPr>
              <a:t>Crit</a:t>
            </a:r>
            <a:r>
              <a:rPr lang="fr-FR" sz="2800" dirty="0">
                <a:solidFill>
                  <a:schemeClr val="tx2"/>
                </a:solidFill>
              </a:rPr>
              <a:t>è</a:t>
            </a:r>
            <a:r>
              <a:rPr lang="en-US" sz="2800" dirty="0">
                <a:sym typeface="Symbol" pitchFamily="18" charset="2"/>
              </a:rPr>
              <a:t>res </a:t>
            </a:r>
            <a:r>
              <a:rPr lang="en-US" sz="2800" dirty="0" err="1">
                <a:sym typeface="Symbol" pitchFamily="18" charset="2"/>
              </a:rPr>
              <a:t>li</a:t>
            </a:r>
            <a:r>
              <a:rPr lang="fr-FR" sz="2800" dirty="0"/>
              <a:t>é</a:t>
            </a:r>
            <a:r>
              <a:rPr lang="en-US" sz="2800" dirty="0"/>
              <a:t>s au </a:t>
            </a:r>
            <a:r>
              <a:rPr lang="en-US" sz="2800" dirty="0">
                <a:sym typeface="Symbol" pitchFamily="18" charset="2"/>
              </a:rPr>
              <a:t>GDU	</a:t>
            </a:r>
            <a:r>
              <a:rPr lang="en-US" sz="2800" dirty="0" smtClean="0">
                <a:sym typeface="Symbol" pitchFamily="18" charset="2"/>
              </a:rPr>
              <a:t>         </a:t>
            </a:r>
            <a:r>
              <a:rPr lang="en-US" sz="2800" dirty="0" err="1" smtClean="0">
                <a:sym typeface="Symbol" pitchFamily="18" charset="2"/>
              </a:rPr>
              <a:t>Crit</a:t>
            </a:r>
            <a:r>
              <a:rPr lang="fr-FR" sz="2800" dirty="0">
                <a:solidFill>
                  <a:schemeClr val="tx2"/>
                </a:solidFill>
              </a:rPr>
              <a:t>è</a:t>
            </a:r>
            <a:r>
              <a:rPr lang="en-US" sz="2800" dirty="0">
                <a:sym typeface="Symbol" pitchFamily="18" charset="2"/>
              </a:rPr>
              <a:t>res </a:t>
            </a:r>
            <a:r>
              <a:rPr lang="en-US" sz="2800" dirty="0" err="1">
                <a:sym typeface="Symbol" pitchFamily="18" charset="2"/>
              </a:rPr>
              <a:t>li</a:t>
            </a:r>
            <a:r>
              <a:rPr lang="fr-FR" sz="2800" dirty="0"/>
              <a:t>é</a:t>
            </a:r>
            <a:r>
              <a:rPr lang="en-US" sz="2800" dirty="0"/>
              <a:t>s au </a:t>
            </a:r>
            <a:r>
              <a:rPr lang="en-US" sz="2800" dirty="0">
                <a:sym typeface="Symbol" pitchFamily="18" charset="2"/>
              </a:rPr>
              <a:t>GFC</a:t>
            </a:r>
            <a:endParaRPr lang="fr-FR" sz="2800" dirty="0">
              <a:sym typeface="Symbol" pitchFamily="18" charset="2"/>
            </a:endParaRPr>
          </a:p>
        </p:txBody>
      </p:sp>
      <p:sp>
        <p:nvSpPr>
          <p:cNvPr id="152593" name="Line 16"/>
          <p:cNvSpPr>
            <a:spLocks noChangeShapeType="1"/>
          </p:cNvSpPr>
          <p:nvPr/>
        </p:nvSpPr>
        <p:spPr bwMode="auto">
          <a:xfrm>
            <a:off x="1125538" y="1524000"/>
            <a:ext cx="7596187" cy="0"/>
          </a:xfrm>
          <a:prstGeom prst="line">
            <a:avLst/>
          </a:prstGeom>
          <a:noFill/>
          <a:ln w="38100">
            <a:solidFill>
              <a:schemeClr val="tx1"/>
            </a:solidFill>
            <a:prstDash val="dash"/>
            <a:round/>
            <a:headEnd/>
            <a:tailEnd/>
          </a:ln>
        </p:spPr>
        <p:txBody>
          <a:bodyPr wrap="none" anchor="ctr"/>
          <a:lstStyle/>
          <a:p>
            <a:endParaRPr lang="fr-FR"/>
          </a:p>
        </p:txBody>
      </p:sp>
      <p:sp>
        <p:nvSpPr>
          <p:cNvPr id="152594" name="Line 17"/>
          <p:cNvSpPr>
            <a:spLocks noChangeShapeType="1"/>
          </p:cNvSpPr>
          <p:nvPr/>
        </p:nvSpPr>
        <p:spPr bwMode="auto">
          <a:xfrm>
            <a:off x="4783138" y="1066800"/>
            <a:ext cx="0" cy="5181600"/>
          </a:xfrm>
          <a:prstGeom prst="line">
            <a:avLst/>
          </a:prstGeom>
          <a:noFill/>
          <a:ln w="38100">
            <a:solidFill>
              <a:schemeClr val="tx1"/>
            </a:solidFill>
            <a:prstDash val="dash"/>
            <a:round/>
            <a:headEnd/>
            <a:tailEnd/>
          </a:ln>
        </p:spPr>
        <p:txBody>
          <a:bodyPr wrap="none" anchor="ctr"/>
          <a:lstStyle/>
          <a:p>
            <a:endParaRPr lang="fr-F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Espace réservé du pied de page 2"/>
          <p:cNvSpPr>
            <a:spLocks noGrp="1"/>
          </p:cNvSpPr>
          <p:nvPr>
            <p:ph type="ftr" sz="quarter" idx="11"/>
          </p:nvPr>
        </p:nvSpPr>
        <p:spPr/>
        <p:txBody>
          <a:bodyPr/>
          <a:lstStyle/>
          <a:p>
            <a:pPr>
              <a:defRPr/>
            </a:pPr>
            <a:r>
              <a:rPr lang="fr-FR"/>
              <a:t>Dr Maamri Ramdane</a:t>
            </a:r>
          </a:p>
        </p:txBody>
      </p:sp>
      <p:sp>
        <p:nvSpPr>
          <p:cNvPr id="41988" name="Espace réservé du numéro de diapositive 3"/>
          <p:cNvSpPr>
            <a:spLocks noGrp="1"/>
          </p:cNvSpPr>
          <p:nvPr>
            <p:ph type="sldNum" sz="quarter" idx="12"/>
          </p:nvPr>
        </p:nvSpPr>
        <p:spPr>
          <a:xfrm>
            <a:off x="1905000" y="6415088"/>
            <a:ext cx="1593850" cy="441325"/>
          </a:xfrm>
        </p:spPr>
        <p:txBody>
          <a:bodyPr/>
          <a:lstStyle/>
          <a:p>
            <a:pPr algn="l">
              <a:defRPr/>
            </a:pPr>
            <a:fld id="{E2C8BA29-4212-4FAE-967F-495E02012171}" type="slidenum">
              <a:rPr lang="fr-FR"/>
              <a:pPr algn="l">
                <a:defRPr/>
              </a:pPr>
              <a:t>138</a:t>
            </a:fld>
            <a:endParaRPr lang="fr-FR"/>
          </a:p>
        </p:txBody>
      </p:sp>
      <p:sp>
        <p:nvSpPr>
          <p:cNvPr id="153604" name="Rectangle 8"/>
          <p:cNvSpPr>
            <a:spLocks noChangeArrowheads="1"/>
          </p:cNvSpPr>
          <p:nvPr/>
        </p:nvSpPr>
        <p:spPr bwMode="auto">
          <a:xfrm>
            <a:off x="0" y="4724400"/>
            <a:ext cx="8229600" cy="914400"/>
          </a:xfrm>
          <a:prstGeom prst="rect">
            <a:avLst/>
          </a:prstGeom>
          <a:solidFill>
            <a:schemeClr val="accent1"/>
          </a:solidFill>
          <a:ln w="12700">
            <a:solidFill>
              <a:schemeClr val="tx1"/>
            </a:solidFill>
            <a:miter lim="800000"/>
            <a:headEnd/>
            <a:tailEnd/>
          </a:ln>
        </p:spPr>
        <p:txBody>
          <a:bodyPr wrap="none" anchor="ctr"/>
          <a:lstStyle/>
          <a:p>
            <a:endParaRPr lang="ar-DZ"/>
          </a:p>
        </p:txBody>
      </p:sp>
      <p:sp>
        <p:nvSpPr>
          <p:cNvPr id="153605" name="Rectangle 4"/>
          <p:cNvSpPr>
            <a:spLocks noChangeArrowheads="1"/>
          </p:cNvSpPr>
          <p:nvPr/>
        </p:nvSpPr>
        <p:spPr bwMode="auto">
          <a:xfrm>
            <a:off x="0" y="990600"/>
            <a:ext cx="8229600" cy="838200"/>
          </a:xfrm>
          <a:prstGeom prst="rect">
            <a:avLst/>
          </a:prstGeom>
          <a:solidFill>
            <a:schemeClr val="accent1"/>
          </a:solidFill>
          <a:ln w="12700">
            <a:solidFill>
              <a:schemeClr val="tx1"/>
            </a:solidFill>
            <a:miter lim="800000"/>
            <a:headEnd/>
            <a:tailEnd/>
          </a:ln>
        </p:spPr>
        <p:txBody>
          <a:bodyPr wrap="none" anchor="ctr"/>
          <a:lstStyle/>
          <a:p>
            <a:endParaRPr lang="ar-DZ"/>
          </a:p>
        </p:txBody>
      </p:sp>
      <p:sp>
        <p:nvSpPr>
          <p:cNvPr id="153606" name="Rectangle 2"/>
          <p:cNvSpPr>
            <a:spLocks noChangeArrowheads="1"/>
          </p:cNvSpPr>
          <p:nvPr/>
        </p:nvSpPr>
        <p:spPr bwMode="auto">
          <a:xfrm>
            <a:off x="0" y="0"/>
            <a:ext cx="9144000" cy="533400"/>
          </a:xfrm>
          <a:prstGeom prst="rect">
            <a:avLst/>
          </a:prstGeom>
          <a:noFill/>
          <a:ln w="12700">
            <a:noFill/>
            <a:miter lim="800000"/>
            <a:headEnd/>
            <a:tailEnd/>
          </a:ln>
        </p:spPr>
        <p:txBody>
          <a:bodyPr lIns="90488" tIns="44450" rIns="90488" bIns="44450" anchor="ctr"/>
          <a:lstStyle/>
          <a:p>
            <a:r>
              <a:rPr lang="fr-FR" sz="2800">
                <a:solidFill>
                  <a:schemeClr val="tx2"/>
                </a:solidFill>
              </a:rPr>
              <a:t>Comparaison</a:t>
            </a:r>
            <a:r>
              <a:rPr lang="en-US" sz="2800">
                <a:solidFill>
                  <a:schemeClr val="tx2"/>
                </a:solidFill>
              </a:rPr>
              <a:t> entre les criteres : indications de preuve</a:t>
            </a:r>
            <a:endParaRPr lang="fr-FR" sz="2800">
              <a:solidFill>
                <a:schemeClr val="tx2"/>
              </a:solidFill>
              <a:latin typeface="Courier New" pitchFamily="49" charset="0"/>
            </a:endParaRPr>
          </a:p>
        </p:txBody>
      </p:sp>
      <p:sp>
        <p:nvSpPr>
          <p:cNvPr id="153607" name="Rectangle 3"/>
          <p:cNvSpPr>
            <a:spLocks noChangeArrowheads="1"/>
          </p:cNvSpPr>
          <p:nvPr/>
        </p:nvSpPr>
        <p:spPr bwMode="auto">
          <a:xfrm>
            <a:off x="0" y="1143000"/>
            <a:ext cx="9170988" cy="1262063"/>
          </a:xfrm>
          <a:prstGeom prst="rect">
            <a:avLst/>
          </a:prstGeom>
          <a:noFill/>
          <a:ln w="12700">
            <a:noFill/>
            <a:miter lim="800000"/>
            <a:headEnd/>
            <a:tailEnd/>
          </a:ln>
        </p:spPr>
        <p:txBody>
          <a:bodyPr wrap="none" anchor="ctr">
            <a:spAutoFit/>
          </a:bodyPr>
          <a:lstStyle/>
          <a:p>
            <a:r>
              <a:rPr lang="fr-FR">
                <a:latin typeface="Courier New" pitchFamily="49" charset="0"/>
                <a:sym typeface="Symbol" pitchFamily="18" charset="2"/>
              </a:rPr>
              <a:t>tous_les_chemins   tous_les_chemins</a:t>
            </a:r>
            <a:r>
              <a:rPr lang="en-US">
                <a:latin typeface="Courier New" pitchFamily="49" charset="0"/>
                <a:sym typeface="Symbol" pitchFamily="18" charset="2"/>
              </a:rPr>
              <a:t>_du</a:t>
            </a:r>
            <a:endParaRPr lang="fr-FR">
              <a:latin typeface="Courier New" pitchFamily="49" charset="0"/>
              <a:sym typeface="Symbol" pitchFamily="18" charset="2"/>
            </a:endParaRPr>
          </a:p>
          <a:p>
            <a:endParaRPr lang="fr-FR" sz="2800">
              <a:latin typeface="Courier New" pitchFamily="49" charset="0"/>
              <a:sym typeface="Symbol" pitchFamily="18" charset="2"/>
            </a:endParaRPr>
          </a:p>
          <a:p>
            <a:r>
              <a:rPr lang="en-US">
                <a:sym typeface="Symbol" pitchFamily="18" charset="2"/>
              </a:rPr>
              <a:t>car un chemin d</a:t>
            </a:r>
            <a:r>
              <a:rPr lang="fr-FR">
                <a:sym typeface="Symbol" pitchFamily="18" charset="2"/>
              </a:rPr>
              <a:t>é</a:t>
            </a:r>
            <a:r>
              <a:rPr lang="en-US">
                <a:sym typeface="Symbol" pitchFamily="18" charset="2"/>
              </a:rPr>
              <a:t>finition/utilisation est un chemin (partiel) du CFG !</a:t>
            </a:r>
            <a:endParaRPr lang="fr-FR">
              <a:sym typeface="Symbol" pitchFamily="18" charset="2"/>
            </a:endParaRPr>
          </a:p>
        </p:txBody>
      </p:sp>
      <p:sp>
        <p:nvSpPr>
          <p:cNvPr id="153608" name="Rectangle 5"/>
          <p:cNvSpPr>
            <a:spLocks noChangeArrowheads="1"/>
          </p:cNvSpPr>
          <p:nvPr/>
        </p:nvSpPr>
        <p:spPr bwMode="auto">
          <a:xfrm>
            <a:off x="0" y="2743200"/>
            <a:ext cx="8229600" cy="838200"/>
          </a:xfrm>
          <a:prstGeom prst="rect">
            <a:avLst/>
          </a:prstGeom>
          <a:solidFill>
            <a:schemeClr val="accent1"/>
          </a:solidFill>
          <a:ln w="12700">
            <a:solidFill>
              <a:schemeClr val="tx1"/>
            </a:solidFill>
            <a:miter lim="800000"/>
            <a:headEnd/>
            <a:tailEnd/>
          </a:ln>
        </p:spPr>
        <p:txBody>
          <a:bodyPr wrap="none" anchor="ctr"/>
          <a:lstStyle/>
          <a:p>
            <a:endParaRPr lang="ar-DZ"/>
          </a:p>
        </p:txBody>
      </p:sp>
      <p:sp>
        <p:nvSpPr>
          <p:cNvPr id="153609" name="Rectangle 6"/>
          <p:cNvSpPr>
            <a:spLocks noChangeArrowheads="1"/>
          </p:cNvSpPr>
          <p:nvPr/>
        </p:nvSpPr>
        <p:spPr bwMode="auto">
          <a:xfrm>
            <a:off x="0" y="2667000"/>
            <a:ext cx="7678738" cy="1631950"/>
          </a:xfrm>
          <a:prstGeom prst="rect">
            <a:avLst/>
          </a:prstGeom>
          <a:noFill/>
          <a:ln w="12700">
            <a:noFill/>
            <a:miter lim="800000"/>
            <a:headEnd/>
            <a:tailEnd/>
          </a:ln>
        </p:spPr>
        <p:txBody>
          <a:bodyPr wrap="none" anchor="ctr">
            <a:spAutoFit/>
          </a:bodyPr>
          <a:lstStyle/>
          <a:p>
            <a:r>
              <a:rPr lang="fr-FR">
                <a:latin typeface="Courier New" pitchFamily="49" charset="0"/>
                <a:sym typeface="Symbol" pitchFamily="18" charset="2"/>
              </a:rPr>
              <a:t>toutes_les_</a:t>
            </a:r>
            <a:r>
              <a:rPr lang="en-US">
                <a:latin typeface="Courier New" pitchFamily="49" charset="0"/>
                <a:sym typeface="Symbol" pitchFamily="18" charset="2"/>
              </a:rPr>
              <a:t>utilisations</a:t>
            </a:r>
            <a:r>
              <a:rPr lang="fr-FR">
                <a:latin typeface="Courier New" pitchFamily="49" charset="0"/>
                <a:sym typeface="Symbol" pitchFamily="18" charset="2"/>
              </a:rPr>
              <a:t>   tous_les_arcs</a:t>
            </a:r>
          </a:p>
          <a:p>
            <a:endParaRPr lang="en-US" sz="2800">
              <a:sym typeface="Symbol" pitchFamily="18" charset="2"/>
            </a:endParaRPr>
          </a:p>
          <a:p>
            <a:r>
              <a:rPr lang="en-US">
                <a:sym typeface="Symbol" pitchFamily="18" charset="2"/>
              </a:rPr>
              <a:t>utilisation des hypoth</a:t>
            </a:r>
            <a:r>
              <a:rPr lang="fr-FR">
                <a:sym typeface="Symbol" pitchFamily="18" charset="2"/>
              </a:rPr>
              <a:t>è</a:t>
            </a:r>
            <a:r>
              <a:rPr lang="en-US">
                <a:sym typeface="Symbol" pitchFamily="18" charset="2"/>
              </a:rPr>
              <a:t>ses sur p-use pour les arcs li</a:t>
            </a:r>
            <a:r>
              <a:rPr lang="fr-FR">
                <a:sym typeface="Symbol" pitchFamily="18" charset="2"/>
              </a:rPr>
              <a:t>é</a:t>
            </a:r>
            <a:r>
              <a:rPr lang="en-US">
                <a:sym typeface="Symbol" pitchFamily="18" charset="2"/>
              </a:rPr>
              <a:t>s </a:t>
            </a:r>
            <a:r>
              <a:rPr lang="en-US">
                <a:cs typeface="Times New Roman" pitchFamily="18" charset="0"/>
              </a:rPr>
              <a:t>à</a:t>
            </a:r>
            <a:r>
              <a:rPr lang="en-US">
                <a:sym typeface="Symbol" pitchFamily="18" charset="2"/>
              </a:rPr>
              <a:t> </a:t>
            </a:r>
          </a:p>
          <a:p>
            <a:r>
              <a:rPr lang="en-US">
                <a:sym typeface="Symbol" pitchFamily="18" charset="2"/>
              </a:rPr>
              <a:t>des sommets  de d</a:t>
            </a:r>
            <a:r>
              <a:rPr lang="fr-FR">
                <a:sym typeface="Symbol" pitchFamily="18" charset="2"/>
              </a:rPr>
              <a:t>é</a:t>
            </a:r>
            <a:r>
              <a:rPr lang="en-US">
                <a:sym typeface="Symbol" pitchFamily="18" charset="2"/>
              </a:rPr>
              <a:t>cision du GDU </a:t>
            </a:r>
            <a:endParaRPr lang="fr-FR">
              <a:sym typeface="Symbol" pitchFamily="18" charset="2"/>
            </a:endParaRPr>
          </a:p>
        </p:txBody>
      </p:sp>
      <p:sp>
        <p:nvSpPr>
          <p:cNvPr id="153610" name="Rectangle 7"/>
          <p:cNvSpPr>
            <a:spLocks noChangeArrowheads="1"/>
          </p:cNvSpPr>
          <p:nvPr/>
        </p:nvSpPr>
        <p:spPr bwMode="auto">
          <a:xfrm>
            <a:off x="0" y="4648200"/>
            <a:ext cx="7670800" cy="1754188"/>
          </a:xfrm>
          <a:prstGeom prst="rect">
            <a:avLst/>
          </a:prstGeom>
          <a:noFill/>
          <a:ln w="12700">
            <a:noFill/>
            <a:miter lim="800000"/>
            <a:headEnd/>
            <a:tailEnd/>
          </a:ln>
        </p:spPr>
        <p:txBody>
          <a:bodyPr anchor="ctr">
            <a:spAutoFit/>
          </a:bodyPr>
          <a:lstStyle/>
          <a:p>
            <a:r>
              <a:rPr lang="fr-FR">
                <a:latin typeface="Courier New" pitchFamily="49" charset="0"/>
                <a:sym typeface="Symbol" pitchFamily="18" charset="2"/>
              </a:rPr>
              <a:t>toutes_les_</a:t>
            </a:r>
            <a:r>
              <a:rPr lang="en-US">
                <a:latin typeface="Courier New" pitchFamily="49" charset="0"/>
                <a:sym typeface="Symbol" pitchFamily="18" charset="2"/>
              </a:rPr>
              <a:t>d</a:t>
            </a:r>
            <a:r>
              <a:rPr lang="fr-FR">
                <a:latin typeface="Courier New" pitchFamily="49" charset="0"/>
                <a:sym typeface="Symbol" pitchFamily="18" charset="2"/>
              </a:rPr>
              <a:t>é</a:t>
            </a:r>
            <a:r>
              <a:rPr lang="en-US">
                <a:latin typeface="Courier New" pitchFamily="49" charset="0"/>
                <a:sym typeface="Symbol" pitchFamily="18" charset="2"/>
              </a:rPr>
              <a:t>finitions</a:t>
            </a:r>
            <a:r>
              <a:rPr lang="fr-FR">
                <a:latin typeface="Courier New" pitchFamily="49" charset="0"/>
                <a:sym typeface="Symbol" pitchFamily="18" charset="2"/>
              </a:rPr>
              <a:t> </a:t>
            </a:r>
            <a:r>
              <a:rPr lang="en-US">
                <a:sym typeface="Symbol" pitchFamily="18" charset="2"/>
              </a:rPr>
              <a:t>et</a:t>
            </a:r>
            <a:r>
              <a:rPr lang="en-US">
                <a:latin typeface="Courier New" pitchFamily="49" charset="0"/>
                <a:sym typeface="Symbol" pitchFamily="18" charset="2"/>
              </a:rPr>
              <a:t> </a:t>
            </a:r>
            <a:r>
              <a:rPr lang="fr-FR">
                <a:latin typeface="Courier New" pitchFamily="49" charset="0"/>
                <a:sym typeface="Symbol" pitchFamily="18" charset="2"/>
              </a:rPr>
              <a:t>tous_les_arcs</a:t>
            </a:r>
          </a:p>
          <a:p>
            <a:r>
              <a:rPr lang="en-US">
                <a:sym typeface="Symbol" pitchFamily="18" charset="2"/>
              </a:rPr>
              <a:t>sont non comparables</a:t>
            </a:r>
          </a:p>
          <a:p>
            <a:r>
              <a:rPr lang="en-US" sz="2800">
                <a:sym typeface="Symbol" pitchFamily="18" charset="2"/>
              </a:rPr>
              <a:t> </a:t>
            </a:r>
            <a:r>
              <a:rPr lang="en-US" sz="2800">
                <a:latin typeface="Courier New" pitchFamily="49" charset="0"/>
                <a:sym typeface="Symbol" pitchFamily="18" charset="2"/>
              </a:rPr>
              <a:t> </a:t>
            </a:r>
            <a:br>
              <a:rPr lang="en-US" sz="2800">
                <a:latin typeface="Courier New" pitchFamily="49" charset="0"/>
                <a:sym typeface="Symbol" pitchFamily="18" charset="2"/>
              </a:rPr>
            </a:br>
            <a:endParaRPr lang="fr-FR" sz="2800">
              <a:latin typeface="Courier New" pitchFamily="49" charset="0"/>
              <a:sym typeface="Symbol" pitchFamily="18" charset="2"/>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re 1"/>
          <p:cNvSpPr>
            <a:spLocks noGrp="1"/>
          </p:cNvSpPr>
          <p:nvPr>
            <p:ph type="title"/>
          </p:nvPr>
        </p:nvSpPr>
        <p:spPr>
          <a:xfrm>
            <a:off x="1785938" y="-142875"/>
            <a:ext cx="6324600" cy="685800"/>
          </a:xfrm>
        </p:spPr>
        <p:txBody>
          <a:bodyPr>
            <a:normAutofit fontScale="90000"/>
          </a:bodyPr>
          <a:lstStyle/>
          <a:p>
            <a:pPr algn="ctr" fontAlgn="auto">
              <a:spcAft>
                <a:spcPts val="0"/>
              </a:spcAft>
              <a:defRPr/>
            </a:pPr>
            <a:r>
              <a:rPr lang="ar-DZ" smtClean="0"/>
              <a:t/>
            </a:r>
            <a:br>
              <a:rPr lang="ar-DZ" smtClean="0"/>
            </a:br>
            <a:r>
              <a:rPr lang="fr-FR" smtClean="0"/>
              <a:t>Test fonctionnel</a:t>
            </a:r>
            <a:endParaRPr lang="ar-DZ" smtClean="0"/>
          </a:p>
        </p:txBody>
      </p:sp>
      <p:sp>
        <p:nvSpPr>
          <p:cNvPr id="154627" name="Espace réservé du contenu 2"/>
          <p:cNvSpPr>
            <a:spLocks noGrp="1"/>
          </p:cNvSpPr>
          <p:nvPr>
            <p:ph idx="1"/>
          </p:nvPr>
        </p:nvSpPr>
        <p:spPr>
          <a:xfrm>
            <a:off x="428625" y="1214438"/>
            <a:ext cx="8267700" cy="4929187"/>
          </a:xfrm>
        </p:spPr>
        <p:txBody>
          <a:bodyPr/>
          <a:lstStyle/>
          <a:p>
            <a:pPr>
              <a:buNone/>
            </a:pPr>
            <a:r>
              <a:rPr lang="fr-FR" dirty="0" smtClean="0"/>
              <a:t>    conformité par rapport à la spécification</a:t>
            </a:r>
          </a:p>
          <a:p>
            <a:endParaRPr lang="ar-DZ" dirty="0" smtClean="0"/>
          </a:p>
        </p:txBody>
      </p:sp>
      <p:sp>
        <p:nvSpPr>
          <p:cNvPr id="77829" name="Espace réservé du pied de page 4"/>
          <p:cNvSpPr>
            <a:spLocks noGrp="1"/>
          </p:cNvSpPr>
          <p:nvPr>
            <p:ph type="ftr" sz="quarter" idx="11"/>
          </p:nvPr>
        </p:nvSpPr>
        <p:spPr/>
        <p:txBody>
          <a:bodyPr/>
          <a:lstStyle/>
          <a:p>
            <a:pPr>
              <a:defRPr/>
            </a:pPr>
            <a:r>
              <a:rPr lang="fr-FR"/>
              <a:t>Dr Maamri Ramdane</a:t>
            </a:r>
            <a:endParaRPr lang="en-US"/>
          </a:p>
        </p:txBody>
      </p:sp>
      <p:sp>
        <p:nvSpPr>
          <p:cNvPr id="77830" name="Espace réservé du numéro de diapositive 5"/>
          <p:cNvSpPr>
            <a:spLocks noGrp="1"/>
          </p:cNvSpPr>
          <p:nvPr>
            <p:ph type="sldNum" sz="quarter" idx="12"/>
          </p:nvPr>
        </p:nvSpPr>
        <p:spPr>
          <a:xfrm>
            <a:off x="1905000" y="6415088"/>
            <a:ext cx="1593850" cy="441325"/>
          </a:xfrm>
        </p:spPr>
        <p:txBody>
          <a:bodyPr/>
          <a:lstStyle/>
          <a:p>
            <a:pPr algn="l">
              <a:defRPr/>
            </a:pPr>
            <a:fld id="{057AEE15-AAC9-4109-8173-B98B240A7187}" type="slidenum">
              <a:rPr lang="en-US"/>
              <a:pPr algn="l">
                <a:defRPr/>
              </a:pPr>
              <a:t>139</a:t>
            </a:fld>
            <a:endParaRPr lang="en-US"/>
          </a:p>
        </p:txBody>
      </p:sp>
      <p:grpSp>
        <p:nvGrpSpPr>
          <p:cNvPr id="154630" name="Groupe 12"/>
          <p:cNvGrpSpPr>
            <a:grpSpLocks/>
          </p:cNvGrpSpPr>
          <p:nvPr/>
        </p:nvGrpSpPr>
        <p:grpSpPr bwMode="auto">
          <a:xfrm>
            <a:off x="503238" y="2506663"/>
            <a:ext cx="1808162" cy="523875"/>
            <a:chOff x="1294544" y="2589088"/>
            <a:chExt cx="1808252" cy="523982"/>
          </a:xfrm>
        </p:grpSpPr>
        <p:sp>
          <p:nvSpPr>
            <p:cNvPr id="154646" name="Ellipse 8"/>
            <p:cNvSpPr>
              <a:spLocks noChangeArrowheads="1"/>
            </p:cNvSpPr>
            <p:nvPr/>
          </p:nvSpPr>
          <p:spPr bwMode="auto">
            <a:xfrm>
              <a:off x="1294544" y="2589088"/>
              <a:ext cx="1808252" cy="523982"/>
            </a:xfrm>
            <a:prstGeom prst="ellipse">
              <a:avLst/>
            </a:prstGeom>
            <a:solidFill>
              <a:schemeClr val="accent1"/>
            </a:solidFill>
            <a:ln w="12700" algn="ctr">
              <a:solidFill>
                <a:schemeClr val="tx1"/>
              </a:solidFill>
              <a:round/>
              <a:headEnd type="none" w="sm" len="sm"/>
              <a:tailEnd type="none" w="sm" len="sm"/>
            </a:ln>
          </p:spPr>
          <p:txBody>
            <a:bodyPr/>
            <a:lstStyle/>
            <a:p>
              <a:endParaRPr lang="ar-DZ"/>
            </a:p>
          </p:txBody>
        </p:sp>
        <p:sp>
          <p:nvSpPr>
            <p:cNvPr id="154647" name="ZoneTexte 11"/>
            <p:cNvSpPr txBox="1">
              <a:spLocks noChangeArrowheads="1"/>
            </p:cNvSpPr>
            <p:nvPr/>
          </p:nvSpPr>
          <p:spPr bwMode="auto">
            <a:xfrm>
              <a:off x="1479479" y="2712377"/>
              <a:ext cx="1376737" cy="338554"/>
            </a:xfrm>
            <a:prstGeom prst="rect">
              <a:avLst/>
            </a:prstGeom>
            <a:noFill/>
            <a:ln w="9525">
              <a:noFill/>
              <a:miter lim="800000"/>
              <a:headEnd/>
              <a:tailEnd/>
            </a:ln>
          </p:spPr>
          <p:txBody>
            <a:bodyPr>
              <a:spAutoFit/>
            </a:bodyPr>
            <a:lstStyle/>
            <a:p>
              <a:r>
                <a:rPr lang="fr-FR" sz="1600"/>
                <a:t>Spécification</a:t>
              </a:r>
              <a:endParaRPr lang="ar-DZ" sz="1600"/>
            </a:p>
          </p:txBody>
        </p:sp>
      </p:grpSp>
      <p:grpSp>
        <p:nvGrpSpPr>
          <p:cNvPr id="154631" name="Groupe 14"/>
          <p:cNvGrpSpPr>
            <a:grpSpLocks/>
          </p:cNvGrpSpPr>
          <p:nvPr/>
        </p:nvGrpSpPr>
        <p:grpSpPr bwMode="auto">
          <a:xfrm>
            <a:off x="4622800" y="3811588"/>
            <a:ext cx="2332038" cy="493712"/>
            <a:chOff x="4982966" y="3493213"/>
            <a:chExt cx="2332234" cy="493160"/>
          </a:xfrm>
        </p:grpSpPr>
        <p:sp>
          <p:nvSpPr>
            <p:cNvPr id="154644" name="Rectangle 9"/>
            <p:cNvSpPr>
              <a:spLocks noChangeArrowheads="1"/>
            </p:cNvSpPr>
            <p:nvPr/>
          </p:nvSpPr>
          <p:spPr bwMode="auto">
            <a:xfrm>
              <a:off x="4982966" y="3493213"/>
              <a:ext cx="2332234" cy="493160"/>
            </a:xfrm>
            <a:prstGeom prst="rect">
              <a:avLst/>
            </a:prstGeom>
            <a:solidFill>
              <a:schemeClr val="accent1"/>
            </a:solidFill>
            <a:ln w="12700" algn="ctr">
              <a:solidFill>
                <a:schemeClr val="tx1"/>
              </a:solidFill>
              <a:round/>
              <a:headEnd type="none" w="sm" len="sm"/>
              <a:tailEnd type="none" w="sm" len="sm"/>
            </a:ln>
          </p:spPr>
          <p:txBody>
            <a:bodyPr/>
            <a:lstStyle/>
            <a:p>
              <a:endParaRPr lang="ar-DZ"/>
            </a:p>
          </p:txBody>
        </p:sp>
        <p:sp>
          <p:nvSpPr>
            <p:cNvPr id="154645" name="ZoneTexte 13"/>
            <p:cNvSpPr txBox="1">
              <a:spLocks noChangeArrowheads="1"/>
            </p:cNvSpPr>
            <p:nvPr/>
          </p:nvSpPr>
          <p:spPr bwMode="auto">
            <a:xfrm>
              <a:off x="5157627" y="3554858"/>
              <a:ext cx="1664414" cy="369332"/>
            </a:xfrm>
            <a:prstGeom prst="rect">
              <a:avLst/>
            </a:prstGeom>
            <a:noFill/>
            <a:ln w="9525">
              <a:noFill/>
              <a:miter lim="800000"/>
              <a:headEnd/>
              <a:tailEnd/>
            </a:ln>
          </p:spPr>
          <p:txBody>
            <a:bodyPr>
              <a:spAutoFit/>
            </a:bodyPr>
            <a:lstStyle/>
            <a:p>
              <a:r>
                <a:rPr lang="fr-FR" sz="1800"/>
                <a:t>programme</a:t>
              </a:r>
              <a:endParaRPr lang="ar-DZ" sz="1800"/>
            </a:p>
          </p:txBody>
        </p:sp>
      </p:grpSp>
      <p:grpSp>
        <p:nvGrpSpPr>
          <p:cNvPr id="154632" name="Groupe 16"/>
          <p:cNvGrpSpPr>
            <a:grpSpLocks/>
          </p:cNvGrpSpPr>
          <p:nvPr/>
        </p:nvGrpSpPr>
        <p:grpSpPr bwMode="auto">
          <a:xfrm>
            <a:off x="595313" y="5281613"/>
            <a:ext cx="1582737" cy="882650"/>
            <a:chOff x="2455524" y="3534310"/>
            <a:chExt cx="1582220" cy="883578"/>
          </a:xfrm>
        </p:grpSpPr>
        <p:sp>
          <p:nvSpPr>
            <p:cNvPr id="11" name="Nuage 10"/>
            <p:cNvSpPr/>
            <p:nvPr/>
          </p:nvSpPr>
          <p:spPr bwMode="auto">
            <a:xfrm>
              <a:off x="2455524" y="3534310"/>
              <a:ext cx="1582220" cy="883578"/>
            </a:xfrm>
            <a:prstGeom prst="cloud">
              <a:avLst/>
            </a:prstGeom>
            <a:solidFill>
              <a:schemeClr val="accent1"/>
            </a:solidFill>
            <a:ln w="12700" cap="flat" cmpd="sng" algn="ctr">
              <a:solidFill>
                <a:schemeClr val="tx1"/>
              </a:solidFill>
              <a:prstDash val="solid"/>
              <a:round/>
              <a:headEnd type="none" w="sm" len="sm"/>
              <a:tailEnd type="none" w="sm" len="sm"/>
            </a:ln>
            <a:effectLst/>
          </p:spPr>
          <p:txBody>
            <a:bodyPr rtlCol="1"/>
            <a:lstStyle/>
            <a:p>
              <a:pPr>
                <a:defRPr/>
              </a:pPr>
              <a:endParaRPr lang="ar-DZ"/>
            </a:p>
          </p:txBody>
        </p:sp>
        <p:sp>
          <p:nvSpPr>
            <p:cNvPr id="154643" name="ZoneTexte 15"/>
            <p:cNvSpPr txBox="1">
              <a:spLocks noChangeArrowheads="1"/>
            </p:cNvSpPr>
            <p:nvPr/>
          </p:nvSpPr>
          <p:spPr bwMode="auto">
            <a:xfrm>
              <a:off x="2702103" y="3708971"/>
              <a:ext cx="1171254" cy="584775"/>
            </a:xfrm>
            <a:prstGeom prst="rect">
              <a:avLst/>
            </a:prstGeom>
            <a:noFill/>
            <a:ln w="9525">
              <a:noFill/>
              <a:miter lim="800000"/>
              <a:headEnd/>
              <a:tailEnd/>
            </a:ln>
          </p:spPr>
          <p:txBody>
            <a:bodyPr>
              <a:spAutoFit/>
            </a:bodyPr>
            <a:lstStyle/>
            <a:p>
              <a:r>
                <a:rPr lang="fr-FR" sz="1600"/>
                <a:t>Résultats de test</a:t>
              </a:r>
              <a:endParaRPr lang="ar-DZ" sz="1600"/>
            </a:p>
          </p:txBody>
        </p:sp>
      </p:grpSp>
      <p:sp>
        <p:nvSpPr>
          <p:cNvPr id="154633" name="ZoneTexte 17"/>
          <p:cNvSpPr txBox="1">
            <a:spLocks noChangeArrowheads="1"/>
          </p:cNvSpPr>
          <p:nvPr/>
        </p:nvSpPr>
        <p:spPr bwMode="auto">
          <a:xfrm>
            <a:off x="4776788" y="2568575"/>
            <a:ext cx="1984375" cy="400050"/>
          </a:xfrm>
          <a:prstGeom prst="rect">
            <a:avLst/>
          </a:prstGeom>
          <a:noFill/>
          <a:ln w="9525">
            <a:noFill/>
            <a:miter lim="800000"/>
            <a:headEnd/>
            <a:tailEnd/>
          </a:ln>
        </p:spPr>
        <p:txBody>
          <a:bodyPr>
            <a:spAutoFit/>
          </a:bodyPr>
          <a:lstStyle/>
          <a:p>
            <a:r>
              <a:rPr lang="fr-FR"/>
              <a:t>Données de test</a:t>
            </a:r>
            <a:endParaRPr lang="ar-DZ"/>
          </a:p>
        </p:txBody>
      </p:sp>
      <p:sp>
        <p:nvSpPr>
          <p:cNvPr id="154634" name="ZoneTexte 18"/>
          <p:cNvSpPr txBox="1">
            <a:spLocks noChangeArrowheads="1"/>
          </p:cNvSpPr>
          <p:nvPr/>
        </p:nvSpPr>
        <p:spPr bwMode="auto">
          <a:xfrm>
            <a:off x="4633913" y="5537200"/>
            <a:ext cx="2393950" cy="369888"/>
          </a:xfrm>
          <a:prstGeom prst="rect">
            <a:avLst/>
          </a:prstGeom>
          <a:noFill/>
          <a:ln w="9525">
            <a:noFill/>
            <a:miter lim="800000"/>
            <a:headEnd/>
            <a:tailEnd/>
          </a:ln>
        </p:spPr>
        <p:txBody>
          <a:bodyPr>
            <a:spAutoFit/>
          </a:bodyPr>
          <a:lstStyle/>
          <a:p>
            <a:r>
              <a:rPr lang="fr-FR" sz="1800"/>
              <a:t>Résultats d’exécution</a:t>
            </a:r>
            <a:endParaRPr lang="ar-DZ" sz="1800"/>
          </a:p>
        </p:txBody>
      </p:sp>
      <p:sp>
        <p:nvSpPr>
          <p:cNvPr id="20" name="ZoneTexte 19"/>
          <p:cNvSpPr txBox="1"/>
          <p:nvPr/>
        </p:nvSpPr>
        <p:spPr>
          <a:xfrm>
            <a:off x="317500" y="4076700"/>
            <a:ext cx="1982788" cy="400050"/>
          </a:xfrm>
          <a:prstGeom prst="rect">
            <a:avLst/>
          </a:prstGeom>
          <a:noFill/>
          <a:effectLst>
            <a:outerShdw blurRad="50800" dist="50800" dir="5400000" algn="ctr" rotWithShape="0">
              <a:srgbClr val="000000">
                <a:alpha val="68000"/>
              </a:srgbClr>
            </a:outerShdw>
          </a:effectLst>
        </p:spPr>
        <p:txBody>
          <a:bodyPr rtlCol="1">
            <a:spAutoFit/>
          </a:bodyPr>
          <a:lstStyle/>
          <a:p>
            <a:pPr algn="ctr">
              <a:defRPr/>
            </a:pPr>
            <a:r>
              <a:rPr lang="fr-FR" dirty="0"/>
              <a:t>Oracle</a:t>
            </a:r>
            <a:endParaRPr lang="ar-DZ" dirty="0"/>
          </a:p>
        </p:txBody>
      </p:sp>
      <p:cxnSp>
        <p:nvCxnSpPr>
          <p:cNvPr id="154636" name="Connecteur droit avec flèche 21"/>
          <p:cNvCxnSpPr>
            <a:cxnSpLocks noChangeShapeType="1"/>
          </p:cNvCxnSpPr>
          <p:nvPr/>
        </p:nvCxnSpPr>
        <p:spPr bwMode="auto">
          <a:xfrm rot="5400000">
            <a:off x="822325" y="3595688"/>
            <a:ext cx="1027113" cy="1587"/>
          </a:xfrm>
          <a:prstGeom prst="straightConnector1">
            <a:avLst/>
          </a:prstGeom>
          <a:noFill/>
          <a:ln w="31750" algn="ctr">
            <a:solidFill>
              <a:schemeClr val="tx1"/>
            </a:solidFill>
            <a:round/>
            <a:headEnd type="none" w="sm" len="sm"/>
            <a:tailEnd type="arrow" w="med" len="med"/>
          </a:ln>
        </p:spPr>
      </p:cxnSp>
      <p:cxnSp>
        <p:nvCxnSpPr>
          <p:cNvPr id="154637" name="Connecteur droit avec flèche 23"/>
          <p:cNvCxnSpPr>
            <a:cxnSpLocks noChangeShapeType="1"/>
            <a:stCxn id="154646" idx="6"/>
            <a:endCxn id="154633" idx="1"/>
          </p:cNvCxnSpPr>
          <p:nvPr/>
        </p:nvCxnSpPr>
        <p:spPr bwMode="auto">
          <a:xfrm flipV="1">
            <a:off x="2311400" y="2768600"/>
            <a:ext cx="2465388" cy="0"/>
          </a:xfrm>
          <a:prstGeom prst="straightConnector1">
            <a:avLst/>
          </a:prstGeom>
          <a:noFill/>
          <a:ln w="31750" algn="ctr">
            <a:solidFill>
              <a:schemeClr val="tx1"/>
            </a:solidFill>
            <a:round/>
            <a:headEnd type="none" w="sm" len="sm"/>
            <a:tailEnd type="arrow" w="med" len="med"/>
          </a:ln>
        </p:spPr>
      </p:cxnSp>
      <p:cxnSp>
        <p:nvCxnSpPr>
          <p:cNvPr id="154638" name="Connecteur droit avec flèche 27"/>
          <p:cNvCxnSpPr>
            <a:cxnSpLocks noChangeShapeType="1"/>
            <a:stCxn id="154633" idx="2"/>
            <a:endCxn id="154644" idx="0"/>
          </p:cNvCxnSpPr>
          <p:nvPr/>
        </p:nvCxnSpPr>
        <p:spPr bwMode="auto">
          <a:xfrm rot="16200000" flipH="1">
            <a:off x="5357812" y="3379788"/>
            <a:ext cx="842963" cy="20638"/>
          </a:xfrm>
          <a:prstGeom prst="straightConnector1">
            <a:avLst/>
          </a:prstGeom>
          <a:noFill/>
          <a:ln w="31750" algn="ctr">
            <a:solidFill>
              <a:schemeClr val="tx1"/>
            </a:solidFill>
            <a:round/>
            <a:headEnd type="none" w="sm" len="sm"/>
            <a:tailEnd type="arrow" w="med" len="med"/>
          </a:ln>
        </p:spPr>
      </p:cxnSp>
      <p:cxnSp>
        <p:nvCxnSpPr>
          <p:cNvPr id="154639" name="Connecteur droit avec flèche 31"/>
          <p:cNvCxnSpPr>
            <a:cxnSpLocks noChangeShapeType="1"/>
          </p:cNvCxnSpPr>
          <p:nvPr/>
        </p:nvCxnSpPr>
        <p:spPr bwMode="auto">
          <a:xfrm rot="16200000" flipH="1">
            <a:off x="917576" y="4894262"/>
            <a:ext cx="823912" cy="11113"/>
          </a:xfrm>
          <a:prstGeom prst="straightConnector1">
            <a:avLst/>
          </a:prstGeom>
          <a:noFill/>
          <a:ln w="31750" algn="ctr">
            <a:solidFill>
              <a:schemeClr val="tx1"/>
            </a:solidFill>
            <a:round/>
            <a:headEnd type="none" w="sm" len="sm"/>
            <a:tailEnd type="arrow" w="med" len="med"/>
          </a:ln>
        </p:spPr>
      </p:cxnSp>
      <p:cxnSp>
        <p:nvCxnSpPr>
          <p:cNvPr id="154640" name="Connecteur droit avec flèche 34"/>
          <p:cNvCxnSpPr>
            <a:cxnSpLocks noChangeShapeType="1"/>
            <a:stCxn id="154644" idx="2"/>
            <a:endCxn id="154634" idx="0"/>
          </p:cNvCxnSpPr>
          <p:nvPr/>
        </p:nvCxnSpPr>
        <p:spPr bwMode="auto">
          <a:xfrm rot="16200000" flipH="1">
            <a:off x="5194301" y="4900612"/>
            <a:ext cx="1231900" cy="41275"/>
          </a:xfrm>
          <a:prstGeom prst="straightConnector1">
            <a:avLst/>
          </a:prstGeom>
          <a:noFill/>
          <a:ln w="31750" algn="ctr">
            <a:solidFill>
              <a:schemeClr val="tx1"/>
            </a:solidFill>
            <a:round/>
            <a:headEnd type="none" w="sm" len="sm"/>
            <a:tailEnd type="arrow" w="med" len="med"/>
          </a:ln>
        </p:spPr>
      </p:cxnSp>
      <p:cxnSp>
        <p:nvCxnSpPr>
          <p:cNvPr id="154641" name="Connecteur droit avec flèche 43"/>
          <p:cNvCxnSpPr>
            <a:cxnSpLocks noChangeShapeType="1"/>
            <a:stCxn id="11" idx="0"/>
            <a:endCxn id="154634" idx="1"/>
          </p:cNvCxnSpPr>
          <p:nvPr/>
        </p:nvCxnSpPr>
        <p:spPr bwMode="auto">
          <a:xfrm flipV="1">
            <a:off x="2176463" y="5722938"/>
            <a:ext cx="2457450" cy="0"/>
          </a:xfrm>
          <a:prstGeom prst="straightConnector1">
            <a:avLst/>
          </a:prstGeom>
          <a:noFill/>
          <a:ln w="31750" algn="ctr">
            <a:solidFill>
              <a:schemeClr val="tx1"/>
            </a:solidFill>
            <a:round/>
            <a:headEnd type="arrow" w="sm" len="sm"/>
            <a:tailEnd/>
          </a:ln>
        </p:spPr>
      </p:cxn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a:xfrm>
            <a:off x="69850" y="96838"/>
            <a:ext cx="9004300" cy="5738812"/>
          </a:xfrm>
        </p:spPr>
        <p:txBody>
          <a:bodyPr/>
          <a:lstStyle/>
          <a:p>
            <a:pPr fontAlgn="auto">
              <a:spcAft>
                <a:spcPts val="0"/>
              </a:spcAft>
              <a:defRPr/>
            </a:pPr>
            <a:r>
              <a:rPr lang="fr-FR" sz="5400" smtClean="0"/>
              <a:t>Le « cycle de vie » du logiciel</a:t>
            </a:r>
            <a:br>
              <a:rPr lang="fr-FR" sz="5400" smtClean="0"/>
            </a:br>
            <a:endParaRPr lang="ar-DZ" sz="5400" smtClean="0"/>
          </a:p>
        </p:txBody>
      </p:sp>
      <p:sp>
        <p:nvSpPr>
          <p:cNvPr id="17412" name="Espace réservé du pied de page 4"/>
          <p:cNvSpPr>
            <a:spLocks noGrp="1"/>
          </p:cNvSpPr>
          <p:nvPr>
            <p:ph type="ftr" sz="quarter" idx="11"/>
          </p:nvPr>
        </p:nvSpPr>
        <p:spPr/>
        <p:txBody>
          <a:bodyPr/>
          <a:lstStyle/>
          <a:p>
            <a:pPr>
              <a:defRPr/>
            </a:pPr>
            <a:r>
              <a:rPr lang="en-US"/>
              <a:t>Dr Maamri Ramdane</a:t>
            </a:r>
          </a:p>
        </p:txBody>
      </p:sp>
      <p:sp>
        <p:nvSpPr>
          <p:cNvPr id="17413" name="Espace réservé du numéro de diapositive 5"/>
          <p:cNvSpPr>
            <a:spLocks noGrp="1"/>
          </p:cNvSpPr>
          <p:nvPr>
            <p:ph type="sldNum" sz="quarter" idx="12"/>
          </p:nvPr>
        </p:nvSpPr>
        <p:spPr>
          <a:xfrm>
            <a:off x="1905000" y="6415088"/>
            <a:ext cx="1593850" cy="441325"/>
          </a:xfrm>
        </p:spPr>
        <p:txBody>
          <a:bodyPr/>
          <a:lstStyle/>
          <a:p>
            <a:pPr algn="l">
              <a:defRPr/>
            </a:pPr>
            <a:fld id="{526B2264-DBD7-45F2-AED4-2DDD4422DC07}" type="slidenum">
              <a:rPr lang="en-US"/>
              <a:pPr algn="l">
                <a:defRPr/>
              </a:pPr>
              <a:t>14</a:t>
            </a:fld>
            <a:endParaRPr lang="en-US"/>
          </a:p>
        </p:txBody>
      </p:sp>
    </p:spTree>
  </p:cSld>
  <p:clrMapOvr>
    <a:masterClrMapping/>
  </p:clrMapOvr>
  <p:transition spd="med">
    <p:dissolve/>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re 1"/>
          <p:cNvSpPr>
            <a:spLocks noGrp="1"/>
          </p:cNvSpPr>
          <p:nvPr>
            <p:ph type="title"/>
          </p:nvPr>
        </p:nvSpPr>
        <p:spPr>
          <a:xfrm>
            <a:off x="1785938" y="0"/>
            <a:ext cx="6324600" cy="685800"/>
          </a:xfrm>
        </p:spPr>
        <p:txBody>
          <a:bodyPr/>
          <a:lstStyle/>
          <a:p>
            <a:pPr fontAlgn="auto">
              <a:spcAft>
                <a:spcPts val="0"/>
              </a:spcAft>
              <a:defRPr/>
            </a:pPr>
            <a:r>
              <a:rPr lang="fr-FR" smtClean="0"/>
              <a:t>Test fonctionnel</a:t>
            </a:r>
            <a:endParaRPr lang="ar-DZ" smtClean="0"/>
          </a:p>
        </p:txBody>
      </p:sp>
      <p:sp>
        <p:nvSpPr>
          <p:cNvPr id="155651" name="Espace réservé du contenu 2"/>
          <p:cNvSpPr>
            <a:spLocks noGrp="1"/>
          </p:cNvSpPr>
          <p:nvPr>
            <p:ph idx="1"/>
          </p:nvPr>
        </p:nvSpPr>
        <p:spPr>
          <a:xfrm>
            <a:off x="714348" y="1142984"/>
            <a:ext cx="8001000" cy="4191000"/>
          </a:xfrm>
        </p:spPr>
        <p:txBody>
          <a:bodyPr/>
          <a:lstStyle/>
          <a:p>
            <a:r>
              <a:rPr lang="fr-FR" sz="2800" dirty="0" smtClean="0"/>
              <a:t>Ne nécessite pas de connaitre la structure interne du système</a:t>
            </a:r>
          </a:p>
          <a:p>
            <a:r>
              <a:rPr lang="fr-FR" sz="2800" dirty="0" smtClean="0"/>
              <a:t>Basé sur la spécification de l’interface du système et de ses fonctionnalités : pas trop gros</a:t>
            </a:r>
          </a:p>
          <a:p>
            <a:r>
              <a:rPr lang="fr-FR" sz="2800" dirty="0" smtClean="0"/>
              <a:t>Permet d’assurer la </a:t>
            </a:r>
            <a:r>
              <a:rPr lang="fr-FR" sz="2800" dirty="0" err="1" smtClean="0"/>
              <a:t>conformance</a:t>
            </a:r>
            <a:r>
              <a:rPr lang="fr-FR" sz="2800" dirty="0" smtClean="0"/>
              <a:t>  </a:t>
            </a:r>
            <a:r>
              <a:rPr lang="fr-FR" sz="2800" dirty="0" err="1" smtClean="0"/>
              <a:t>spéc</a:t>
            </a:r>
            <a:r>
              <a:rPr lang="fr-FR" sz="2800" dirty="0" smtClean="0"/>
              <a:t> - code, mais aveugle aux défauts fins de programmation</a:t>
            </a:r>
          </a:p>
          <a:p>
            <a:r>
              <a:rPr lang="fr-FR" sz="2800" dirty="0" smtClean="0"/>
              <a:t>Pas trop de problème d’oracle pour le CT, mais problème de la concrétisation</a:t>
            </a:r>
          </a:p>
          <a:p>
            <a:r>
              <a:rPr lang="fr-FR" sz="2800" dirty="0" smtClean="0"/>
              <a:t>Approprié pour le test du système mais également pour le test unitaire</a:t>
            </a:r>
          </a:p>
        </p:txBody>
      </p:sp>
      <p:sp>
        <p:nvSpPr>
          <p:cNvPr id="5" name="Espace réservé du pied de page 4"/>
          <p:cNvSpPr>
            <a:spLocks noGrp="1"/>
          </p:cNvSpPr>
          <p:nvPr>
            <p:ph type="ftr" sz="quarter" idx="11"/>
          </p:nvPr>
        </p:nvSpPr>
        <p:spPr/>
        <p:txBody>
          <a:bodyPr/>
          <a:lstStyle/>
          <a:p>
            <a:pPr>
              <a:defRPr/>
            </a:pPr>
            <a:r>
              <a:rPr lang="fr-FR"/>
              <a:t>Dr Maamri Ramdane</a:t>
            </a:r>
            <a:endParaRPr lang="en-US"/>
          </a:p>
        </p:txBody>
      </p:sp>
      <p:sp>
        <p:nvSpPr>
          <p:cNvPr id="4" name="Espace réservé du numéro de diapositive 3"/>
          <p:cNvSpPr>
            <a:spLocks noGrp="1"/>
          </p:cNvSpPr>
          <p:nvPr>
            <p:ph type="sldNum" sz="quarter" idx="12"/>
          </p:nvPr>
        </p:nvSpPr>
        <p:spPr/>
        <p:txBody>
          <a:bodyPr/>
          <a:lstStyle/>
          <a:p>
            <a:pPr>
              <a:defRPr/>
            </a:pPr>
            <a:fld id="{83F17C60-1E2F-4667-A537-75A4C2F40DE3}" type="slidenum">
              <a:rPr lang="en-US"/>
              <a:pPr>
                <a:defRPr/>
              </a:pPr>
              <a:t>140</a:t>
            </a:fld>
            <a:endParaRPr lang="en-US"/>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re 1"/>
          <p:cNvSpPr>
            <a:spLocks noGrp="1"/>
          </p:cNvSpPr>
          <p:nvPr>
            <p:ph type="title"/>
          </p:nvPr>
        </p:nvSpPr>
        <p:spPr>
          <a:xfrm>
            <a:off x="1714500" y="0"/>
            <a:ext cx="6324600" cy="685800"/>
          </a:xfrm>
        </p:spPr>
        <p:txBody>
          <a:bodyPr/>
          <a:lstStyle/>
          <a:p>
            <a:pPr fontAlgn="auto">
              <a:spcAft>
                <a:spcPts val="0"/>
              </a:spcAft>
              <a:defRPr/>
            </a:pPr>
            <a:r>
              <a:rPr lang="fr-FR" smtClean="0"/>
              <a:t>Test fonctionnel</a:t>
            </a:r>
            <a:endParaRPr lang="ar-DZ" smtClean="0"/>
          </a:p>
        </p:txBody>
      </p:sp>
      <p:sp>
        <p:nvSpPr>
          <p:cNvPr id="156675" name="Espace réservé du contenu 2"/>
          <p:cNvSpPr>
            <a:spLocks noGrp="1"/>
          </p:cNvSpPr>
          <p:nvPr>
            <p:ph idx="1"/>
          </p:nvPr>
        </p:nvSpPr>
        <p:spPr>
          <a:xfrm>
            <a:off x="928688" y="1752600"/>
            <a:ext cx="7297737" cy="4191000"/>
          </a:xfrm>
        </p:spPr>
        <p:txBody>
          <a:bodyPr/>
          <a:lstStyle/>
          <a:p>
            <a:r>
              <a:rPr lang="fr-FR" smtClean="0"/>
              <a:t>Méthodes de test BN :</a:t>
            </a:r>
          </a:p>
          <a:p>
            <a:r>
              <a:rPr lang="fr-FR" smtClean="0"/>
              <a:t>◮ Combinatoire</a:t>
            </a:r>
          </a:p>
          <a:p>
            <a:r>
              <a:rPr lang="fr-FR" smtClean="0"/>
              <a:t>◮ Partition des entrées + analyse aux limites</a:t>
            </a:r>
          </a:p>
          <a:p>
            <a:r>
              <a:rPr lang="fr-FR" smtClean="0"/>
              <a:t>◮ Graphes de cause-effet</a:t>
            </a:r>
          </a:p>
          <a:p>
            <a:r>
              <a:rPr lang="en-US" smtClean="0"/>
              <a:t>◮ Test ad hoc (error guessing)</a:t>
            </a:r>
          </a:p>
          <a:p>
            <a:r>
              <a:rPr lang="fr-FR" smtClean="0"/>
              <a:t>◮ Couverture de la sp´ecification</a:t>
            </a:r>
          </a:p>
          <a:p>
            <a:r>
              <a:rPr lang="fr-FR" smtClean="0"/>
              <a:t>S</a:t>
            </a:r>
            <a:endParaRPr lang="ar-DZ" smtClean="0"/>
          </a:p>
          <a:p>
            <a:endParaRPr lang="ar-DZ" smtClean="0"/>
          </a:p>
        </p:txBody>
      </p:sp>
      <p:sp>
        <p:nvSpPr>
          <p:cNvPr id="5" name="Espace réservé du pied de page 4"/>
          <p:cNvSpPr>
            <a:spLocks noGrp="1"/>
          </p:cNvSpPr>
          <p:nvPr>
            <p:ph type="ftr" sz="quarter" idx="11"/>
          </p:nvPr>
        </p:nvSpPr>
        <p:spPr/>
        <p:txBody>
          <a:bodyPr/>
          <a:lstStyle/>
          <a:p>
            <a:pPr>
              <a:defRPr/>
            </a:pPr>
            <a:r>
              <a:rPr lang="fr-FR"/>
              <a:t>Dr Maamri Ramdane</a:t>
            </a:r>
            <a:endParaRPr lang="en-US"/>
          </a:p>
        </p:txBody>
      </p:sp>
      <p:sp>
        <p:nvSpPr>
          <p:cNvPr id="4" name="Espace réservé du numéro de diapositive 3"/>
          <p:cNvSpPr>
            <a:spLocks noGrp="1"/>
          </p:cNvSpPr>
          <p:nvPr>
            <p:ph type="sldNum" sz="quarter" idx="12"/>
          </p:nvPr>
        </p:nvSpPr>
        <p:spPr/>
        <p:txBody>
          <a:bodyPr/>
          <a:lstStyle/>
          <a:p>
            <a:pPr>
              <a:defRPr/>
            </a:pPr>
            <a:fld id="{5BB09A2E-C623-40DC-A62A-DDBD437A27C8}" type="slidenum">
              <a:rPr lang="en-US"/>
              <a:pPr>
                <a:defRPr/>
              </a:pPr>
              <a:t>141</a:t>
            </a:fld>
            <a:endParaRPr lang="en-US"/>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re 1"/>
          <p:cNvSpPr>
            <a:spLocks noGrp="1"/>
          </p:cNvSpPr>
          <p:nvPr>
            <p:ph type="ctrTitle"/>
          </p:nvPr>
        </p:nvSpPr>
        <p:spPr>
          <a:xfrm>
            <a:off x="571472" y="285728"/>
            <a:ext cx="7772400" cy="755650"/>
          </a:xfrm>
        </p:spPr>
        <p:txBody>
          <a:bodyPr/>
          <a:lstStyle/>
          <a:p>
            <a:pPr algn="r" fontAlgn="auto">
              <a:spcAft>
                <a:spcPts val="0"/>
              </a:spcAft>
              <a:defRPr/>
            </a:pPr>
            <a:r>
              <a:rPr lang="fr-FR" sz="3200" dirty="0" smtClean="0"/>
              <a:t>Partition des entrées : principe</a:t>
            </a:r>
          </a:p>
        </p:txBody>
      </p:sp>
      <p:sp>
        <p:nvSpPr>
          <p:cNvPr id="3" name="Sous-titre 2"/>
          <p:cNvSpPr>
            <a:spLocks noGrp="1"/>
          </p:cNvSpPr>
          <p:nvPr>
            <p:ph type="subTitle" idx="1"/>
          </p:nvPr>
        </p:nvSpPr>
        <p:spPr>
          <a:xfrm>
            <a:off x="285750" y="1143000"/>
            <a:ext cx="8429625" cy="4781550"/>
          </a:xfrm>
        </p:spPr>
        <p:txBody>
          <a:bodyPr>
            <a:normAutofit fontScale="92500" lnSpcReduction="10000"/>
          </a:bodyPr>
          <a:lstStyle/>
          <a:p>
            <a:pPr fontAlgn="auto">
              <a:spcAft>
                <a:spcPts val="0"/>
              </a:spcAft>
              <a:buFont typeface="Wingdings 2"/>
              <a:buNone/>
              <a:defRPr/>
            </a:pPr>
            <a:r>
              <a:rPr lang="fr-FR" b="1" u="sng" dirty="0"/>
              <a:t>Principe :</a:t>
            </a:r>
          </a:p>
          <a:p>
            <a:pPr fontAlgn="auto">
              <a:spcAft>
                <a:spcPts val="0"/>
              </a:spcAft>
              <a:buFont typeface="Wingdings 2"/>
              <a:buNone/>
              <a:defRPr/>
            </a:pPr>
            <a:r>
              <a:rPr lang="fr-FR" dirty="0"/>
              <a:t>diviser le domaine des </a:t>
            </a:r>
            <a:r>
              <a:rPr lang="fr-FR" dirty="0" smtClean="0"/>
              <a:t>entrées </a:t>
            </a:r>
            <a:r>
              <a:rPr lang="fr-FR" dirty="0"/>
              <a:t>en un nombre fini de classes tel </a:t>
            </a:r>
            <a:r>
              <a:rPr lang="fr-FR" dirty="0" smtClean="0"/>
              <a:t>que le </a:t>
            </a:r>
            <a:r>
              <a:rPr lang="fr-FR" dirty="0"/>
              <a:t>programme </a:t>
            </a:r>
            <a:r>
              <a:rPr lang="fr-FR" dirty="0" smtClean="0"/>
              <a:t>réagisse </a:t>
            </a:r>
            <a:r>
              <a:rPr lang="fr-FR" dirty="0"/>
              <a:t>pareil pour toutes valeurs d’une classe</a:t>
            </a:r>
          </a:p>
          <a:p>
            <a:pPr fontAlgn="auto">
              <a:spcAft>
                <a:spcPts val="0"/>
              </a:spcAft>
              <a:buFont typeface="Wingdings 2"/>
              <a:buNone/>
              <a:defRPr/>
            </a:pPr>
            <a:endParaRPr lang="fr-FR" dirty="0" smtClean="0"/>
          </a:p>
          <a:p>
            <a:pPr fontAlgn="auto">
              <a:spcAft>
                <a:spcPts val="0"/>
              </a:spcAft>
              <a:buFont typeface="Wingdings 2"/>
              <a:buNone/>
              <a:defRPr/>
            </a:pPr>
            <a:r>
              <a:rPr lang="fr-FR" dirty="0" smtClean="0"/>
              <a:t>conséquence </a:t>
            </a:r>
            <a:r>
              <a:rPr lang="fr-FR" dirty="0"/>
              <a:t>: il ne faut tester qu’une valeur par classe </a:t>
            </a:r>
            <a:r>
              <a:rPr lang="fr-FR" dirty="0" smtClean="0"/>
              <a:t>! </a:t>
            </a:r>
            <a:endParaRPr lang="fr-FR" dirty="0"/>
          </a:p>
          <a:p>
            <a:pPr fontAlgn="auto">
              <a:spcAft>
                <a:spcPts val="0"/>
              </a:spcAft>
              <a:buFont typeface="Wingdings 2"/>
              <a:buNone/>
              <a:defRPr/>
            </a:pPr>
            <a:r>
              <a:rPr lang="fr-FR" dirty="0" smtClean="0"/>
              <a:t>évite </a:t>
            </a:r>
            <a:r>
              <a:rPr lang="fr-FR" dirty="0"/>
              <a:t>des tests redondants (si classes bien </a:t>
            </a:r>
            <a:r>
              <a:rPr lang="fr-FR" dirty="0" smtClean="0"/>
              <a:t>identifi</a:t>
            </a:r>
            <a:r>
              <a:rPr lang="fr-FR" dirty="0"/>
              <a:t>é</a:t>
            </a:r>
            <a:r>
              <a:rPr lang="fr-FR" dirty="0" smtClean="0"/>
              <a:t>es</a:t>
            </a:r>
            <a:r>
              <a:rPr lang="fr-FR" dirty="0"/>
              <a:t>)</a:t>
            </a:r>
          </a:p>
          <a:p>
            <a:pPr fontAlgn="auto">
              <a:spcAft>
                <a:spcPts val="0"/>
              </a:spcAft>
              <a:buFont typeface="Wingdings 2"/>
              <a:buNone/>
              <a:defRPr/>
            </a:pPr>
            <a:r>
              <a:rPr lang="fr-FR" b="1" u="sng" dirty="0" smtClean="0"/>
              <a:t>Procédure </a:t>
            </a:r>
            <a:r>
              <a:rPr lang="fr-FR" b="1" u="sng" dirty="0"/>
              <a:t>:</a:t>
            </a:r>
          </a:p>
          <a:p>
            <a:pPr fontAlgn="auto">
              <a:spcAft>
                <a:spcPts val="0"/>
              </a:spcAft>
              <a:buFont typeface="Wingdings 2"/>
              <a:buNone/>
              <a:defRPr/>
            </a:pPr>
            <a:r>
              <a:rPr lang="fr-FR" dirty="0"/>
              <a:t>1. Identifier les classes </a:t>
            </a:r>
            <a:r>
              <a:rPr lang="fr-FR" dirty="0" smtClean="0"/>
              <a:t>d’équivalence </a:t>
            </a:r>
            <a:r>
              <a:rPr lang="fr-FR" dirty="0"/>
              <a:t>des </a:t>
            </a:r>
            <a:r>
              <a:rPr lang="fr-FR" dirty="0" smtClean="0"/>
              <a:t>entrées </a:t>
            </a:r>
            <a:endParaRPr lang="fr-FR" dirty="0"/>
          </a:p>
          <a:p>
            <a:pPr fontAlgn="auto">
              <a:spcAft>
                <a:spcPts val="0"/>
              </a:spcAft>
              <a:buFont typeface="Wingdings 2"/>
              <a:buNone/>
              <a:defRPr/>
            </a:pPr>
            <a:r>
              <a:rPr lang="fr-FR" dirty="0" smtClean="0"/>
              <a:t>	◮ </a:t>
            </a:r>
            <a:r>
              <a:rPr lang="fr-FR" dirty="0"/>
              <a:t>Sur la base des conditions sur les </a:t>
            </a:r>
            <a:r>
              <a:rPr lang="fr-FR" dirty="0" smtClean="0"/>
              <a:t>entrées/sorties</a:t>
            </a:r>
            <a:endParaRPr lang="fr-FR" dirty="0"/>
          </a:p>
          <a:p>
            <a:pPr fontAlgn="auto">
              <a:spcAft>
                <a:spcPts val="0"/>
              </a:spcAft>
              <a:buFont typeface="Wingdings 2"/>
              <a:buNone/>
              <a:defRPr/>
            </a:pPr>
            <a:r>
              <a:rPr lang="fr-FR" dirty="0" smtClean="0"/>
              <a:t>	◮ </a:t>
            </a:r>
            <a:r>
              <a:rPr lang="fr-FR" dirty="0"/>
              <a:t>En prenant des classes </a:t>
            </a:r>
            <a:r>
              <a:rPr lang="fr-FR" dirty="0" smtClean="0"/>
              <a:t>d’entrées valides </a:t>
            </a:r>
            <a:r>
              <a:rPr lang="fr-FR" dirty="0"/>
              <a:t>et </a:t>
            </a:r>
            <a:r>
              <a:rPr lang="fr-FR" dirty="0" smtClean="0"/>
              <a:t>invalides</a:t>
            </a:r>
          </a:p>
          <a:p>
            <a:pPr fontAlgn="auto">
              <a:spcAft>
                <a:spcPts val="0"/>
              </a:spcAft>
              <a:buFont typeface="Wingdings 2"/>
              <a:buNone/>
              <a:defRPr/>
            </a:pPr>
            <a:endParaRPr lang="fr-FR" dirty="0" smtClean="0"/>
          </a:p>
          <a:p>
            <a:pPr fontAlgn="auto">
              <a:spcAft>
                <a:spcPts val="0"/>
              </a:spcAft>
              <a:buFont typeface="Wingdings 2"/>
              <a:buNone/>
              <a:defRPr/>
            </a:pPr>
            <a:r>
              <a:rPr lang="fr-FR" dirty="0" smtClean="0"/>
              <a:t>2</a:t>
            </a:r>
            <a:r>
              <a:rPr lang="fr-FR" dirty="0"/>
              <a:t>. </a:t>
            </a:r>
            <a:r>
              <a:rPr lang="fr-FR" dirty="0" smtClean="0"/>
              <a:t>Définir </a:t>
            </a:r>
            <a:r>
              <a:rPr lang="fr-FR" dirty="0"/>
              <a:t>un ou quelques CT pour chaque </a:t>
            </a:r>
            <a:r>
              <a:rPr lang="fr-FR" dirty="0" smtClean="0"/>
              <a:t>classe </a:t>
            </a:r>
            <a:endParaRPr lang="fr-FR" dirty="0"/>
          </a:p>
        </p:txBody>
      </p:sp>
      <p:sp>
        <p:nvSpPr>
          <p:cNvPr id="6" name="Espace réservé du pied de page 5"/>
          <p:cNvSpPr>
            <a:spLocks noGrp="1"/>
          </p:cNvSpPr>
          <p:nvPr>
            <p:ph type="ftr" sz="quarter" idx="11"/>
          </p:nvPr>
        </p:nvSpPr>
        <p:spPr/>
        <p:txBody>
          <a:bodyPr/>
          <a:lstStyle/>
          <a:p>
            <a:pPr>
              <a:defRPr/>
            </a:pPr>
            <a:r>
              <a:rPr lang="fr-FR"/>
              <a:t>Dr Maamri Ramdane</a:t>
            </a:r>
            <a:endParaRPr lang="en-US"/>
          </a:p>
        </p:txBody>
      </p:sp>
      <p:sp>
        <p:nvSpPr>
          <p:cNvPr id="5" name="Espace réservé du numéro de diapositive 4"/>
          <p:cNvSpPr>
            <a:spLocks noGrp="1"/>
          </p:cNvSpPr>
          <p:nvPr>
            <p:ph type="sldNum" sz="quarter" idx="12"/>
          </p:nvPr>
        </p:nvSpPr>
        <p:spPr/>
        <p:txBody>
          <a:bodyPr/>
          <a:lstStyle/>
          <a:p>
            <a:pPr>
              <a:defRPr/>
            </a:pPr>
            <a:fld id="{2ECD0D3A-385F-4C86-9781-CB7415E6EBEF}" type="slidenum">
              <a:rPr lang="en-US"/>
              <a:pPr>
                <a:defRPr/>
              </a:pPr>
              <a:t>142</a:t>
            </a:fld>
            <a:endParaRPr lang="en-US"/>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1714500" y="0"/>
            <a:ext cx="6324600" cy="685800"/>
          </a:xfrm>
        </p:spPr>
        <p:txBody>
          <a:bodyPr/>
          <a:lstStyle/>
          <a:p>
            <a:pPr fontAlgn="auto">
              <a:spcAft>
                <a:spcPts val="0"/>
              </a:spcAft>
              <a:defRPr/>
            </a:pPr>
            <a:r>
              <a:rPr lang="fr-FR" smtClean="0"/>
              <a:t>L’analyse partitionnelle</a:t>
            </a:r>
          </a:p>
        </p:txBody>
      </p:sp>
      <p:sp>
        <p:nvSpPr>
          <p:cNvPr id="158723" name="Rectangle 3"/>
          <p:cNvSpPr>
            <a:spLocks noGrp="1" noChangeArrowheads="1"/>
          </p:cNvSpPr>
          <p:nvPr>
            <p:ph idx="1"/>
          </p:nvPr>
        </p:nvSpPr>
        <p:spPr>
          <a:xfrm>
            <a:off x="500063" y="1752600"/>
            <a:ext cx="7726362" cy="4191000"/>
          </a:xfrm>
        </p:spPr>
        <p:txBody>
          <a:bodyPr/>
          <a:lstStyle/>
          <a:p>
            <a:r>
              <a:rPr lang="fr-FR" smtClean="0"/>
              <a:t>Méthode : Trois phases</a:t>
            </a:r>
          </a:p>
          <a:p>
            <a:pPr lvl="1" algn="just"/>
            <a:r>
              <a:rPr lang="fr-FR" smtClean="0"/>
              <a:t>Pour chaque donnée d ’entrée, calcul de classes d’équivalence sur les domaines de valeurs,</a:t>
            </a:r>
          </a:p>
          <a:p>
            <a:pPr lvl="1" algn="just"/>
            <a:r>
              <a:rPr lang="fr-FR" smtClean="0"/>
              <a:t>Choix d’un représentant de chaque classe d’équivalence,</a:t>
            </a:r>
          </a:p>
          <a:p>
            <a:pPr lvl="1" algn="just"/>
            <a:r>
              <a:rPr lang="fr-FR" smtClean="0"/>
              <a:t>Composition par produit cartésien sur l’ensemble des données d ’entrée pour établir les DT.</a:t>
            </a:r>
          </a:p>
          <a:p>
            <a:endParaRPr lang="fr-FR" smtClean="0"/>
          </a:p>
        </p:txBody>
      </p:sp>
      <p:sp>
        <p:nvSpPr>
          <p:cNvPr id="5" name="Espace réservé du pied de page 4"/>
          <p:cNvSpPr>
            <a:spLocks noGrp="1"/>
          </p:cNvSpPr>
          <p:nvPr>
            <p:ph type="ftr" sz="quarter" idx="11"/>
          </p:nvPr>
        </p:nvSpPr>
        <p:spPr/>
        <p:txBody>
          <a:bodyPr/>
          <a:lstStyle/>
          <a:p>
            <a:pPr>
              <a:defRPr/>
            </a:pPr>
            <a:r>
              <a:rPr lang="fr-FR"/>
              <a:t>Dr Maamri Ramdane</a:t>
            </a:r>
            <a:endParaRPr lang="en-US"/>
          </a:p>
        </p:txBody>
      </p:sp>
      <p:sp>
        <p:nvSpPr>
          <p:cNvPr id="4" name="Espace réservé du numéro de diapositive 3"/>
          <p:cNvSpPr>
            <a:spLocks noGrp="1"/>
          </p:cNvSpPr>
          <p:nvPr>
            <p:ph type="sldNum" sz="quarter" idx="12"/>
          </p:nvPr>
        </p:nvSpPr>
        <p:spPr/>
        <p:txBody>
          <a:bodyPr/>
          <a:lstStyle/>
          <a:p>
            <a:pPr>
              <a:defRPr/>
            </a:pPr>
            <a:fld id="{1666011E-C2C0-41A4-AE0A-730E877FB471}" type="slidenum">
              <a:rPr lang="en-US"/>
              <a:pPr>
                <a:defRPr/>
              </a:pPr>
              <a:t>143</a:t>
            </a:fld>
            <a:endParaRPr lang="en-US"/>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1857375" y="0"/>
            <a:ext cx="6324600" cy="685800"/>
          </a:xfrm>
        </p:spPr>
        <p:txBody>
          <a:bodyPr/>
          <a:lstStyle/>
          <a:p>
            <a:pPr fontAlgn="auto">
              <a:spcAft>
                <a:spcPts val="0"/>
              </a:spcAft>
              <a:defRPr/>
            </a:pPr>
            <a:r>
              <a:rPr lang="fr-FR" smtClean="0"/>
              <a:t>L’analyse partitionnelle</a:t>
            </a:r>
          </a:p>
        </p:txBody>
      </p:sp>
      <p:sp>
        <p:nvSpPr>
          <p:cNvPr id="159747" name="Rectangle 3"/>
          <p:cNvSpPr>
            <a:spLocks noGrp="1" noChangeArrowheads="1"/>
          </p:cNvSpPr>
          <p:nvPr>
            <p:ph idx="1"/>
          </p:nvPr>
        </p:nvSpPr>
        <p:spPr>
          <a:xfrm>
            <a:off x="642938" y="785813"/>
            <a:ext cx="7583487" cy="5157787"/>
          </a:xfrm>
        </p:spPr>
        <p:txBody>
          <a:bodyPr/>
          <a:lstStyle/>
          <a:p>
            <a:pPr>
              <a:lnSpc>
                <a:spcPct val="80000"/>
              </a:lnSpc>
            </a:pPr>
            <a:r>
              <a:rPr lang="fr-FR" sz="2400" smtClean="0"/>
              <a:t>Règles de partitionnement des domaines</a:t>
            </a:r>
          </a:p>
          <a:p>
            <a:pPr>
              <a:lnSpc>
                <a:spcPct val="80000"/>
              </a:lnSpc>
            </a:pPr>
            <a:r>
              <a:rPr lang="fr-FR" sz="2400" smtClean="0"/>
              <a:t>Si la valeur appartient à un intervalle, construire :</a:t>
            </a:r>
          </a:p>
          <a:p>
            <a:pPr lvl="1">
              <a:lnSpc>
                <a:spcPct val="80000"/>
              </a:lnSpc>
            </a:pPr>
            <a:r>
              <a:rPr lang="fr-FR" smtClean="0"/>
              <a:t>une classe pour les valeurs inférieures,</a:t>
            </a:r>
          </a:p>
          <a:p>
            <a:pPr lvl="1">
              <a:lnSpc>
                <a:spcPct val="80000"/>
              </a:lnSpc>
            </a:pPr>
            <a:r>
              <a:rPr lang="fr-FR" smtClean="0"/>
              <a:t>une classe pour les valeurs supérieures,</a:t>
            </a:r>
          </a:p>
          <a:p>
            <a:pPr lvl="1">
              <a:lnSpc>
                <a:spcPct val="80000"/>
              </a:lnSpc>
            </a:pPr>
            <a:r>
              <a:rPr lang="fr-FR" smtClean="0"/>
              <a:t>n classes valides.</a:t>
            </a:r>
          </a:p>
          <a:p>
            <a:pPr>
              <a:lnSpc>
                <a:spcPct val="80000"/>
              </a:lnSpc>
            </a:pPr>
            <a:r>
              <a:rPr lang="fr-FR" sz="2400" smtClean="0"/>
              <a:t>Si la donnée est un ensemble de valeurs, construire :</a:t>
            </a:r>
          </a:p>
          <a:p>
            <a:pPr lvl="1">
              <a:lnSpc>
                <a:spcPct val="80000"/>
              </a:lnSpc>
            </a:pPr>
            <a:r>
              <a:rPr lang="fr-FR" smtClean="0"/>
              <a:t>une classe avec l ’ensemble vide,</a:t>
            </a:r>
          </a:p>
          <a:p>
            <a:pPr lvl="1">
              <a:lnSpc>
                <a:spcPct val="80000"/>
              </a:lnSpc>
            </a:pPr>
            <a:r>
              <a:rPr lang="fr-FR" smtClean="0"/>
              <a:t>une classe avec trop de valeurs,</a:t>
            </a:r>
          </a:p>
          <a:p>
            <a:pPr lvl="1">
              <a:lnSpc>
                <a:spcPct val="80000"/>
              </a:lnSpc>
            </a:pPr>
            <a:r>
              <a:rPr lang="fr-FR" smtClean="0"/>
              <a:t>n classes valides.</a:t>
            </a:r>
          </a:p>
          <a:p>
            <a:pPr>
              <a:lnSpc>
                <a:spcPct val="80000"/>
              </a:lnSpc>
            </a:pPr>
            <a:r>
              <a:rPr lang="fr-FR" sz="2400" smtClean="0"/>
              <a:t>Si la donnée est une obligation ou une contrainte (forme, sens, syntaxe), construire :</a:t>
            </a:r>
          </a:p>
          <a:p>
            <a:pPr lvl="1">
              <a:lnSpc>
                <a:spcPct val="80000"/>
              </a:lnSpc>
            </a:pPr>
            <a:r>
              <a:rPr lang="fr-FR" smtClean="0"/>
              <a:t>une classe avec la contrainte respectée,</a:t>
            </a:r>
          </a:p>
          <a:p>
            <a:pPr lvl="1">
              <a:lnSpc>
                <a:spcPct val="80000"/>
              </a:lnSpc>
            </a:pPr>
            <a:r>
              <a:rPr lang="fr-FR" smtClean="0"/>
              <a:t>une classe avec la contrainte non-respectée</a:t>
            </a:r>
          </a:p>
        </p:txBody>
      </p:sp>
      <p:sp>
        <p:nvSpPr>
          <p:cNvPr id="5" name="Espace réservé du pied de page 4"/>
          <p:cNvSpPr>
            <a:spLocks noGrp="1"/>
          </p:cNvSpPr>
          <p:nvPr>
            <p:ph type="ftr" sz="quarter" idx="11"/>
          </p:nvPr>
        </p:nvSpPr>
        <p:spPr/>
        <p:txBody>
          <a:bodyPr/>
          <a:lstStyle/>
          <a:p>
            <a:pPr>
              <a:defRPr/>
            </a:pPr>
            <a:r>
              <a:rPr lang="fr-FR"/>
              <a:t>Dr Maamri Ramdane</a:t>
            </a:r>
            <a:endParaRPr lang="en-US"/>
          </a:p>
        </p:txBody>
      </p:sp>
      <p:sp>
        <p:nvSpPr>
          <p:cNvPr id="4" name="Espace réservé du numéro de diapositive 3"/>
          <p:cNvSpPr>
            <a:spLocks noGrp="1"/>
          </p:cNvSpPr>
          <p:nvPr>
            <p:ph type="sldNum" sz="quarter" idx="12"/>
          </p:nvPr>
        </p:nvSpPr>
        <p:spPr/>
        <p:txBody>
          <a:bodyPr/>
          <a:lstStyle/>
          <a:p>
            <a:pPr>
              <a:defRPr/>
            </a:pPr>
            <a:fld id="{FD7EAB7E-28D0-4283-BCBB-D386552CA342}" type="slidenum">
              <a:rPr lang="en-US"/>
              <a:pPr>
                <a:defRPr/>
              </a:pPr>
              <a:t>144</a:t>
            </a:fld>
            <a:endParaRPr lang="en-US"/>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285750" y="0"/>
            <a:ext cx="8429625" cy="685800"/>
          </a:xfrm>
        </p:spPr>
        <p:txBody>
          <a:bodyPr/>
          <a:lstStyle/>
          <a:p>
            <a:pPr fontAlgn="auto">
              <a:spcAft>
                <a:spcPts val="0"/>
              </a:spcAft>
              <a:defRPr/>
            </a:pPr>
            <a:r>
              <a:rPr lang="fr-FR" smtClean="0"/>
              <a:t>L’analyse partitionnelle - </a:t>
            </a:r>
            <a:r>
              <a:rPr lang="fr-FR" sz="3800" smtClean="0"/>
              <a:t>Exemples</a:t>
            </a:r>
          </a:p>
        </p:txBody>
      </p:sp>
      <p:sp>
        <p:nvSpPr>
          <p:cNvPr id="160771" name="Rectangle 3"/>
          <p:cNvSpPr>
            <a:spLocks noGrp="1" noChangeArrowheads="1"/>
          </p:cNvSpPr>
          <p:nvPr>
            <p:ph idx="1"/>
          </p:nvPr>
        </p:nvSpPr>
        <p:spPr>
          <a:xfrm>
            <a:off x="500063" y="1752600"/>
            <a:ext cx="7726362" cy="4191000"/>
          </a:xfrm>
        </p:spPr>
        <p:txBody>
          <a:bodyPr/>
          <a:lstStyle/>
          <a:p>
            <a:r>
              <a:rPr lang="fr-FR" smtClean="0"/>
              <a:t>Soit F, fonction qui calcule la valeur absolue du produit des entrées E1 et E2 de type INT.</a:t>
            </a:r>
          </a:p>
          <a:p>
            <a:r>
              <a:rPr lang="fr-FR" smtClean="0"/>
              <a:t>Deux données en entrée : E1 et E2.</a:t>
            </a:r>
          </a:p>
          <a:p>
            <a:endParaRPr lang="fr-FR" smtClean="0"/>
          </a:p>
        </p:txBody>
      </p:sp>
      <p:sp>
        <p:nvSpPr>
          <p:cNvPr id="5" name="Espace réservé du pied de page 4"/>
          <p:cNvSpPr>
            <a:spLocks noGrp="1"/>
          </p:cNvSpPr>
          <p:nvPr>
            <p:ph type="ftr" sz="quarter" idx="11"/>
          </p:nvPr>
        </p:nvSpPr>
        <p:spPr/>
        <p:txBody>
          <a:bodyPr/>
          <a:lstStyle/>
          <a:p>
            <a:pPr>
              <a:defRPr/>
            </a:pPr>
            <a:r>
              <a:rPr lang="fr-FR"/>
              <a:t>Dr Maamri Ramdane</a:t>
            </a:r>
            <a:endParaRPr lang="en-US"/>
          </a:p>
        </p:txBody>
      </p:sp>
      <p:sp>
        <p:nvSpPr>
          <p:cNvPr id="4" name="Espace réservé du numéro de diapositive 3"/>
          <p:cNvSpPr>
            <a:spLocks noGrp="1"/>
          </p:cNvSpPr>
          <p:nvPr>
            <p:ph type="sldNum" sz="quarter" idx="12"/>
          </p:nvPr>
        </p:nvSpPr>
        <p:spPr/>
        <p:txBody>
          <a:bodyPr/>
          <a:lstStyle/>
          <a:p>
            <a:pPr>
              <a:defRPr/>
            </a:pPr>
            <a:fld id="{DAE4F9D6-6FD7-4220-8233-39ED9479B503}" type="slidenum">
              <a:rPr lang="en-US"/>
              <a:pPr>
                <a:defRPr/>
              </a:pPr>
              <a:t>145</a:t>
            </a:fld>
            <a:endParaRPr lang="en-US"/>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algn="r" fontAlgn="auto">
              <a:spcAft>
                <a:spcPts val="0"/>
              </a:spcAft>
              <a:defRPr/>
            </a:pPr>
            <a:r>
              <a:rPr lang="fr-FR" sz="3800" smtClean="0"/>
              <a:t>L</a:t>
            </a:r>
            <a:r>
              <a:rPr lang="fr-FR" smtClean="0"/>
              <a:t>’analyse partitionnelle - Exemple</a:t>
            </a:r>
          </a:p>
        </p:txBody>
      </p:sp>
      <p:graphicFrame>
        <p:nvGraphicFramePr>
          <p:cNvPr id="448609" name="Group 97"/>
          <p:cNvGraphicFramePr>
            <a:graphicFrameLocks noGrp="1"/>
          </p:cNvGraphicFramePr>
          <p:nvPr>
            <p:ph sz="quarter" idx="1"/>
          </p:nvPr>
        </p:nvGraphicFramePr>
        <p:xfrm>
          <a:off x="609600" y="1600200"/>
          <a:ext cx="3886200" cy="1680210"/>
        </p:xfrm>
        <a:graphic>
          <a:graphicData uri="http://schemas.openxmlformats.org/drawingml/2006/table">
            <a:tbl>
              <a:tblPr/>
              <a:tblGrid>
                <a:gridCol w="1943100"/>
                <a:gridCol w="1943100"/>
              </a:tblGrid>
              <a:tr h="4508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800" b="0" i="0" u="none" strike="noStrike" cap="none" normalizeH="0" baseline="0" smtClean="0">
                          <a:ln>
                            <a:noFill/>
                          </a:ln>
                          <a:solidFill>
                            <a:schemeClr val="tx1"/>
                          </a:solidFill>
                          <a:effectLst/>
                          <a:latin typeface="Arial" pitchFamily="34" charset="0"/>
                        </a:rPr>
                        <a:t>E1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800" b="0" i="0" u="none" strike="noStrike" cap="none" normalizeH="0" baseline="0" smtClean="0">
                          <a:ln>
                            <a:noFill/>
                          </a:ln>
                          <a:solidFill>
                            <a:schemeClr val="tx1"/>
                          </a:solidFill>
                          <a:effectLst/>
                          <a:latin typeface="Arial" pitchFamily="34" charset="0"/>
                        </a:rPr>
                        <a:t>E2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4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800" b="0" i="0" u="none" strike="noStrike" cap="none" normalizeH="0" baseline="0" smtClean="0">
                          <a:ln>
                            <a:noFill/>
                          </a:ln>
                          <a:solidFill>
                            <a:schemeClr val="tx1"/>
                          </a:solidFill>
                          <a:effectLst/>
                          <a:latin typeface="Arial" pitchFamily="34" charset="0"/>
                        </a:rPr>
                        <a:t>[Min,-1]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800" b="0" i="0" u="none" strike="noStrike" cap="none" normalizeH="0" baseline="0" smtClean="0">
                          <a:ln>
                            <a:noFill/>
                          </a:ln>
                          <a:solidFill>
                            <a:schemeClr val="tx1"/>
                          </a:solidFill>
                          <a:effectLst/>
                          <a:latin typeface="Arial" pitchFamily="34" charset="0"/>
                        </a:rPr>
                        <a:t>[Min,-1]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78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800" b="0" i="0" u="none" strike="noStrike" cap="none" normalizeH="0" baseline="0" smtClean="0">
                          <a:ln>
                            <a:noFill/>
                          </a:ln>
                          <a:solidFill>
                            <a:schemeClr val="tx1"/>
                          </a:solidFill>
                          <a:effectLst/>
                          <a:latin typeface="Arial" pitchFamily="34" charset="0"/>
                        </a:rPr>
                        <a:t>[0,Max]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800" b="0" i="0" u="none" strike="noStrike" cap="none" normalizeH="0" baseline="0" smtClean="0">
                          <a:ln>
                            <a:noFill/>
                          </a:ln>
                          <a:solidFill>
                            <a:schemeClr val="tx1"/>
                          </a:solidFill>
                          <a:effectLst/>
                          <a:latin typeface="Arial" pitchFamily="34" charset="0"/>
                        </a:rPr>
                        <a:t>[0,Max]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48610" name="Group 98"/>
          <p:cNvGraphicFramePr>
            <a:graphicFrameLocks noGrp="1"/>
          </p:cNvGraphicFramePr>
          <p:nvPr>
            <p:ph sz="quarter" idx="2"/>
          </p:nvPr>
        </p:nvGraphicFramePr>
        <p:xfrm>
          <a:off x="611188" y="3429000"/>
          <a:ext cx="6121400" cy="2590800"/>
        </p:xfrm>
        <a:graphic>
          <a:graphicData uri="http://schemas.openxmlformats.org/drawingml/2006/table">
            <a:tbl>
              <a:tblPr/>
              <a:tblGrid>
                <a:gridCol w="1728787"/>
                <a:gridCol w="1368425"/>
                <a:gridCol w="1584325"/>
                <a:gridCol w="1439863"/>
              </a:tblGrid>
              <a:tr h="188913">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800" b="0" i="0" u="none" strike="noStrike" cap="none" normalizeH="0" baseline="0" smtClean="0">
                          <a:ln>
                            <a:noFill/>
                          </a:ln>
                          <a:solidFill>
                            <a:schemeClr val="tx1"/>
                          </a:solidFill>
                          <a:effectLst/>
                          <a:latin typeface="Arial" pitchFamily="34" charset="0"/>
                        </a:rPr>
                        <a:t>E1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rtl="1"/>
                      <a:endParaRPr lang="ar-DZ"/>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800" b="0" i="0" u="none" strike="noStrike" cap="none" normalizeH="0" baseline="0" smtClean="0">
                          <a:ln>
                            <a:noFill/>
                          </a:ln>
                          <a:solidFill>
                            <a:schemeClr val="tx1"/>
                          </a:solidFill>
                          <a:effectLst/>
                          <a:latin typeface="Arial" pitchFamily="34" charset="0"/>
                        </a:rPr>
                        <a:t>E2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rtl="1"/>
                      <a:endParaRPr lang="ar-DZ"/>
                    </a:p>
                  </a:txBody>
                  <a:tcPr/>
                </a:tc>
              </a:tr>
              <a:tr h="4905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800" b="0" i="0" u="none" strike="noStrike" cap="none" normalizeH="0" baseline="0" smtClean="0">
                          <a:ln>
                            <a:noFill/>
                          </a:ln>
                          <a:solidFill>
                            <a:schemeClr val="tx1"/>
                          </a:solidFill>
                          <a:effectLst/>
                          <a:latin typeface="Arial" pitchFamily="34" charset="0"/>
                        </a:rPr>
                        <a:t>[Min,-1]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800" b="0" i="0" u="none" strike="noStrike" cap="none" normalizeH="0" baseline="0" smtClean="0">
                          <a:ln>
                            <a:noFill/>
                          </a:ln>
                          <a:solidFill>
                            <a:schemeClr val="tx1"/>
                          </a:solidFill>
                          <a:effectLst/>
                          <a:latin typeface="Arial" pitchFamily="34" charset="0"/>
                        </a:rPr>
                        <a:t>-273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800" b="0" i="0" u="none" strike="noStrike" cap="none" normalizeH="0" baseline="0" smtClean="0">
                          <a:ln>
                            <a:noFill/>
                          </a:ln>
                          <a:solidFill>
                            <a:schemeClr val="tx1"/>
                          </a:solidFill>
                          <a:effectLst/>
                          <a:latin typeface="Arial" pitchFamily="34" charset="0"/>
                        </a:rPr>
                        <a:t>[Min,-1]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800" b="0" i="0" u="none" strike="noStrike" cap="none" normalizeH="0" baseline="0" smtClean="0">
                          <a:ln>
                            <a:noFill/>
                          </a:ln>
                          <a:solidFill>
                            <a:schemeClr val="tx1"/>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00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800" b="0" i="0" u="none" strike="noStrike" cap="none" normalizeH="0" baseline="0" smtClean="0">
                          <a:ln>
                            <a:noFill/>
                          </a:ln>
                          <a:solidFill>
                            <a:schemeClr val="tx1"/>
                          </a:solidFill>
                          <a:effectLst/>
                          <a:latin typeface="Arial" pitchFamily="34" charset="0"/>
                        </a:rPr>
                        <a:t>[Min,-1]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800" b="0" i="0" u="none" strike="noStrike" cap="none" normalizeH="0" baseline="0" smtClean="0">
                          <a:ln>
                            <a:noFill/>
                          </a:ln>
                          <a:solidFill>
                            <a:schemeClr val="tx1"/>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800" b="0" i="0" u="none" strike="noStrike" cap="none" normalizeH="0" baseline="0" smtClean="0">
                          <a:ln>
                            <a:noFill/>
                          </a:ln>
                          <a:solidFill>
                            <a:schemeClr val="tx1"/>
                          </a:solidFill>
                          <a:effectLst/>
                          <a:latin typeface="Arial" pitchFamily="34" charset="0"/>
                        </a:rPr>
                        <a:t>[0,Max]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800" b="0" i="0" u="none" strike="noStrike" cap="none" normalizeH="0" baseline="0" smtClean="0">
                          <a:ln>
                            <a:noFill/>
                          </a:ln>
                          <a:solidFill>
                            <a:schemeClr val="tx1"/>
                          </a:solidFill>
                          <a:effectLst/>
                          <a:latin typeface="Arial"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16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800" b="0" i="0" u="none" strike="noStrike" cap="none" normalizeH="0" baseline="0" smtClean="0">
                          <a:ln>
                            <a:noFill/>
                          </a:ln>
                          <a:solidFill>
                            <a:schemeClr val="tx1"/>
                          </a:solidFill>
                          <a:effectLst/>
                          <a:latin typeface="Arial" pitchFamily="34" charset="0"/>
                        </a:rPr>
                        <a:t>[0,Max]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800" b="0" i="0" u="none" strike="noStrike" cap="none" normalizeH="0" baseline="0" smtClean="0">
                          <a:ln>
                            <a:noFill/>
                          </a:ln>
                          <a:solidFill>
                            <a:schemeClr val="tx1"/>
                          </a:solidFill>
                          <a:effectLst/>
                          <a:latin typeface="Arial"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800" b="0" i="0" u="none" strike="noStrike" cap="none" normalizeH="0" baseline="0" smtClean="0">
                          <a:ln>
                            <a:noFill/>
                          </a:ln>
                          <a:solidFill>
                            <a:schemeClr val="tx1"/>
                          </a:solidFill>
                          <a:effectLst/>
                          <a:latin typeface="Arial" pitchFamily="34" charset="0"/>
                        </a:rPr>
                        <a:t>[Min,-1]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800" b="0" i="0" u="none" strike="noStrike" cap="none" normalizeH="0" baseline="0" smtClean="0">
                          <a:ln>
                            <a:noFill/>
                          </a:ln>
                          <a:solidFill>
                            <a:schemeClr val="tx1"/>
                          </a:solidFill>
                          <a:effectLst/>
                          <a:latin typeface="Arial" pitchFamily="34" charset="0"/>
                        </a:rPr>
                        <a:t>-390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4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800" b="0" i="0" u="none" strike="noStrike" cap="none" normalizeH="0" baseline="0" smtClean="0">
                          <a:ln>
                            <a:noFill/>
                          </a:ln>
                          <a:solidFill>
                            <a:schemeClr val="tx1"/>
                          </a:solidFill>
                          <a:effectLst/>
                          <a:latin typeface="Arial" pitchFamily="34" charset="0"/>
                        </a:rPr>
                        <a:t>[0,Max]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800" b="0" i="0" u="none" strike="noStrike" cap="none" normalizeH="0" baseline="0" smtClean="0">
                          <a:ln>
                            <a:noFill/>
                          </a:ln>
                          <a:solidFill>
                            <a:schemeClr val="tx1"/>
                          </a:solidFill>
                          <a:effectLst/>
                          <a:latin typeface="Arial" pitchFamily="34" charset="0"/>
                        </a:rPr>
                        <a:t>333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800" b="0" i="0" u="none" strike="noStrike" cap="none" normalizeH="0" baseline="0" smtClean="0">
                          <a:ln>
                            <a:noFill/>
                          </a:ln>
                          <a:solidFill>
                            <a:schemeClr val="tx1"/>
                          </a:solidFill>
                          <a:effectLst/>
                          <a:latin typeface="Arial" pitchFamily="34" charset="0"/>
                        </a:rPr>
                        <a:t>[0,Max]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800" b="0" i="0" u="none" strike="noStrike" cap="none" normalizeH="0" baseline="0" smtClean="0">
                          <a:ln>
                            <a:noFill/>
                          </a:ln>
                          <a:solidFill>
                            <a:schemeClr val="tx1"/>
                          </a:solidFill>
                          <a:effectLst/>
                          <a:latin typeface="Arial" pitchFamily="34" charset="0"/>
                        </a:rPr>
                        <a:t>987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Espace réservé du pied de page 5"/>
          <p:cNvSpPr>
            <a:spLocks noGrp="1"/>
          </p:cNvSpPr>
          <p:nvPr>
            <p:ph type="ftr" sz="quarter" idx="11"/>
          </p:nvPr>
        </p:nvSpPr>
        <p:spPr/>
        <p:txBody>
          <a:bodyPr/>
          <a:lstStyle/>
          <a:p>
            <a:pPr>
              <a:defRPr/>
            </a:pPr>
            <a:r>
              <a:rPr lang="fr-FR"/>
              <a:t>Dr Maamri Ramdane</a:t>
            </a:r>
          </a:p>
        </p:txBody>
      </p:sp>
      <p:sp>
        <p:nvSpPr>
          <p:cNvPr id="5" name="Espace réservé du numéro de diapositive 4"/>
          <p:cNvSpPr>
            <a:spLocks noGrp="1"/>
          </p:cNvSpPr>
          <p:nvPr>
            <p:ph type="sldNum" sz="quarter" idx="12"/>
          </p:nvPr>
        </p:nvSpPr>
        <p:spPr/>
        <p:txBody>
          <a:bodyPr/>
          <a:lstStyle/>
          <a:p>
            <a:pPr>
              <a:defRPr/>
            </a:pPr>
            <a:fld id="{7185618C-FA75-46BE-A3D6-7C3CCABD6E52}" type="slidenum">
              <a:rPr lang="fr-FR" smtClean="0"/>
              <a:pPr>
                <a:defRPr/>
              </a:pPr>
              <a:t>146</a:t>
            </a:fld>
            <a:endParaRPr lang="fr-F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428596" y="357166"/>
            <a:ext cx="8429625" cy="685800"/>
          </a:xfrm>
        </p:spPr>
        <p:txBody>
          <a:bodyPr/>
          <a:lstStyle/>
          <a:p>
            <a:pPr fontAlgn="auto">
              <a:spcAft>
                <a:spcPts val="0"/>
              </a:spcAft>
              <a:defRPr/>
            </a:pPr>
            <a:r>
              <a:rPr lang="fr-FR" sz="3800" dirty="0" smtClean="0"/>
              <a:t>L’analyse </a:t>
            </a:r>
            <a:r>
              <a:rPr lang="fr-FR" sz="3800" dirty="0" err="1" smtClean="0"/>
              <a:t>partitionnelle</a:t>
            </a:r>
            <a:r>
              <a:rPr lang="fr-FR" sz="3800" dirty="0" smtClean="0"/>
              <a:t> - Exemple</a:t>
            </a:r>
          </a:p>
        </p:txBody>
      </p:sp>
      <p:sp>
        <p:nvSpPr>
          <p:cNvPr id="162819" name="Rectangle 3"/>
          <p:cNvSpPr>
            <a:spLocks noGrp="1" noChangeArrowheads="1"/>
          </p:cNvSpPr>
          <p:nvPr>
            <p:ph idx="1"/>
          </p:nvPr>
        </p:nvSpPr>
        <p:spPr>
          <a:xfrm>
            <a:off x="642910" y="1357298"/>
            <a:ext cx="7654925" cy="5157787"/>
          </a:xfrm>
        </p:spPr>
        <p:txBody>
          <a:bodyPr/>
          <a:lstStyle/>
          <a:p>
            <a:pPr>
              <a:lnSpc>
                <a:spcPct val="80000"/>
              </a:lnSpc>
            </a:pPr>
            <a:r>
              <a:rPr lang="fr-FR" sz="2400" dirty="0" smtClean="0"/>
              <a:t>Le programme à spécifier reçoit en entrée trois valeurs entières censées représenter les longueurs des cotés d’un triangle. Il doit vérifier si ces valeurs peuvent définir un triangle. </a:t>
            </a:r>
          </a:p>
          <a:p>
            <a:pPr>
              <a:lnSpc>
                <a:spcPct val="80000"/>
              </a:lnSpc>
            </a:pPr>
            <a:r>
              <a:rPr lang="fr-FR" sz="2400" dirty="0" smtClean="0"/>
              <a:t>Si la réponse est positive, le programme doit calculer le type du triangle :</a:t>
            </a:r>
          </a:p>
          <a:p>
            <a:pPr lvl="1">
              <a:lnSpc>
                <a:spcPct val="80000"/>
              </a:lnSpc>
            </a:pPr>
            <a:r>
              <a:rPr lang="fr-FR" dirty="0" smtClean="0"/>
              <a:t>scalène, isocèle, équilatéral. </a:t>
            </a:r>
          </a:p>
          <a:p>
            <a:pPr>
              <a:lnSpc>
                <a:spcPct val="80000"/>
              </a:lnSpc>
            </a:pPr>
            <a:endParaRPr lang="fr-FR" sz="2400" dirty="0" smtClean="0"/>
          </a:p>
          <a:p>
            <a:pPr>
              <a:lnSpc>
                <a:spcPct val="80000"/>
              </a:lnSpc>
            </a:pPr>
            <a:r>
              <a:rPr lang="fr-FR" sz="2400" dirty="0" smtClean="0"/>
              <a:t>Des valeurs entières </a:t>
            </a:r>
            <a:r>
              <a:rPr lang="fr-FR" sz="2400" i="1" dirty="0" smtClean="0"/>
              <a:t>x</a:t>
            </a:r>
            <a:r>
              <a:rPr lang="fr-FR" sz="2400" dirty="0" smtClean="0"/>
              <a:t>, </a:t>
            </a:r>
            <a:r>
              <a:rPr lang="fr-FR" sz="2400" i="1" dirty="0" smtClean="0"/>
              <a:t>y </a:t>
            </a:r>
            <a:r>
              <a:rPr lang="fr-FR" sz="2400" dirty="0" smtClean="0"/>
              <a:t>et </a:t>
            </a:r>
            <a:r>
              <a:rPr lang="fr-FR" sz="2400" i="1" dirty="0" smtClean="0"/>
              <a:t>z </a:t>
            </a:r>
            <a:r>
              <a:rPr lang="fr-FR" sz="2400" dirty="0" smtClean="0"/>
              <a:t>peuvent définir un triangle si et seulement si elles vérifient les inégalités suivantes :</a:t>
            </a:r>
          </a:p>
          <a:p>
            <a:pPr lvl="1">
              <a:lnSpc>
                <a:spcPct val="80000"/>
              </a:lnSpc>
            </a:pPr>
            <a:r>
              <a:rPr lang="fr-FR" i="1" dirty="0" smtClean="0"/>
              <a:t>x </a:t>
            </a:r>
            <a:r>
              <a:rPr lang="fr-FR" dirty="0" smtClean="0"/>
              <a:t>&lt; </a:t>
            </a:r>
            <a:r>
              <a:rPr lang="fr-FR" i="1" dirty="0" smtClean="0"/>
              <a:t>y </a:t>
            </a:r>
            <a:r>
              <a:rPr lang="fr-FR" dirty="0" smtClean="0"/>
              <a:t>+ </a:t>
            </a:r>
            <a:r>
              <a:rPr lang="fr-FR" i="1" dirty="0" smtClean="0"/>
              <a:t>z &amp;&amp;</a:t>
            </a:r>
            <a:r>
              <a:rPr lang="fr-FR" dirty="0" smtClean="0"/>
              <a:t> </a:t>
            </a:r>
            <a:r>
              <a:rPr lang="fr-FR" i="1" dirty="0" smtClean="0"/>
              <a:t>y </a:t>
            </a:r>
            <a:r>
              <a:rPr lang="fr-FR" dirty="0" smtClean="0"/>
              <a:t>&lt; </a:t>
            </a:r>
            <a:r>
              <a:rPr lang="fr-FR" i="1" dirty="0" smtClean="0"/>
              <a:t>z </a:t>
            </a:r>
            <a:r>
              <a:rPr lang="fr-FR" dirty="0" smtClean="0"/>
              <a:t>+ </a:t>
            </a:r>
            <a:r>
              <a:rPr lang="fr-FR" i="1" dirty="0" smtClean="0"/>
              <a:t>x &amp;&amp;</a:t>
            </a:r>
            <a:r>
              <a:rPr lang="fr-FR" dirty="0" smtClean="0"/>
              <a:t> </a:t>
            </a:r>
            <a:r>
              <a:rPr lang="fr-FR" i="1" dirty="0" smtClean="0"/>
              <a:t>z </a:t>
            </a:r>
            <a:r>
              <a:rPr lang="fr-FR" dirty="0" smtClean="0"/>
              <a:t>&lt; </a:t>
            </a:r>
            <a:r>
              <a:rPr lang="fr-FR" i="1" dirty="0" smtClean="0"/>
              <a:t>x </a:t>
            </a:r>
            <a:r>
              <a:rPr lang="fr-FR" dirty="0" smtClean="0"/>
              <a:t>+ </a:t>
            </a:r>
            <a:r>
              <a:rPr lang="fr-FR" i="1" dirty="0" smtClean="0"/>
              <a:t>y</a:t>
            </a:r>
            <a:endParaRPr lang="fr-FR" dirty="0" smtClean="0"/>
          </a:p>
          <a:p>
            <a:pPr>
              <a:lnSpc>
                <a:spcPct val="80000"/>
              </a:lnSpc>
            </a:pPr>
            <a:endParaRPr lang="fr-FR" sz="2800" dirty="0" smtClean="0"/>
          </a:p>
        </p:txBody>
      </p:sp>
      <p:sp>
        <p:nvSpPr>
          <p:cNvPr id="5" name="Espace réservé du pied de page 4"/>
          <p:cNvSpPr>
            <a:spLocks noGrp="1"/>
          </p:cNvSpPr>
          <p:nvPr>
            <p:ph type="ftr" sz="quarter" idx="11"/>
          </p:nvPr>
        </p:nvSpPr>
        <p:spPr/>
        <p:txBody>
          <a:bodyPr/>
          <a:lstStyle/>
          <a:p>
            <a:pPr>
              <a:defRPr/>
            </a:pPr>
            <a:r>
              <a:rPr lang="fr-FR"/>
              <a:t>Dr Maamri Ramdane</a:t>
            </a:r>
            <a:endParaRPr lang="en-US"/>
          </a:p>
        </p:txBody>
      </p:sp>
      <p:sp>
        <p:nvSpPr>
          <p:cNvPr id="4" name="Espace réservé du numéro de diapositive 3"/>
          <p:cNvSpPr>
            <a:spLocks noGrp="1"/>
          </p:cNvSpPr>
          <p:nvPr>
            <p:ph type="sldNum" sz="quarter" idx="12"/>
          </p:nvPr>
        </p:nvSpPr>
        <p:spPr/>
        <p:txBody>
          <a:bodyPr/>
          <a:lstStyle/>
          <a:p>
            <a:pPr>
              <a:defRPr/>
            </a:pPr>
            <a:fld id="{B6B6F059-8B3C-41FF-93BE-7D43ECC33492}" type="slidenum">
              <a:rPr lang="en-US"/>
              <a:pPr>
                <a:defRPr/>
              </a:pPr>
              <a:t>147</a:t>
            </a:fld>
            <a:endParaRPr lang="en-US"/>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285720" y="357166"/>
            <a:ext cx="8429625" cy="685800"/>
          </a:xfrm>
        </p:spPr>
        <p:txBody>
          <a:bodyPr/>
          <a:lstStyle/>
          <a:p>
            <a:pPr fontAlgn="auto">
              <a:spcAft>
                <a:spcPts val="0"/>
              </a:spcAft>
              <a:defRPr/>
            </a:pPr>
            <a:r>
              <a:rPr lang="fr-FR" sz="3800" dirty="0" smtClean="0"/>
              <a:t>L’analyse </a:t>
            </a:r>
            <a:r>
              <a:rPr lang="fr-FR" sz="3800" dirty="0" err="1" smtClean="0"/>
              <a:t>partitionnelle</a:t>
            </a:r>
            <a:r>
              <a:rPr lang="fr-FR" sz="3800" dirty="0" smtClean="0"/>
              <a:t> - Exemple</a:t>
            </a:r>
          </a:p>
        </p:txBody>
      </p:sp>
      <p:sp>
        <p:nvSpPr>
          <p:cNvPr id="163843" name="Rectangle 3"/>
          <p:cNvSpPr>
            <a:spLocks noGrp="1" noChangeArrowheads="1"/>
          </p:cNvSpPr>
          <p:nvPr>
            <p:ph idx="1"/>
          </p:nvPr>
        </p:nvSpPr>
        <p:spPr>
          <a:xfrm>
            <a:off x="642910" y="1643050"/>
            <a:ext cx="7654925" cy="5014912"/>
          </a:xfrm>
        </p:spPr>
        <p:txBody>
          <a:bodyPr/>
          <a:lstStyle/>
          <a:p>
            <a:r>
              <a:rPr lang="fr-FR" sz="2800" dirty="0" smtClean="0"/>
              <a:t>L’instruction FOR n’accepte qu’</a:t>
            </a:r>
            <a:r>
              <a:rPr lang="fr-FR" sz="2800" b="1" dirty="0" smtClean="0"/>
              <a:t>un seul paramètre </a:t>
            </a:r>
            <a:r>
              <a:rPr lang="fr-FR" sz="2800" dirty="0" smtClean="0"/>
              <a:t>en tant que variable auxiliaire. Son nom ne doit pas dépasser </a:t>
            </a:r>
            <a:r>
              <a:rPr lang="fr-FR" sz="2800" b="1" dirty="0" smtClean="0"/>
              <a:t>2 caractères non blancs</a:t>
            </a:r>
            <a:r>
              <a:rPr lang="fr-FR" sz="2800" dirty="0" smtClean="0"/>
              <a:t>. Une borne supérieure et une borne inférieure doivent être précisées: </a:t>
            </a:r>
            <a:r>
              <a:rPr lang="fr-FR" sz="2800" b="1" dirty="0" smtClean="0"/>
              <a:t>la borne inférieure est précédée du mot-clé ‘=‘ </a:t>
            </a:r>
            <a:r>
              <a:rPr lang="fr-FR" sz="2800" dirty="0" smtClean="0"/>
              <a:t>et </a:t>
            </a:r>
            <a:r>
              <a:rPr lang="fr-FR" sz="2800" b="1" dirty="0" smtClean="0"/>
              <a:t>la borne supérieure est précédée par le mot-clé ‘TO’</a:t>
            </a:r>
            <a:r>
              <a:rPr lang="fr-FR" sz="2800" dirty="0" smtClean="0"/>
              <a:t>. Les bornes sont des </a:t>
            </a:r>
            <a:r>
              <a:rPr lang="fr-FR" sz="2800" b="1" dirty="0" smtClean="0"/>
              <a:t>entiers positifs</a:t>
            </a:r>
            <a:r>
              <a:rPr lang="fr-FR" sz="2800" dirty="0" smtClean="0"/>
              <a:t>.</a:t>
            </a:r>
          </a:p>
        </p:txBody>
      </p:sp>
      <p:sp>
        <p:nvSpPr>
          <p:cNvPr id="5" name="Espace réservé du pied de page 4"/>
          <p:cNvSpPr>
            <a:spLocks noGrp="1"/>
          </p:cNvSpPr>
          <p:nvPr>
            <p:ph type="ftr" sz="quarter" idx="11"/>
          </p:nvPr>
        </p:nvSpPr>
        <p:spPr/>
        <p:txBody>
          <a:bodyPr/>
          <a:lstStyle/>
          <a:p>
            <a:pPr>
              <a:defRPr/>
            </a:pPr>
            <a:r>
              <a:rPr lang="fr-FR"/>
              <a:t>Dr Maamri Ramdane</a:t>
            </a:r>
            <a:endParaRPr lang="en-US"/>
          </a:p>
        </p:txBody>
      </p:sp>
      <p:sp>
        <p:nvSpPr>
          <p:cNvPr id="4" name="Espace réservé du numéro de diapositive 3"/>
          <p:cNvSpPr>
            <a:spLocks noGrp="1"/>
          </p:cNvSpPr>
          <p:nvPr>
            <p:ph type="sldNum" sz="quarter" idx="12"/>
          </p:nvPr>
        </p:nvSpPr>
        <p:spPr/>
        <p:txBody>
          <a:bodyPr/>
          <a:lstStyle/>
          <a:p>
            <a:pPr>
              <a:defRPr/>
            </a:pPr>
            <a:fld id="{048AE8CD-D1BD-4747-9B7A-1B4AD04C1AA8}" type="slidenum">
              <a:rPr lang="en-US"/>
              <a:pPr>
                <a:defRPr/>
              </a:pPr>
              <a:t>148</a:t>
            </a:fld>
            <a:endParaRPr lang="en-US"/>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285750" y="0"/>
            <a:ext cx="8429625" cy="685800"/>
          </a:xfrm>
        </p:spPr>
        <p:txBody>
          <a:bodyPr/>
          <a:lstStyle/>
          <a:p>
            <a:pPr fontAlgn="auto">
              <a:spcAft>
                <a:spcPts val="0"/>
              </a:spcAft>
              <a:defRPr/>
            </a:pPr>
            <a:r>
              <a:rPr lang="fr-FR" sz="3800" smtClean="0"/>
              <a:t>L’analyse partitionnelle - Exemple</a:t>
            </a:r>
          </a:p>
        </p:txBody>
      </p:sp>
      <p:sp>
        <p:nvSpPr>
          <p:cNvPr id="164867" name="Rectangle 3"/>
          <p:cNvSpPr>
            <a:spLocks noGrp="1" noChangeArrowheads="1"/>
          </p:cNvSpPr>
          <p:nvPr>
            <p:ph sz="half" idx="1"/>
          </p:nvPr>
        </p:nvSpPr>
        <p:spPr>
          <a:xfrm>
            <a:off x="857250" y="1000125"/>
            <a:ext cx="4549775" cy="4943475"/>
          </a:xfrm>
        </p:spPr>
        <p:txBody>
          <a:bodyPr/>
          <a:lstStyle/>
          <a:p>
            <a:pPr>
              <a:lnSpc>
                <a:spcPct val="80000"/>
              </a:lnSpc>
            </a:pPr>
            <a:r>
              <a:rPr lang="fr-FR" sz="2400" smtClean="0"/>
              <a:t>Classe d’équivalence :</a:t>
            </a:r>
          </a:p>
          <a:p>
            <a:pPr>
              <a:lnSpc>
                <a:spcPct val="80000"/>
              </a:lnSpc>
            </a:pPr>
            <a:r>
              <a:rPr lang="fr-FR" sz="2400" smtClean="0"/>
              <a:t>Nombre de paramètres</a:t>
            </a:r>
          </a:p>
          <a:p>
            <a:pPr lvl="1">
              <a:lnSpc>
                <a:spcPct val="80000"/>
              </a:lnSpc>
            </a:pPr>
            <a:r>
              <a:rPr lang="fr-FR" sz="2200" smtClean="0"/>
              <a:t>DT (0,1,2)</a:t>
            </a:r>
          </a:p>
          <a:p>
            <a:pPr>
              <a:lnSpc>
                <a:spcPct val="80000"/>
              </a:lnSpc>
            </a:pPr>
            <a:r>
              <a:rPr lang="fr-FR" sz="2400" smtClean="0"/>
              <a:t>Nombre de caractères du nom</a:t>
            </a:r>
          </a:p>
          <a:p>
            <a:pPr lvl="1">
              <a:lnSpc>
                <a:spcPct val="80000"/>
              </a:lnSpc>
            </a:pPr>
            <a:r>
              <a:rPr lang="fr-FR" sz="2200" smtClean="0"/>
              <a:t>DT (‘A’,’AB’,’ABC’)</a:t>
            </a:r>
          </a:p>
          <a:p>
            <a:pPr>
              <a:lnSpc>
                <a:spcPct val="80000"/>
              </a:lnSpc>
            </a:pPr>
            <a:r>
              <a:rPr lang="fr-FR" sz="2400" smtClean="0"/>
              <a:t>Borne Inférieure</a:t>
            </a:r>
          </a:p>
          <a:p>
            <a:pPr lvl="1">
              <a:lnSpc>
                <a:spcPct val="80000"/>
              </a:lnSpc>
            </a:pPr>
            <a:r>
              <a:rPr lang="fr-FR" sz="2200" smtClean="0"/>
              <a:t>DT (précédée par = , non précédée par =)</a:t>
            </a:r>
          </a:p>
          <a:p>
            <a:pPr>
              <a:lnSpc>
                <a:spcPct val="80000"/>
              </a:lnSpc>
            </a:pPr>
            <a:r>
              <a:rPr lang="fr-FR" sz="2400" smtClean="0"/>
              <a:t>Borne Supérieure</a:t>
            </a:r>
          </a:p>
          <a:p>
            <a:pPr lvl="1">
              <a:lnSpc>
                <a:spcPct val="80000"/>
              </a:lnSpc>
            </a:pPr>
            <a:r>
              <a:rPr lang="fr-FR" sz="2200" smtClean="0"/>
              <a:t>DT (précédée par To, non précédée par To)</a:t>
            </a:r>
          </a:p>
          <a:p>
            <a:pPr lvl="1">
              <a:lnSpc>
                <a:spcPct val="80000"/>
              </a:lnSpc>
            </a:pPr>
            <a:endParaRPr lang="fr-FR" sz="2200" smtClean="0"/>
          </a:p>
          <a:p>
            <a:pPr lvl="1">
              <a:lnSpc>
                <a:spcPct val="80000"/>
              </a:lnSpc>
            </a:pPr>
            <a:endParaRPr lang="fr-FR" sz="2200" smtClean="0"/>
          </a:p>
        </p:txBody>
      </p:sp>
      <p:sp>
        <p:nvSpPr>
          <p:cNvPr id="164868" name="Rectangle 4"/>
          <p:cNvSpPr>
            <a:spLocks noGrp="1" noChangeArrowheads="1"/>
          </p:cNvSpPr>
          <p:nvPr>
            <p:ph sz="half" idx="2"/>
          </p:nvPr>
        </p:nvSpPr>
        <p:spPr>
          <a:xfrm>
            <a:off x="5559425" y="1023938"/>
            <a:ext cx="3227388" cy="4191000"/>
          </a:xfrm>
        </p:spPr>
        <p:txBody>
          <a:bodyPr/>
          <a:lstStyle/>
          <a:p>
            <a:pPr>
              <a:lnSpc>
                <a:spcPct val="80000"/>
              </a:lnSpc>
            </a:pPr>
            <a:r>
              <a:rPr lang="fr-FR" sz="2400" smtClean="0"/>
              <a:t>For A=1 to 10</a:t>
            </a:r>
          </a:p>
          <a:p>
            <a:pPr>
              <a:lnSpc>
                <a:spcPct val="80000"/>
              </a:lnSpc>
            </a:pPr>
            <a:r>
              <a:rPr lang="fr-FR" sz="2400" smtClean="0"/>
              <a:t>For =1 to 10</a:t>
            </a:r>
          </a:p>
          <a:p>
            <a:pPr>
              <a:lnSpc>
                <a:spcPct val="80000"/>
              </a:lnSpc>
            </a:pPr>
            <a:r>
              <a:rPr lang="fr-FR" sz="2400" smtClean="0"/>
              <a:t>For A,B =1 To 10</a:t>
            </a:r>
          </a:p>
          <a:p>
            <a:pPr>
              <a:lnSpc>
                <a:spcPct val="80000"/>
              </a:lnSpc>
            </a:pPr>
            <a:r>
              <a:rPr lang="fr-FR" sz="2400" smtClean="0"/>
              <a:t>For AB=1 to 10</a:t>
            </a:r>
          </a:p>
          <a:p>
            <a:pPr>
              <a:lnSpc>
                <a:spcPct val="80000"/>
              </a:lnSpc>
            </a:pPr>
            <a:r>
              <a:rPr lang="fr-FR" sz="2400" smtClean="0"/>
              <a:t>For ABC=1 to 10</a:t>
            </a:r>
          </a:p>
          <a:p>
            <a:pPr>
              <a:lnSpc>
                <a:spcPct val="80000"/>
              </a:lnSpc>
            </a:pPr>
            <a:r>
              <a:rPr lang="fr-FR" sz="2400" smtClean="0"/>
              <a:t>For A 1 to 10</a:t>
            </a:r>
          </a:p>
          <a:p>
            <a:pPr>
              <a:lnSpc>
                <a:spcPct val="80000"/>
              </a:lnSpc>
            </a:pPr>
            <a:r>
              <a:rPr lang="fr-FR" sz="2400" smtClean="0"/>
              <a:t>For a=1 10</a:t>
            </a:r>
          </a:p>
        </p:txBody>
      </p:sp>
      <p:sp>
        <p:nvSpPr>
          <p:cNvPr id="6" name="Espace réservé du pied de page 5"/>
          <p:cNvSpPr>
            <a:spLocks noGrp="1"/>
          </p:cNvSpPr>
          <p:nvPr>
            <p:ph type="ftr" sz="quarter" idx="11"/>
          </p:nvPr>
        </p:nvSpPr>
        <p:spPr/>
        <p:txBody>
          <a:bodyPr/>
          <a:lstStyle/>
          <a:p>
            <a:pPr>
              <a:defRPr/>
            </a:pPr>
            <a:r>
              <a:rPr lang="fr-FR"/>
              <a:t>Dr Maamri Ramdane</a:t>
            </a:r>
            <a:endParaRPr lang="en-US"/>
          </a:p>
        </p:txBody>
      </p:sp>
      <p:sp>
        <p:nvSpPr>
          <p:cNvPr id="5" name="Espace réservé du numéro de diapositive 4"/>
          <p:cNvSpPr>
            <a:spLocks noGrp="1"/>
          </p:cNvSpPr>
          <p:nvPr>
            <p:ph type="sldNum" sz="quarter" idx="12"/>
          </p:nvPr>
        </p:nvSpPr>
        <p:spPr/>
        <p:txBody>
          <a:bodyPr/>
          <a:lstStyle/>
          <a:p>
            <a:pPr>
              <a:defRPr/>
            </a:pPr>
            <a:fld id="{B7C503B8-9729-4EF6-AEFF-0698153631B6}" type="slidenum">
              <a:rPr lang="en-US"/>
              <a:pPr>
                <a:defRPr/>
              </a:pPr>
              <a:t>149</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p:txBody>
          <a:bodyPr/>
          <a:lstStyle/>
          <a:p>
            <a:pPr fontAlgn="auto">
              <a:spcAft>
                <a:spcPts val="0"/>
              </a:spcAft>
              <a:defRPr/>
            </a:pPr>
            <a:r>
              <a:rPr lang="fr-FR" smtClean="0"/>
              <a:t>1. Le modèle en tunnel</a:t>
            </a:r>
            <a:endParaRPr lang="ar-DZ" smtClean="0"/>
          </a:p>
        </p:txBody>
      </p:sp>
      <p:sp>
        <p:nvSpPr>
          <p:cNvPr id="3" name="Espace réservé du contenu 2"/>
          <p:cNvSpPr>
            <a:spLocks noGrp="1"/>
          </p:cNvSpPr>
          <p:nvPr>
            <p:ph idx="1"/>
          </p:nvPr>
        </p:nvSpPr>
        <p:spPr>
          <a:xfrm>
            <a:off x="1500188" y="1752600"/>
            <a:ext cx="6726237" cy="4191000"/>
          </a:xfrm>
        </p:spPr>
        <p:txBody>
          <a:bodyPr>
            <a:normAutofit fontScale="85000" lnSpcReduction="20000"/>
          </a:bodyPr>
          <a:lstStyle/>
          <a:p>
            <a:pPr fontAlgn="auto">
              <a:spcAft>
                <a:spcPts val="0"/>
              </a:spcAft>
              <a:buFont typeface="Wingdings 2"/>
              <a:buChar char=""/>
              <a:defRPr/>
            </a:pPr>
            <a:endParaRPr lang="fr-FR" smtClean="0"/>
          </a:p>
          <a:p>
            <a:pPr fontAlgn="auto">
              <a:spcAft>
                <a:spcPts val="0"/>
              </a:spcAft>
              <a:buFont typeface="Wingdings 2"/>
              <a:buChar char=""/>
              <a:defRPr/>
            </a:pPr>
            <a:endParaRPr lang="fr-FR" smtClean="0"/>
          </a:p>
          <a:p>
            <a:pPr fontAlgn="auto">
              <a:spcAft>
                <a:spcPts val="0"/>
              </a:spcAft>
              <a:buFont typeface="Wingdings 2"/>
              <a:buChar char=""/>
              <a:defRPr/>
            </a:pPr>
            <a:r>
              <a:rPr lang="fr-FR" smtClean="0"/>
              <a:t>Problème</a:t>
            </a:r>
          </a:p>
          <a:p>
            <a:pPr fontAlgn="auto">
              <a:spcAft>
                <a:spcPts val="0"/>
              </a:spcAft>
              <a:buFont typeface="Wingdings 2"/>
              <a:buChar char=""/>
              <a:defRPr/>
            </a:pPr>
            <a:endParaRPr lang="fr-FR" smtClean="0"/>
          </a:p>
          <a:p>
            <a:pPr fontAlgn="auto">
              <a:spcAft>
                <a:spcPts val="0"/>
              </a:spcAft>
              <a:buFont typeface="Wingdings 2"/>
              <a:buChar char=""/>
              <a:defRPr/>
            </a:pPr>
            <a:endParaRPr lang="fr-FR" smtClean="0"/>
          </a:p>
          <a:p>
            <a:pPr fontAlgn="auto">
              <a:spcAft>
                <a:spcPts val="0"/>
              </a:spcAft>
              <a:buFontTx/>
              <a:buNone/>
              <a:defRPr/>
            </a:pPr>
            <a:r>
              <a:rPr lang="fr-FR" smtClean="0"/>
              <a:t>• Caractéristique</a:t>
            </a:r>
          </a:p>
          <a:p>
            <a:pPr fontAlgn="auto">
              <a:spcAft>
                <a:spcPts val="0"/>
              </a:spcAft>
              <a:buFontTx/>
              <a:buNone/>
              <a:defRPr/>
            </a:pPr>
            <a:r>
              <a:rPr lang="fr-FR" smtClean="0"/>
              <a:t>	– absence de modèle !</a:t>
            </a:r>
          </a:p>
          <a:p>
            <a:pPr fontAlgn="auto">
              <a:spcAft>
                <a:spcPts val="0"/>
              </a:spcAft>
              <a:buFontTx/>
              <a:buNone/>
              <a:defRPr/>
            </a:pPr>
            <a:r>
              <a:rPr lang="fr-FR" smtClean="0"/>
              <a:t>• Utilisation</a:t>
            </a:r>
          </a:p>
          <a:p>
            <a:pPr fontAlgn="auto">
              <a:spcAft>
                <a:spcPts val="0"/>
              </a:spcAft>
              <a:buFontTx/>
              <a:buNone/>
              <a:defRPr/>
            </a:pPr>
            <a:r>
              <a:rPr lang="fr-FR" smtClean="0"/>
              <a:t>	– A éviter !</a:t>
            </a:r>
          </a:p>
          <a:p>
            <a:pPr fontAlgn="auto">
              <a:spcAft>
                <a:spcPts val="0"/>
              </a:spcAft>
              <a:buFontTx/>
              <a:buNone/>
              <a:defRPr/>
            </a:pPr>
            <a:r>
              <a:rPr lang="fr-FR" smtClean="0"/>
              <a:t>	– réservée aux petits projets</a:t>
            </a:r>
            <a:endParaRPr lang="ar-DZ" smtClean="0"/>
          </a:p>
        </p:txBody>
      </p:sp>
      <p:sp>
        <p:nvSpPr>
          <p:cNvPr id="18442" name="Espace réservé du pied de page 4"/>
          <p:cNvSpPr>
            <a:spLocks noGrp="1"/>
          </p:cNvSpPr>
          <p:nvPr>
            <p:ph type="ftr" sz="quarter" idx="11"/>
          </p:nvPr>
        </p:nvSpPr>
        <p:spPr/>
        <p:txBody>
          <a:bodyPr/>
          <a:lstStyle/>
          <a:p>
            <a:pPr>
              <a:defRPr/>
            </a:pPr>
            <a:r>
              <a:rPr lang="en-US"/>
              <a:t>Dr Maamri Ramdane</a:t>
            </a:r>
          </a:p>
        </p:txBody>
      </p:sp>
      <p:sp>
        <p:nvSpPr>
          <p:cNvPr id="18436" name="Espace réservé du numéro de diapositive 5"/>
          <p:cNvSpPr>
            <a:spLocks noGrp="1"/>
          </p:cNvSpPr>
          <p:nvPr>
            <p:ph type="sldNum" sz="quarter" idx="12"/>
          </p:nvPr>
        </p:nvSpPr>
        <p:spPr>
          <a:xfrm>
            <a:off x="1905000" y="6415088"/>
            <a:ext cx="1593850" cy="441325"/>
          </a:xfrm>
        </p:spPr>
        <p:txBody>
          <a:bodyPr/>
          <a:lstStyle/>
          <a:p>
            <a:pPr algn="l">
              <a:defRPr/>
            </a:pPr>
            <a:fld id="{28168502-BE22-4AA5-A6A6-83C4636D5FCE}" type="slidenum">
              <a:rPr lang="en-US"/>
              <a:pPr algn="l">
                <a:defRPr/>
              </a:pPr>
              <a:t>15</a:t>
            </a:fld>
            <a:endParaRPr lang="en-US"/>
          </a:p>
        </p:txBody>
      </p:sp>
      <p:sp>
        <p:nvSpPr>
          <p:cNvPr id="7" name="Flèche droite 6"/>
          <p:cNvSpPr>
            <a:spLocks noChangeArrowheads="1"/>
          </p:cNvSpPr>
          <p:nvPr/>
        </p:nvSpPr>
        <p:spPr bwMode="auto">
          <a:xfrm>
            <a:off x="1828800" y="2054225"/>
            <a:ext cx="955675" cy="360363"/>
          </a:xfrm>
          <a:prstGeom prst="rightArrow">
            <a:avLst>
              <a:gd name="adj1" fmla="val 50000"/>
              <a:gd name="adj2" fmla="val 49958"/>
            </a:avLst>
          </a:prstGeom>
          <a:solidFill>
            <a:schemeClr val="accent1"/>
          </a:solidFill>
          <a:ln w="12700" algn="ctr">
            <a:solidFill>
              <a:schemeClr val="tx1"/>
            </a:solidFill>
            <a:round/>
            <a:headEnd type="none" w="sm" len="sm"/>
            <a:tailEnd type="none" w="sm" len="sm"/>
          </a:ln>
        </p:spPr>
        <p:txBody>
          <a:bodyPr/>
          <a:lstStyle/>
          <a:p>
            <a:endParaRPr lang="ar-DZ"/>
          </a:p>
        </p:txBody>
      </p:sp>
      <p:pic>
        <p:nvPicPr>
          <p:cNvPr id="90115" name="Picture 3"/>
          <p:cNvPicPr>
            <a:picLocks noChangeAspect="1" noChangeArrowheads="1"/>
          </p:cNvPicPr>
          <p:nvPr/>
        </p:nvPicPr>
        <p:blipFill>
          <a:blip r:embed="rId2"/>
          <a:srcRect/>
          <a:stretch>
            <a:fillRect/>
          </a:stretch>
        </p:blipFill>
        <p:spPr bwMode="auto">
          <a:xfrm>
            <a:off x="2867025" y="1652588"/>
            <a:ext cx="3162300" cy="990600"/>
          </a:xfrm>
          <a:prstGeom prst="rect">
            <a:avLst/>
          </a:prstGeom>
          <a:noFill/>
          <a:ln w="12700">
            <a:noFill/>
            <a:miter lim="800000"/>
            <a:headEnd type="none" w="sm" len="sm"/>
            <a:tailEnd type="none" w="sm" len="sm"/>
          </a:ln>
        </p:spPr>
      </p:pic>
      <p:sp>
        <p:nvSpPr>
          <p:cNvPr id="12" name="Flèche droite 11"/>
          <p:cNvSpPr>
            <a:spLocks noChangeArrowheads="1"/>
          </p:cNvSpPr>
          <p:nvPr/>
        </p:nvSpPr>
        <p:spPr bwMode="auto">
          <a:xfrm>
            <a:off x="6184900" y="2214563"/>
            <a:ext cx="893763" cy="360362"/>
          </a:xfrm>
          <a:prstGeom prst="rightArrow">
            <a:avLst>
              <a:gd name="adj1" fmla="val 50000"/>
              <a:gd name="adj2" fmla="val 49948"/>
            </a:avLst>
          </a:prstGeom>
          <a:solidFill>
            <a:schemeClr val="accent1"/>
          </a:solidFill>
          <a:ln w="12700" algn="ctr">
            <a:solidFill>
              <a:schemeClr val="tx1"/>
            </a:solidFill>
            <a:round/>
            <a:headEnd type="none" w="sm" len="sm"/>
            <a:tailEnd type="none" w="sm" len="sm"/>
          </a:ln>
        </p:spPr>
        <p:txBody>
          <a:bodyPr/>
          <a:lstStyle/>
          <a:p>
            <a:endParaRPr lang="ar-DZ"/>
          </a:p>
        </p:txBody>
      </p:sp>
      <p:pic>
        <p:nvPicPr>
          <p:cNvPr id="90116" name="Picture 4"/>
          <p:cNvPicPr>
            <a:picLocks noChangeAspect="1" noChangeArrowheads="1"/>
          </p:cNvPicPr>
          <p:nvPr/>
        </p:nvPicPr>
        <p:blipFill>
          <a:blip r:embed="rId3"/>
          <a:srcRect/>
          <a:stretch>
            <a:fillRect/>
          </a:stretch>
        </p:blipFill>
        <p:spPr bwMode="auto">
          <a:xfrm>
            <a:off x="7319963" y="2073275"/>
            <a:ext cx="1181100" cy="514350"/>
          </a:xfrm>
          <a:prstGeom prst="rect">
            <a:avLst/>
          </a:prstGeom>
          <a:noFill/>
          <a:ln w="12700">
            <a:noFill/>
            <a:miter lim="800000"/>
            <a:headEnd type="none" w="sm" len="sm"/>
            <a:tailEnd type="none" w="sm" len="sm"/>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90115"/>
                                        </p:tgtEl>
                                        <p:attrNameLst>
                                          <p:attrName>style.visibility</p:attrName>
                                        </p:attrNameLst>
                                      </p:cBhvr>
                                      <p:to>
                                        <p:strVal val="visible"/>
                                      </p:to>
                                    </p:set>
                                    <p:animEffect transition="in" filter="checkerboard(across)">
                                      <p:cBhvr>
                                        <p:cTn id="17" dur="500"/>
                                        <p:tgtEl>
                                          <p:spTgt spid="9011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heckerboard(across)">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90116"/>
                                        </p:tgtEl>
                                        <p:attrNameLst>
                                          <p:attrName>style.visibility</p:attrName>
                                        </p:attrNameLst>
                                      </p:cBhvr>
                                      <p:to>
                                        <p:strVal val="visible"/>
                                      </p:to>
                                    </p:set>
                                    <p:animEffect transition="in" filter="checkerboard(across)">
                                      <p:cBhvr>
                                        <p:cTn id="27" dur="500"/>
                                        <p:tgtEl>
                                          <p:spTgt spid="9011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checkerboard(across)">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checkerboard(across)">
                                      <p:cBhvr>
                                        <p:cTn id="49" dur="500"/>
                                        <p:tgtEl>
                                          <p:spTgt spid="3">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checkerboard(across)">
                                      <p:cBhvr>
                                        <p:cTn id="5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re 1"/>
          <p:cNvSpPr>
            <a:spLocks noGrp="1"/>
          </p:cNvSpPr>
          <p:nvPr>
            <p:ph type="title"/>
          </p:nvPr>
        </p:nvSpPr>
        <p:spPr>
          <a:xfrm>
            <a:off x="1714480" y="285728"/>
            <a:ext cx="6324600" cy="685800"/>
          </a:xfrm>
        </p:spPr>
        <p:txBody>
          <a:bodyPr/>
          <a:lstStyle/>
          <a:p>
            <a:pPr fontAlgn="auto">
              <a:spcAft>
                <a:spcPts val="0"/>
              </a:spcAft>
              <a:defRPr/>
            </a:pPr>
            <a:r>
              <a:rPr lang="fr-FR" dirty="0" smtClean="0"/>
              <a:t>Exemple 1 : Valeur absolue</a:t>
            </a:r>
          </a:p>
        </p:txBody>
      </p:sp>
      <p:pic>
        <p:nvPicPr>
          <p:cNvPr id="165891" name="Picture 2"/>
          <p:cNvPicPr>
            <a:picLocks noGrp="1" noChangeAspect="1" noChangeArrowheads="1"/>
          </p:cNvPicPr>
          <p:nvPr>
            <p:ph idx="1"/>
          </p:nvPr>
        </p:nvPicPr>
        <p:blipFill>
          <a:blip r:embed="rId2"/>
          <a:srcRect/>
          <a:stretch>
            <a:fillRect/>
          </a:stretch>
        </p:blipFill>
        <p:spPr>
          <a:xfrm>
            <a:off x="714348" y="1500174"/>
            <a:ext cx="7715250" cy="4695825"/>
          </a:xfrm>
        </p:spPr>
      </p:pic>
      <p:sp>
        <p:nvSpPr>
          <p:cNvPr id="6" name="Espace réservé du pied de page 5"/>
          <p:cNvSpPr>
            <a:spLocks noGrp="1"/>
          </p:cNvSpPr>
          <p:nvPr>
            <p:ph type="ftr" sz="quarter" idx="11"/>
          </p:nvPr>
        </p:nvSpPr>
        <p:spPr/>
        <p:txBody>
          <a:bodyPr/>
          <a:lstStyle/>
          <a:p>
            <a:pPr>
              <a:defRPr/>
            </a:pPr>
            <a:r>
              <a:rPr lang="fr-FR"/>
              <a:t>Dr Maamri Ramdane</a:t>
            </a:r>
            <a:endParaRPr lang="en-US"/>
          </a:p>
        </p:txBody>
      </p:sp>
      <p:sp>
        <p:nvSpPr>
          <p:cNvPr id="5" name="Espace réservé du numéro de diapositive 4"/>
          <p:cNvSpPr>
            <a:spLocks noGrp="1"/>
          </p:cNvSpPr>
          <p:nvPr>
            <p:ph type="sldNum" sz="quarter" idx="12"/>
          </p:nvPr>
        </p:nvSpPr>
        <p:spPr/>
        <p:txBody>
          <a:bodyPr/>
          <a:lstStyle/>
          <a:p>
            <a:pPr>
              <a:defRPr/>
            </a:pPr>
            <a:fld id="{76E7BB90-D51F-4324-889D-B2F5B21A348A}" type="slidenum">
              <a:rPr lang="en-US"/>
              <a:pPr>
                <a:defRPr/>
              </a:pPr>
              <a:t>150</a:t>
            </a:fld>
            <a:endParaRPr lang="en-US"/>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re 1"/>
          <p:cNvSpPr>
            <a:spLocks noGrp="1"/>
          </p:cNvSpPr>
          <p:nvPr>
            <p:ph type="title"/>
          </p:nvPr>
        </p:nvSpPr>
        <p:spPr>
          <a:xfrm>
            <a:off x="1714480" y="285728"/>
            <a:ext cx="6324600" cy="685800"/>
          </a:xfrm>
        </p:spPr>
        <p:txBody>
          <a:bodyPr>
            <a:normAutofit fontScale="90000"/>
          </a:bodyPr>
          <a:lstStyle/>
          <a:p>
            <a:pPr fontAlgn="auto">
              <a:spcAft>
                <a:spcPts val="0"/>
              </a:spcAft>
              <a:defRPr/>
            </a:pPr>
            <a:r>
              <a:rPr lang="fr-FR" dirty="0" smtClean="0"/>
              <a:t>Exemple 2 : Calcul somme max</a:t>
            </a:r>
          </a:p>
        </p:txBody>
      </p:sp>
      <p:pic>
        <p:nvPicPr>
          <p:cNvPr id="166915" name="Picture 2"/>
          <p:cNvPicPr>
            <a:picLocks noGrp="1" noChangeAspect="1" noChangeArrowheads="1"/>
          </p:cNvPicPr>
          <p:nvPr>
            <p:ph idx="1"/>
          </p:nvPr>
        </p:nvPicPr>
        <p:blipFill>
          <a:blip r:embed="rId2"/>
          <a:srcRect/>
          <a:stretch>
            <a:fillRect/>
          </a:stretch>
        </p:blipFill>
        <p:spPr>
          <a:xfrm>
            <a:off x="857224" y="1428736"/>
            <a:ext cx="7643813" cy="5119688"/>
          </a:xfrm>
        </p:spPr>
      </p:pic>
      <p:sp>
        <p:nvSpPr>
          <p:cNvPr id="6" name="Espace réservé du pied de page 5"/>
          <p:cNvSpPr>
            <a:spLocks noGrp="1"/>
          </p:cNvSpPr>
          <p:nvPr>
            <p:ph type="ftr" sz="quarter" idx="11"/>
          </p:nvPr>
        </p:nvSpPr>
        <p:spPr/>
        <p:txBody>
          <a:bodyPr/>
          <a:lstStyle/>
          <a:p>
            <a:pPr>
              <a:defRPr/>
            </a:pPr>
            <a:r>
              <a:rPr lang="fr-FR"/>
              <a:t>Dr Maamri Ramdane</a:t>
            </a:r>
            <a:endParaRPr lang="en-US"/>
          </a:p>
        </p:txBody>
      </p:sp>
      <p:sp>
        <p:nvSpPr>
          <p:cNvPr id="5" name="Espace réservé du numéro de diapositive 4"/>
          <p:cNvSpPr>
            <a:spLocks noGrp="1"/>
          </p:cNvSpPr>
          <p:nvPr>
            <p:ph type="sldNum" sz="quarter" idx="12"/>
          </p:nvPr>
        </p:nvSpPr>
        <p:spPr/>
        <p:txBody>
          <a:bodyPr/>
          <a:lstStyle/>
          <a:p>
            <a:pPr>
              <a:defRPr/>
            </a:pPr>
            <a:fld id="{0A994400-DBFC-461A-813F-FC9A62BDC970}" type="slidenum">
              <a:rPr lang="en-US"/>
              <a:pPr>
                <a:defRPr/>
              </a:pPr>
              <a:t>151</a:t>
            </a:fld>
            <a:endParaRPr lang="en-US"/>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57356" y="285728"/>
            <a:ext cx="6324600" cy="685800"/>
          </a:xfrm>
        </p:spPr>
        <p:txBody>
          <a:bodyPr>
            <a:normAutofit fontScale="90000"/>
          </a:bodyPr>
          <a:lstStyle/>
          <a:p>
            <a:pPr fontAlgn="auto">
              <a:spcAft>
                <a:spcPts val="0"/>
              </a:spcAft>
              <a:defRPr/>
            </a:pPr>
            <a:r>
              <a:rPr lang="fr-FR" dirty="0"/>
              <a:t>Test des partitions et multi-variables</a:t>
            </a:r>
          </a:p>
        </p:txBody>
      </p:sp>
      <p:pic>
        <p:nvPicPr>
          <p:cNvPr id="167939" name="Picture 2"/>
          <p:cNvPicPr>
            <a:picLocks noGrp="1" noChangeAspect="1" noChangeArrowheads="1"/>
          </p:cNvPicPr>
          <p:nvPr>
            <p:ph idx="1"/>
          </p:nvPr>
        </p:nvPicPr>
        <p:blipFill>
          <a:blip r:embed="rId2"/>
          <a:srcRect/>
          <a:stretch>
            <a:fillRect/>
          </a:stretch>
        </p:blipFill>
        <p:spPr>
          <a:xfrm>
            <a:off x="428596" y="1357298"/>
            <a:ext cx="7929563" cy="4992688"/>
          </a:xfrm>
        </p:spPr>
      </p:pic>
      <p:sp>
        <p:nvSpPr>
          <p:cNvPr id="6" name="Espace réservé du pied de page 5"/>
          <p:cNvSpPr>
            <a:spLocks noGrp="1"/>
          </p:cNvSpPr>
          <p:nvPr>
            <p:ph type="ftr" sz="quarter" idx="11"/>
          </p:nvPr>
        </p:nvSpPr>
        <p:spPr/>
        <p:txBody>
          <a:bodyPr/>
          <a:lstStyle/>
          <a:p>
            <a:pPr>
              <a:defRPr/>
            </a:pPr>
            <a:r>
              <a:rPr lang="fr-FR"/>
              <a:t>Dr Maamri Ramdane</a:t>
            </a:r>
            <a:endParaRPr lang="en-US"/>
          </a:p>
        </p:txBody>
      </p:sp>
      <p:sp>
        <p:nvSpPr>
          <p:cNvPr id="5" name="Espace réservé du numéro de diapositive 4"/>
          <p:cNvSpPr>
            <a:spLocks noGrp="1"/>
          </p:cNvSpPr>
          <p:nvPr>
            <p:ph type="sldNum" sz="quarter" idx="12"/>
          </p:nvPr>
        </p:nvSpPr>
        <p:spPr/>
        <p:txBody>
          <a:bodyPr/>
          <a:lstStyle/>
          <a:p>
            <a:pPr>
              <a:defRPr/>
            </a:pPr>
            <a:fld id="{A70D9BE4-05A4-4BD0-9340-26882C8AEA42}" type="slidenum">
              <a:rPr lang="en-US"/>
              <a:pPr>
                <a:defRPr/>
              </a:pPr>
              <a:t>152</a:t>
            </a:fld>
            <a:endParaRPr lang="en-US"/>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57290" y="285728"/>
            <a:ext cx="6824662" cy="685800"/>
          </a:xfrm>
        </p:spPr>
        <p:txBody>
          <a:bodyPr>
            <a:normAutofit fontScale="90000"/>
          </a:bodyPr>
          <a:lstStyle/>
          <a:p>
            <a:pPr fontAlgn="auto">
              <a:spcAft>
                <a:spcPts val="0"/>
              </a:spcAft>
              <a:defRPr/>
            </a:pPr>
            <a:r>
              <a:rPr lang="fr-FR" dirty="0"/>
              <a:t>Test des partitions et multi-variables (2)</a:t>
            </a:r>
          </a:p>
        </p:txBody>
      </p:sp>
      <p:sp>
        <p:nvSpPr>
          <p:cNvPr id="168963" name="Espace réservé du contenu 2"/>
          <p:cNvSpPr>
            <a:spLocks noGrp="1"/>
          </p:cNvSpPr>
          <p:nvPr>
            <p:ph idx="1"/>
          </p:nvPr>
        </p:nvSpPr>
        <p:spPr>
          <a:xfrm>
            <a:off x="714348" y="1357298"/>
            <a:ext cx="7583487" cy="4191000"/>
          </a:xfrm>
        </p:spPr>
        <p:txBody>
          <a:bodyPr/>
          <a:lstStyle/>
          <a:p>
            <a:r>
              <a:rPr lang="fr-FR" smtClean="0"/>
              <a:t>Approche 1 : union des partitions</a:t>
            </a:r>
          </a:p>
          <a:p>
            <a:r>
              <a:rPr lang="fr-FR" smtClean="0"/>
              <a:t>partitions sur chaque variable, puis union des partitions</a:t>
            </a:r>
          </a:p>
          <a:p>
            <a:r>
              <a:rPr lang="fr-FR" smtClean="0"/>
              <a:t>un test passe par plusieurs partitions (1 par variable)</a:t>
            </a:r>
          </a:p>
          <a:p>
            <a:r>
              <a:rPr lang="fr-FR" smtClean="0"/>
              <a:t># P = </a:t>
            </a:r>
            <a:r>
              <a:rPr lang="fr-FR" smtClean="0">
                <a:sym typeface="Symbol" pitchFamily="18" charset="2"/>
              </a:rPr>
              <a:t></a:t>
            </a:r>
            <a:r>
              <a:rPr lang="fr-FR" smtClean="0"/>
              <a:t>#Pi</a:t>
            </a:r>
          </a:p>
          <a:p>
            <a:r>
              <a:rPr lang="fr-FR" smtClean="0"/>
              <a:t>risque = on test chaque Pi dans un seul contexte</a:t>
            </a:r>
          </a:p>
          <a:p>
            <a:r>
              <a:rPr lang="fr-FR" smtClean="0"/>
              <a:t>risque 2 = manquer des DT avec relations spécifiques (ex : x ≤ y)</a:t>
            </a:r>
          </a:p>
        </p:txBody>
      </p:sp>
      <p:sp>
        <p:nvSpPr>
          <p:cNvPr id="6" name="Espace réservé du pied de page 5"/>
          <p:cNvSpPr>
            <a:spLocks noGrp="1"/>
          </p:cNvSpPr>
          <p:nvPr>
            <p:ph type="ftr" sz="quarter" idx="11"/>
          </p:nvPr>
        </p:nvSpPr>
        <p:spPr/>
        <p:txBody>
          <a:bodyPr/>
          <a:lstStyle/>
          <a:p>
            <a:pPr>
              <a:defRPr/>
            </a:pPr>
            <a:r>
              <a:rPr lang="fr-FR"/>
              <a:t>Dr Maamri Ramdane</a:t>
            </a:r>
            <a:endParaRPr lang="en-US"/>
          </a:p>
        </p:txBody>
      </p:sp>
      <p:sp>
        <p:nvSpPr>
          <p:cNvPr id="5" name="Espace réservé du numéro de diapositive 4"/>
          <p:cNvSpPr>
            <a:spLocks noGrp="1"/>
          </p:cNvSpPr>
          <p:nvPr>
            <p:ph type="sldNum" sz="quarter" idx="12"/>
          </p:nvPr>
        </p:nvSpPr>
        <p:spPr/>
        <p:txBody>
          <a:bodyPr/>
          <a:lstStyle/>
          <a:p>
            <a:pPr>
              <a:defRPr/>
            </a:pPr>
            <a:fld id="{BE000FD1-7442-4FCB-B0C3-8EAF903FE890}" type="slidenum">
              <a:rPr lang="en-US"/>
              <a:pPr>
                <a:defRPr/>
              </a:pPr>
              <a:t>153</a:t>
            </a:fld>
            <a:endParaRPr lang="en-US"/>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re 1"/>
          <p:cNvSpPr>
            <a:spLocks noGrp="1"/>
          </p:cNvSpPr>
          <p:nvPr>
            <p:ph type="title"/>
          </p:nvPr>
        </p:nvSpPr>
        <p:spPr>
          <a:xfrm>
            <a:off x="642910" y="285728"/>
            <a:ext cx="7658100" cy="685800"/>
          </a:xfrm>
        </p:spPr>
        <p:txBody>
          <a:bodyPr>
            <a:normAutofit fontScale="90000"/>
          </a:bodyPr>
          <a:lstStyle/>
          <a:p>
            <a:pPr fontAlgn="auto">
              <a:spcAft>
                <a:spcPts val="0"/>
              </a:spcAft>
              <a:defRPr/>
            </a:pPr>
            <a:r>
              <a:rPr lang="fr-FR" dirty="0" smtClean="0"/>
              <a:t>Test des partitions et multi-variables (3)</a:t>
            </a:r>
          </a:p>
        </p:txBody>
      </p:sp>
      <p:sp>
        <p:nvSpPr>
          <p:cNvPr id="169987" name="Espace réservé du contenu 2"/>
          <p:cNvSpPr>
            <a:spLocks noGrp="1"/>
          </p:cNvSpPr>
          <p:nvPr>
            <p:ph idx="1"/>
          </p:nvPr>
        </p:nvSpPr>
        <p:spPr>
          <a:xfrm>
            <a:off x="714348" y="1571612"/>
            <a:ext cx="7512050" cy="4191000"/>
          </a:xfrm>
        </p:spPr>
        <p:txBody>
          <a:bodyPr/>
          <a:lstStyle/>
          <a:p>
            <a:r>
              <a:rPr lang="fr-FR" dirty="0" smtClean="0"/>
              <a:t>Approche 2 : partitionner le domaine total</a:t>
            </a:r>
          </a:p>
          <a:p>
            <a:r>
              <a:rPr lang="fr-FR" dirty="0" smtClean="0"/>
              <a:t>partition définies directement sur le produit cartésien des variables</a:t>
            </a:r>
          </a:p>
          <a:p>
            <a:r>
              <a:rPr lang="fr-FR" dirty="0" smtClean="0"/>
              <a:t>règle le risque 2</a:t>
            </a:r>
          </a:p>
          <a:p>
            <a:r>
              <a:rPr lang="fr-FR" dirty="0" smtClean="0"/>
              <a:t>#P souvent plus petit que  </a:t>
            </a:r>
            <a:r>
              <a:rPr lang="fr-FR" dirty="0" smtClean="0">
                <a:sym typeface="Symbol" pitchFamily="18" charset="2"/>
              </a:rPr>
              <a:t></a:t>
            </a:r>
            <a:r>
              <a:rPr lang="fr-FR" dirty="0" smtClean="0"/>
              <a:t>#Pi</a:t>
            </a:r>
          </a:p>
          <a:p>
            <a:r>
              <a:rPr lang="fr-FR" dirty="0" smtClean="0"/>
              <a:t>#P peut ˆêtre plus grand que </a:t>
            </a:r>
            <a:r>
              <a:rPr lang="fr-FR" dirty="0" smtClean="0">
                <a:sym typeface="Symbol" pitchFamily="18" charset="2"/>
              </a:rPr>
              <a:t></a:t>
            </a:r>
            <a:r>
              <a:rPr lang="fr-FR" dirty="0" smtClean="0"/>
              <a:t>#Pi</a:t>
            </a:r>
          </a:p>
          <a:p>
            <a:r>
              <a:rPr lang="fr-FR" dirty="0" smtClean="0"/>
              <a:t>classes plus difficiles à définir (</a:t>
            </a:r>
            <a:r>
              <a:rPr lang="fr-FR" dirty="0" err="1" smtClean="0"/>
              <a:t>cf</a:t>
            </a:r>
            <a:r>
              <a:rPr lang="fr-FR" dirty="0" smtClean="0"/>
              <a:t> graphes causes-effets)</a:t>
            </a:r>
          </a:p>
          <a:p>
            <a:endParaRPr lang="fr-FR" dirty="0" smtClean="0"/>
          </a:p>
        </p:txBody>
      </p:sp>
      <p:sp>
        <p:nvSpPr>
          <p:cNvPr id="6" name="Espace réservé du pied de page 5"/>
          <p:cNvSpPr>
            <a:spLocks noGrp="1"/>
          </p:cNvSpPr>
          <p:nvPr>
            <p:ph type="ftr" sz="quarter" idx="11"/>
          </p:nvPr>
        </p:nvSpPr>
        <p:spPr/>
        <p:txBody>
          <a:bodyPr/>
          <a:lstStyle/>
          <a:p>
            <a:pPr>
              <a:defRPr/>
            </a:pPr>
            <a:r>
              <a:rPr lang="fr-FR"/>
              <a:t>Dr Maamri Ramdane</a:t>
            </a:r>
            <a:endParaRPr lang="en-US"/>
          </a:p>
        </p:txBody>
      </p:sp>
      <p:sp>
        <p:nvSpPr>
          <p:cNvPr id="5" name="Espace réservé du numéro de diapositive 4"/>
          <p:cNvSpPr>
            <a:spLocks noGrp="1"/>
          </p:cNvSpPr>
          <p:nvPr>
            <p:ph type="sldNum" sz="quarter" idx="12"/>
          </p:nvPr>
        </p:nvSpPr>
        <p:spPr/>
        <p:txBody>
          <a:bodyPr/>
          <a:lstStyle/>
          <a:p>
            <a:pPr>
              <a:defRPr/>
            </a:pPr>
            <a:fld id="{D7798FE0-1BFC-4A0E-81D5-677789486664}" type="slidenum">
              <a:rPr lang="en-US"/>
              <a:pPr>
                <a:defRPr/>
              </a:pPr>
              <a:t>154</a:t>
            </a:fld>
            <a:endParaRPr lang="en-US"/>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re 1"/>
          <p:cNvSpPr>
            <a:spLocks noGrp="1"/>
          </p:cNvSpPr>
          <p:nvPr>
            <p:ph type="title"/>
          </p:nvPr>
        </p:nvSpPr>
        <p:spPr>
          <a:xfrm>
            <a:off x="785786" y="214290"/>
            <a:ext cx="7515225" cy="685800"/>
          </a:xfrm>
        </p:spPr>
        <p:txBody>
          <a:bodyPr>
            <a:normAutofit fontScale="90000"/>
          </a:bodyPr>
          <a:lstStyle/>
          <a:p>
            <a:pPr fontAlgn="auto">
              <a:spcAft>
                <a:spcPts val="0"/>
              </a:spcAft>
              <a:defRPr/>
            </a:pPr>
            <a:r>
              <a:rPr lang="fr-FR" dirty="0" smtClean="0"/>
              <a:t>Test des partitions et multi-variables (4)</a:t>
            </a:r>
          </a:p>
        </p:txBody>
      </p:sp>
      <p:sp>
        <p:nvSpPr>
          <p:cNvPr id="171011" name="Espace réservé du contenu 2"/>
          <p:cNvSpPr>
            <a:spLocks noGrp="1"/>
          </p:cNvSpPr>
          <p:nvPr>
            <p:ph idx="1"/>
          </p:nvPr>
        </p:nvSpPr>
        <p:spPr>
          <a:xfrm>
            <a:off x="500034" y="1285860"/>
            <a:ext cx="7726362" cy="5014912"/>
          </a:xfrm>
        </p:spPr>
        <p:txBody>
          <a:bodyPr/>
          <a:lstStyle/>
          <a:p>
            <a:r>
              <a:rPr lang="fr-FR" dirty="0" smtClean="0"/>
              <a:t>Approche 3 : combiner partitions + </a:t>
            </a:r>
            <a:r>
              <a:rPr lang="fr-FR" dirty="0" err="1" smtClean="0"/>
              <a:t>pairwise</a:t>
            </a:r>
            <a:endParaRPr lang="fr-FR" dirty="0" smtClean="0"/>
          </a:p>
          <a:p>
            <a:r>
              <a:rPr lang="fr-FR" dirty="0" smtClean="0"/>
              <a:t>partitions comme pour l’approche 1</a:t>
            </a:r>
          </a:p>
          <a:p>
            <a:r>
              <a:rPr lang="fr-FR" dirty="0" smtClean="0"/>
              <a:t>on essaie de couvrir les paires de classes d’équivalences</a:t>
            </a:r>
          </a:p>
          <a:p>
            <a:r>
              <a:rPr lang="fr-FR" dirty="0" smtClean="0"/>
              <a:t>risque = manquer certaines combinaisons de partitions</a:t>
            </a:r>
          </a:p>
          <a:p>
            <a:r>
              <a:rPr lang="fr-FR" dirty="0" smtClean="0"/>
              <a:t>risque 2 = manquer des DT avec relations spécifiques (ex : x≤  y)</a:t>
            </a:r>
          </a:p>
          <a:p>
            <a:endParaRPr lang="fr-FR" dirty="0" smtClean="0"/>
          </a:p>
        </p:txBody>
      </p:sp>
      <p:sp>
        <p:nvSpPr>
          <p:cNvPr id="6" name="Espace réservé du pied de page 5"/>
          <p:cNvSpPr>
            <a:spLocks noGrp="1"/>
          </p:cNvSpPr>
          <p:nvPr>
            <p:ph type="ftr" sz="quarter" idx="11"/>
          </p:nvPr>
        </p:nvSpPr>
        <p:spPr/>
        <p:txBody>
          <a:bodyPr/>
          <a:lstStyle/>
          <a:p>
            <a:pPr>
              <a:defRPr/>
            </a:pPr>
            <a:r>
              <a:rPr lang="fr-FR"/>
              <a:t>Dr Maamri Ramdane</a:t>
            </a:r>
            <a:endParaRPr lang="en-US"/>
          </a:p>
        </p:txBody>
      </p:sp>
      <p:sp>
        <p:nvSpPr>
          <p:cNvPr id="5" name="Espace réservé du numéro de diapositive 4"/>
          <p:cNvSpPr>
            <a:spLocks noGrp="1"/>
          </p:cNvSpPr>
          <p:nvPr>
            <p:ph type="sldNum" sz="quarter" idx="12"/>
          </p:nvPr>
        </p:nvSpPr>
        <p:spPr/>
        <p:txBody>
          <a:bodyPr/>
          <a:lstStyle/>
          <a:p>
            <a:pPr>
              <a:defRPr/>
            </a:pPr>
            <a:fld id="{745747CE-BFB1-4F3E-B362-91926B9433D9}" type="slidenum">
              <a:rPr lang="en-US"/>
              <a:pPr>
                <a:defRPr/>
              </a:pPr>
              <a:t>155</a:t>
            </a:fld>
            <a:endParaRPr lang="en-US"/>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re 1"/>
          <p:cNvSpPr>
            <a:spLocks noGrp="1"/>
          </p:cNvSpPr>
          <p:nvPr>
            <p:ph type="title"/>
          </p:nvPr>
        </p:nvSpPr>
        <p:spPr>
          <a:xfrm>
            <a:off x="642910" y="314308"/>
            <a:ext cx="7658100" cy="685800"/>
          </a:xfrm>
        </p:spPr>
        <p:txBody>
          <a:bodyPr>
            <a:normAutofit fontScale="90000"/>
          </a:bodyPr>
          <a:lstStyle/>
          <a:p>
            <a:pPr fontAlgn="auto">
              <a:spcAft>
                <a:spcPts val="0"/>
              </a:spcAft>
              <a:defRPr/>
            </a:pPr>
            <a:r>
              <a:rPr lang="fr-FR" dirty="0" smtClean="0"/>
              <a:t>Test des partitions et multi-variables (5)</a:t>
            </a:r>
          </a:p>
        </p:txBody>
      </p:sp>
      <p:sp>
        <p:nvSpPr>
          <p:cNvPr id="172035" name="Espace réservé du contenu 2"/>
          <p:cNvSpPr>
            <a:spLocks noGrp="1"/>
          </p:cNvSpPr>
          <p:nvPr>
            <p:ph idx="1"/>
          </p:nvPr>
        </p:nvSpPr>
        <p:spPr>
          <a:xfrm>
            <a:off x="214313" y="1571625"/>
            <a:ext cx="7797800" cy="4191000"/>
          </a:xfrm>
        </p:spPr>
        <p:txBody>
          <a:bodyPr/>
          <a:lstStyle/>
          <a:p>
            <a:r>
              <a:rPr lang="fr-FR" smtClean="0"/>
              <a:t>Pas forcément de meilleur solution, dépend du problème</a:t>
            </a:r>
          </a:p>
          <a:p>
            <a:r>
              <a:rPr lang="fr-FR" smtClean="0"/>
              <a:t>avoir ces solutions en tête, et s’adapter / innover</a:t>
            </a:r>
          </a:p>
          <a:p>
            <a:r>
              <a:rPr lang="fr-FR" smtClean="0"/>
              <a:t>Dans tous les cas, ne pas mixer les cas d’erreurs entre eux</a:t>
            </a:r>
          </a:p>
        </p:txBody>
      </p:sp>
      <p:sp>
        <p:nvSpPr>
          <p:cNvPr id="8" name="Espace réservé du pied de page 7"/>
          <p:cNvSpPr>
            <a:spLocks noGrp="1"/>
          </p:cNvSpPr>
          <p:nvPr>
            <p:ph type="ftr" sz="quarter" idx="11"/>
          </p:nvPr>
        </p:nvSpPr>
        <p:spPr/>
        <p:txBody>
          <a:bodyPr/>
          <a:lstStyle/>
          <a:p>
            <a:pPr>
              <a:defRPr/>
            </a:pPr>
            <a:r>
              <a:rPr lang="fr-FR"/>
              <a:t>Dr Maamri Ramdane</a:t>
            </a:r>
            <a:endParaRPr lang="en-US"/>
          </a:p>
        </p:txBody>
      </p:sp>
      <p:sp>
        <p:nvSpPr>
          <p:cNvPr id="7" name="Espace réservé du numéro de diapositive 6"/>
          <p:cNvSpPr>
            <a:spLocks noGrp="1"/>
          </p:cNvSpPr>
          <p:nvPr>
            <p:ph type="sldNum" sz="quarter" idx="12"/>
          </p:nvPr>
        </p:nvSpPr>
        <p:spPr/>
        <p:txBody>
          <a:bodyPr/>
          <a:lstStyle/>
          <a:p>
            <a:pPr>
              <a:defRPr/>
            </a:pPr>
            <a:fld id="{5B0A4111-AA95-44ED-A1CF-CBEE8B65176C}" type="slidenum">
              <a:rPr lang="en-US"/>
              <a:pPr>
                <a:defRPr/>
              </a:pPr>
              <a:t>156</a:t>
            </a:fld>
            <a:endParaRPr lang="en-US"/>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2"/>
          <p:cNvSpPr>
            <a:spLocks noGrp="1" noChangeArrowheads="1"/>
          </p:cNvSpPr>
          <p:nvPr>
            <p:ph type="title"/>
          </p:nvPr>
        </p:nvSpPr>
        <p:spPr/>
        <p:txBody>
          <a:bodyPr/>
          <a:lstStyle/>
          <a:p>
            <a:pPr fontAlgn="auto">
              <a:spcAft>
                <a:spcPts val="0"/>
              </a:spcAft>
              <a:defRPr/>
            </a:pPr>
            <a:r>
              <a:rPr lang="fr-CA" smtClean="0"/>
              <a:t>Tests des conditions limites</a:t>
            </a:r>
          </a:p>
        </p:txBody>
      </p:sp>
      <p:sp>
        <p:nvSpPr>
          <p:cNvPr id="173059" name="Rectangle 3"/>
          <p:cNvSpPr>
            <a:spLocks noGrp="1" noChangeArrowheads="1"/>
          </p:cNvSpPr>
          <p:nvPr>
            <p:ph idx="1"/>
          </p:nvPr>
        </p:nvSpPr>
        <p:spPr>
          <a:xfrm>
            <a:off x="571500" y="1571625"/>
            <a:ext cx="8072438" cy="4191000"/>
          </a:xfrm>
        </p:spPr>
        <p:txBody>
          <a:bodyPr/>
          <a:lstStyle/>
          <a:p>
            <a:pPr>
              <a:lnSpc>
                <a:spcPct val="90000"/>
              </a:lnSpc>
            </a:pPr>
            <a:r>
              <a:rPr lang="fr-CA" sz="2400" smtClean="0"/>
              <a:t>Motivation: très souvent, les erreurs surviennent dans le traitement des cas limites (par exemple, erreur «</a:t>
            </a:r>
            <a:r>
              <a:rPr lang="fr-CA" sz="2400" i="1" smtClean="0"/>
              <a:t>off-by-1</a:t>
            </a:r>
            <a:r>
              <a:rPr lang="fr-CA" sz="2400" smtClean="0"/>
              <a:t>» dans les boucles)</a:t>
            </a:r>
          </a:p>
          <a:p>
            <a:pPr>
              <a:lnSpc>
                <a:spcPct val="90000"/>
              </a:lnSpc>
            </a:pPr>
            <a:r>
              <a:rPr lang="fr-CA" sz="2400" smtClean="0"/>
              <a:t>Donc: il est important d’identifier les cas limites, </a:t>
            </a:r>
            <a:r>
              <a:rPr lang="fr-CA" sz="2400" i="1" smtClean="0"/>
              <a:t>tant sur les entrées que sur les résultats</a:t>
            </a:r>
            <a:r>
              <a:rPr lang="fr-CA" sz="2400" smtClean="0"/>
              <a:t>, et de spécifier des cas de tests appropriés</a:t>
            </a:r>
          </a:p>
          <a:p>
            <a:pPr lvl="1">
              <a:lnSpc>
                <a:spcPct val="90000"/>
              </a:lnSpc>
            </a:pPr>
            <a:r>
              <a:rPr lang="fr-CA" smtClean="0"/>
              <a:t>Note: tester sur les sorties signifie tenter de produire un résultat qui satisfait certaines conditions spécifiques</a:t>
            </a:r>
          </a:p>
          <a:p>
            <a:pPr>
              <a:lnSpc>
                <a:spcPct val="90000"/>
              </a:lnSpc>
            </a:pPr>
            <a:r>
              <a:rPr lang="fr-CA" sz="2400" smtClean="0"/>
              <a:t>Remarque: les tests des conditions limites sont aussi applicables pour les tests de type boîte blanche</a:t>
            </a:r>
          </a:p>
        </p:txBody>
      </p:sp>
      <p:sp>
        <p:nvSpPr>
          <p:cNvPr id="5" name="Espace réservé du numéro de diapositive 5"/>
          <p:cNvSpPr>
            <a:spLocks noGrp="1"/>
          </p:cNvSpPr>
          <p:nvPr>
            <p:ph type="sldNum" sz="quarter" idx="12"/>
          </p:nvPr>
        </p:nvSpPr>
        <p:spPr>
          <a:xfrm>
            <a:off x="1905000" y="6415088"/>
            <a:ext cx="1593850" cy="441325"/>
          </a:xfrm>
        </p:spPr>
        <p:txBody>
          <a:bodyPr/>
          <a:lstStyle/>
          <a:p>
            <a:pPr algn="l">
              <a:defRPr/>
            </a:pPr>
            <a:fld id="{DBEF284A-1940-44AE-AF22-D1E188D6ADB7}" type="slidenum">
              <a:rPr lang="fr-CA"/>
              <a:pPr algn="l">
                <a:defRPr/>
              </a:pPr>
              <a:t>157</a:t>
            </a:fld>
            <a:endParaRPr lang="fr-CA"/>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2"/>
          <p:cNvSpPr>
            <a:spLocks noGrp="1" noChangeArrowheads="1"/>
          </p:cNvSpPr>
          <p:nvPr>
            <p:ph type="title"/>
          </p:nvPr>
        </p:nvSpPr>
        <p:spPr/>
        <p:txBody>
          <a:bodyPr/>
          <a:lstStyle/>
          <a:p>
            <a:pPr fontAlgn="auto">
              <a:spcAft>
                <a:spcPts val="0"/>
              </a:spcAft>
              <a:defRPr/>
            </a:pPr>
            <a:r>
              <a:rPr lang="fr-CA" smtClean="0"/>
              <a:t>Tests des conditions limites</a:t>
            </a:r>
          </a:p>
        </p:txBody>
      </p:sp>
      <p:sp>
        <p:nvSpPr>
          <p:cNvPr id="174083" name="Rectangle 3"/>
          <p:cNvSpPr>
            <a:spLocks noGrp="1" noChangeArrowheads="1"/>
          </p:cNvSpPr>
          <p:nvPr>
            <p:ph idx="1"/>
          </p:nvPr>
        </p:nvSpPr>
        <p:spPr>
          <a:xfrm>
            <a:off x="785813" y="1752600"/>
            <a:ext cx="7440612" cy="4191000"/>
          </a:xfrm>
        </p:spPr>
        <p:txBody>
          <a:bodyPr/>
          <a:lstStyle/>
          <a:p>
            <a:pPr>
              <a:lnSpc>
                <a:spcPct val="80000"/>
              </a:lnSpc>
            </a:pPr>
            <a:r>
              <a:rPr lang="fr-CA" sz="2800" smtClean="0"/>
              <a:t>Valeurs numériques définies par un intervalle [a..b]: on teste avec a-1, a, a+1, b-1, b, b+1</a:t>
            </a:r>
          </a:p>
          <a:p>
            <a:pPr>
              <a:lnSpc>
                <a:spcPct val="80000"/>
              </a:lnSpc>
            </a:pPr>
            <a:r>
              <a:rPr lang="fr-CA" sz="2800" smtClean="0"/>
              <a:t>Chaînes de caractères </a:t>
            </a:r>
            <a:r>
              <a:rPr lang="fr-CA" sz="2000" smtClean="0"/>
              <a:t>(avec au plus n caractères)</a:t>
            </a:r>
            <a:r>
              <a:rPr lang="fr-CA" sz="2800" smtClean="0"/>
              <a:t>: chaîne vide, chaîne avec un seul caractère, chaîne avec n-1, n, n+1 (?) caractères</a:t>
            </a:r>
          </a:p>
          <a:p>
            <a:pPr>
              <a:lnSpc>
                <a:spcPct val="80000"/>
              </a:lnSpc>
            </a:pPr>
            <a:r>
              <a:rPr lang="fr-CA" sz="2800" smtClean="0"/>
              <a:t>Tableaux: tableau vide, avec un seul élément, avec n-1 ou n éléments</a:t>
            </a:r>
          </a:p>
          <a:p>
            <a:pPr>
              <a:lnSpc>
                <a:spcPct val="80000"/>
              </a:lnSpc>
            </a:pPr>
            <a:r>
              <a:rPr lang="fr-CA" sz="2800" smtClean="0"/>
              <a:t>Fichiers: fichier vide, avec une seule ligne, etc.</a:t>
            </a:r>
          </a:p>
        </p:txBody>
      </p:sp>
      <p:sp>
        <p:nvSpPr>
          <p:cNvPr id="5" name="Espace réservé du numéro de diapositive 5"/>
          <p:cNvSpPr>
            <a:spLocks noGrp="1"/>
          </p:cNvSpPr>
          <p:nvPr>
            <p:ph type="sldNum" sz="quarter" idx="12"/>
          </p:nvPr>
        </p:nvSpPr>
        <p:spPr>
          <a:xfrm>
            <a:off x="1905000" y="6415088"/>
            <a:ext cx="1593850" cy="441325"/>
          </a:xfrm>
        </p:spPr>
        <p:txBody>
          <a:bodyPr/>
          <a:lstStyle/>
          <a:p>
            <a:pPr algn="l">
              <a:defRPr/>
            </a:pPr>
            <a:fld id="{DE410223-B277-44B6-BB7E-53C5F1CB570C}" type="slidenum">
              <a:rPr lang="fr-CA"/>
              <a:pPr algn="l">
                <a:defRPr/>
              </a:pPr>
              <a:t>158</a:t>
            </a:fld>
            <a:endParaRPr lang="fr-CA"/>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re 1"/>
          <p:cNvSpPr>
            <a:spLocks noGrp="1"/>
          </p:cNvSpPr>
          <p:nvPr>
            <p:ph type="title"/>
          </p:nvPr>
        </p:nvSpPr>
        <p:spPr>
          <a:xfrm>
            <a:off x="1857375" y="0"/>
            <a:ext cx="6324600" cy="685800"/>
          </a:xfrm>
        </p:spPr>
        <p:txBody>
          <a:bodyPr>
            <a:normAutofit fontScale="90000"/>
          </a:bodyPr>
          <a:lstStyle/>
          <a:p>
            <a:pPr fontAlgn="auto">
              <a:spcAft>
                <a:spcPts val="0"/>
              </a:spcAft>
              <a:defRPr/>
            </a:pPr>
            <a:r>
              <a:rPr lang="fr-FR" smtClean="0"/>
              <a:t>Analyse des valeurs limites</a:t>
            </a:r>
          </a:p>
        </p:txBody>
      </p:sp>
      <p:sp>
        <p:nvSpPr>
          <p:cNvPr id="175107" name="Espace réservé du contenu 2"/>
          <p:cNvSpPr>
            <a:spLocks noGrp="1"/>
          </p:cNvSpPr>
          <p:nvPr>
            <p:ph idx="1"/>
          </p:nvPr>
        </p:nvSpPr>
        <p:spPr>
          <a:xfrm>
            <a:off x="428625" y="1752600"/>
            <a:ext cx="7797800" cy="4191000"/>
          </a:xfrm>
        </p:spPr>
        <p:txBody>
          <a:bodyPr/>
          <a:lstStyle/>
          <a:p>
            <a:r>
              <a:rPr lang="fr-FR" smtClean="0"/>
              <a:t>Exemples :</a:t>
            </a:r>
          </a:p>
          <a:p>
            <a:r>
              <a:rPr lang="fr-FR" smtClean="0"/>
              <a:t>soit N le plus petit/grand entier admissible : tester N − 1, N,N + 1</a:t>
            </a:r>
          </a:p>
          <a:p>
            <a:r>
              <a:rPr lang="fr-FR" smtClean="0"/>
              <a:t>ensemble vide, ensemble trop gros, ensemble valide</a:t>
            </a:r>
          </a:p>
          <a:p>
            <a:r>
              <a:rPr lang="fr-FR" smtClean="0"/>
              <a:t>fichier vide, fichier de taille maximale, fichier trop gros</a:t>
            </a:r>
          </a:p>
        </p:txBody>
      </p:sp>
      <p:sp>
        <p:nvSpPr>
          <p:cNvPr id="6" name="Espace réservé du pied de page 5"/>
          <p:cNvSpPr>
            <a:spLocks noGrp="1"/>
          </p:cNvSpPr>
          <p:nvPr>
            <p:ph type="ftr" sz="quarter" idx="11"/>
          </p:nvPr>
        </p:nvSpPr>
        <p:spPr/>
        <p:txBody>
          <a:bodyPr/>
          <a:lstStyle/>
          <a:p>
            <a:pPr>
              <a:defRPr/>
            </a:pPr>
            <a:r>
              <a:rPr lang="fr-FR"/>
              <a:t>Dr Maamri Ramdane</a:t>
            </a:r>
            <a:endParaRPr lang="en-US"/>
          </a:p>
        </p:txBody>
      </p:sp>
      <p:sp>
        <p:nvSpPr>
          <p:cNvPr id="5" name="Espace réservé du numéro de diapositive 4"/>
          <p:cNvSpPr>
            <a:spLocks noGrp="1"/>
          </p:cNvSpPr>
          <p:nvPr>
            <p:ph type="sldNum" sz="quarter" idx="12"/>
          </p:nvPr>
        </p:nvSpPr>
        <p:spPr/>
        <p:txBody>
          <a:bodyPr/>
          <a:lstStyle/>
          <a:p>
            <a:pPr>
              <a:defRPr/>
            </a:pPr>
            <a:fld id="{D304099D-A7C1-4A7B-8155-F91B421069F3}" type="slidenum">
              <a:rPr lang="en-US"/>
              <a:pPr>
                <a:defRPr/>
              </a:pPr>
              <a:t>159</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p:txBody>
          <a:bodyPr/>
          <a:lstStyle/>
          <a:p>
            <a:pPr fontAlgn="auto">
              <a:spcAft>
                <a:spcPts val="0"/>
              </a:spcAft>
              <a:defRPr/>
            </a:pPr>
            <a:r>
              <a:rPr lang="fr-FR" smtClean="0"/>
              <a:t>2. Le modèle en cascade</a:t>
            </a:r>
            <a:endParaRPr lang="ar-DZ" smtClean="0"/>
          </a:p>
        </p:txBody>
      </p:sp>
      <p:sp>
        <p:nvSpPr>
          <p:cNvPr id="3" name="Espace réservé du contenu 2"/>
          <p:cNvSpPr>
            <a:spLocks noGrp="1"/>
          </p:cNvSpPr>
          <p:nvPr>
            <p:ph idx="1"/>
          </p:nvPr>
        </p:nvSpPr>
        <p:spPr/>
        <p:txBody>
          <a:bodyPr>
            <a:normAutofit fontScale="92500" lnSpcReduction="10000"/>
          </a:bodyPr>
          <a:lstStyle/>
          <a:p>
            <a:pPr fontAlgn="auto">
              <a:spcAft>
                <a:spcPts val="0"/>
              </a:spcAft>
              <a:buFontTx/>
              <a:buNone/>
              <a:defRPr/>
            </a:pPr>
            <a:r>
              <a:rPr lang="fr-FR" smtClean="0"/>
              <a:t>                                                              Caractéristiques</a:t>
            </a:r>
          </a:p>
          <a:p>
            <a:pPr fontAlgn="auto">
              <a:spcAft>
                <a:spcPts val="0"/>
              </a:spcAft>
              <a:buFont typeface="Wingdings 2"/>
              <a:buChar char=""/>
              <a:defRPr/>
            </a:pPr>
            <a:r>
              <a:rPr lang="fr-FR" smtClean="0"/>
              <a:t>                                                              – phases bien identifiées</a:t>
            </a:r>
          </a:p>
          <a:p>
            <a:pPr fontAlgn="auto">
              <a:spcAft>
                <a:spcPts val="0"/>
              </a:spcAft>
              <a:buFontTx/>
              <a:buNone/>
              <a:defRPr/>
            </a:pPr>
            <a:r>
              <a:rPr lang="fr-FR" smtClean="0"/>
              <a:t>                                                                  – test :</a:t>
            </a:r>
          </a:p>
          <a:p>
            <a:pPr fontAlgn="auto">
              <a:spcAft>
                <a:spcPts val="0"/>
              </a:spcAft>
              <a:buFont typeface="Wingdings 2"/>
              <a:buChar char=""/>
              <a:defRPr/>
            </a:pPr>
            <a:r>
              <a:rPr lang="fr-FR" smtClean="0"/>
              <a:t>                                                                     • intervient tard</a:t>
            </a:r>
          </a:p>
          <a:p>
            <a:pPr fontAlgn="auto">
              <a:spcAft>
                <a:spcPts val="0"/>
              </a:spcAft>
              <a:buFont typeface="Wingdings 2"/>
              <a:buChar char=""/>
              <a:defRPr/>
            </a:pPr>
            <a:r>
              <a:rPr lang="fr-FR" smtClean="0"/>
              <a:t>                                                                     • est mal cadré</a:t>
            </a:r>
            <a:endParaRPr lang="ar-DZ" smtClean="0"/>
          </a:p>
        </p:txBody>
      </p:sp>
      <p:sp>
        <p:nvSpPr>
          <p:cNvPr id="19463" name="Espace réservé du pied de page 4"/>
          <p:cNvSpPr>
            <a:spLocks noGrp="1"/>
          </p:cNvSpPr>
          <p:nvPr>
            <p:ph type="ftr" sz="quarter" idx="11"/>
          </p:nvPr>
        </p:nvSpPr>
        <p:spPr/>
        <p:txBody>
          <a:bodyPr/>
          <a:lstStyle/>
          <a:p>
            <a:pPr>
              <a:defRPr/>
            </a:pPr>
            <a:r>
              <a:rPr lang="en-US"/>
              <a:t>Dr Maamri Ramdane</a:t>
            </a:r>
          </a:p>
        </p:txBody>
      </p:sp>
      <p:sp>
        <p:nvSpPr>
          <p:cNvPr id="19460" name="Espace réservé du numéro de diapositive 5"/>
          <p:cNvSpPr>
            <a:spLocks noGrp="1"/>
          </p:cNvSpPr>
          <p:nvPr>
            <p:ph type="sldNum" sz="quarter" idx="12"/>
          </p:nvPr>
        </p:nvSpPr>
        <p:spPr>
          <a:xfrm>
            <a:off x="1905000" y="6415088"/>
            <a:ext cx="1593850" cy="441325"/>
          </a:xfrm>
        </p:spPr>
        <p:txBody>
          <a:bodyPr/>
          <a:lstStyle/>
          <a:p>
            <a:pPr algn="l">
              <a:defRPr/>
            </a:pPr>
            <a:fld id="{0CEE5FE4-3048-4209-9927-CDB272BA1A1D}" type="slidenum">
              <a:rPr lang="en-US"/>
              <a:pPr algn="l">
                <a:defRPr/>
              </a:pPr>
              <a:t>16</a:t>
            </a:fld>
            <a:endParaRPr lang="en-US"/>
          </a:p>
        </p:txBody>
      </p:sp>
      <p:pic>
        <p:nvPicPr>
          <p:cNvPr id="29702" name="Picture 2"/>
          <p:cNvPicPr>
            <a:picLocks noChangeAspect="1" noChangeArrowheads="1"/>
          </p:cNvPicPr>
          <p:nvPr/>
        </p:nvPicPr>
        <p:blipFill>
          <a:blip r:embed="rId2"/>
          <a:srcRect/>
          <a:stretch>
            <a:fillRect/>
          </a:stretch>
        </p:blipFill>
        <p:spPr bwMode="auto">
          <a:xfrm>
            <a:off x="3786182" y="1714488"/>
            <a:ext cx="2586038" cy="4229100"/>
          </a:xfrm>
          <a:prstGeom prst="rect">
            <a:avLst/>
          </a:prstGeom>
          <a:noFill/>
          <a:ln w="12700">
            <a:noFill/>
            <a:miter lim="800000"/>
            <a:headEnd type="none" w="sm" len="sm"/>
            <a:tailEnd type="none" w="sm" len="sm"/>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heckerboard(across)">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heckerboard(across)">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diamond(in)">
                                      <p:cBhvr>
                                        <p:cTn id="23" dur="2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diamond(in)">
                                      <p:cBhvr>
                                        <p:cTn id="28"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re 1"/>
          <p:cNvSpPr>
            <a:spLocks noGrp="1"/>
          </p:cNvSpPr>
          <p:nvPr>
            <p:ph type="title"/>
          </p:nvPr>
        </p:nvSpPr>
        <p:spPr>
          <a:xfrm>
            <a:off x="1714480" y="285728"/>
            <a:ext cx="6324600" cy="685800"/>
          </a:xfrm>
        </p:spPr>
        <p:txBody>
          <a:bodyPr/>
          <a:lstStyle/>
          <a:p>
            <a:pPr fontAlgn="auto">
              <a:spcAft>
                <a:spcPts val="0"/>
              </a:spcAft>
              <a:defRPr/>
            </a:pPr>
            <a:r>
              <a:rPr lang="fr-FR" dirty="0" smtClean="0"/>
              <a:t>Graphes de cause-effet (1)</a:t>
            </a:r>
          </a:p>
        </p:txBody>
      </p:sp>
      <p:sp>
        <p:nvSpPr>
          <p:cNvPr id="176131" name="Espace réservé du contenu 2"/>
          <p:cNvSpPr>
            <a:spLocks noGrp="1"/>
          </p:cNvSpPr>
          <p:nvPr>
            <p:ph idx="1"/>
          </p:nvPr>
        </p:nvSpPr>
        <p:spPr>
          <a:xfrm>
            <a:off x="714348" y="1000108"/>
            <a:ext cx="7654925" cy="4191000"/>
          </a:xfrm>
        </p:spPr>
        <p:txBody>
          <a:bodyPr/>
          <a:lstStyle/>
          <a:p>
            <a:r>
              <a:rPr lang="fr-FR" sz="2800" dirty="0" smtClean="0"/>
              <a:t>La méthode des graphes cause-effets peut être vue comme une méthode à part ou comme une méthode pour créer des partitions relationnelles dans le cas multi-variable</a:t>
            </a:r>
          </a:p>
          <a:p>
            <a:r>
              <a:rPr lang="fr-FR" sz="2800" dirty="0" smtClean="0"/>
              <a:t>Gain additionnel : réflexion sur les </a:t>
            </a:r>
            <a:r>
              <a:rPr lang="fr-FR" sz="2800" dirty="0" err="1" smtClean="0"/>
              <a:t>spec</a:t>
            </a:r>
            <a:r>
              <a:rPr lang="fr-FR" sz="2800" dirty="0" smtClean="0"/>
              <a:t>, trouver incohérences ou oublis</a:t>
            </a:r>
          </a:p>
          <a:p>
            <a:pPr>
              <a:buFontTx/>
              <a:buNone/>
            </a:pPr>
            <a:r>
              <a:rPr lang="fr-FR" sz="2800" dirty="0" smtClean="0"/>
              <a:t>Etapes: </a:t>
            </a:r>
          </a:p>
          <a:p>
            <a:pPr>
              <a:buFont typeface="Wingdings" pitchFamily="2" charset="2"/>
              <a:buChar char="Ø"/>
            </a:pPr>
            <a:r>
              <a:rPr lang="fr-FR" sz="2800" dirty="0" smtClean="0"/>
              <a:t>faire le graphe (difficile)</a:t>
            </a:r>
          </a:p>
          <a:p>
            <a:pPr>
              <a:buFont typeface="Wingdings" pitchFamily="2" charset="2"/>
              <a:buChar char="Ø"/>
            </a:pPr>
            <a:r>
              <a:rPr lang="fr-FR" sz="2800" dirty="0" smtClean="0"/>
              <a:t>(optionnel) simplifier / réduire le graphe</a:t>
            </a:r>
          </a:p>
          <a:p>
            <a:pPr>
              <a:buFont typeface="Wingdings" pitchFamily="2" charset="2"/>
              <a:buChar char="Ø"/>
            </a:pPr>
            <a:r>
              <a:rPr lang="fr-FR" sz="2800" dirty="0" smtClean="0"/>
              <a:t>générer les DT pour le couvrir (plus systématique)</a:t>
            </a:r>
          </a:p>
        </p:txBody>
      </p:sp>
      <p:sp>
        <p:nvSpPr>
          <p:cNvPr id="5" name="Espace réservé du pied de page 4"/>
          <p:cNvSpPr>
            <a:spLocks noGrp="1"/>
          </p:cNvSpPr>
          <p:nvPr>
            <p:ph type="ftr" sz="quarter" idx="11"/>
          </p:nvPr>
        </p:nvSpPr>
        <p:spPr/>
        <p:txBody>
          <a:bodyPr/>
          <a:lstStyle/>
          <a:p>
            <a:pPr>
              <a:defRPr/>
            </a:pPr>
            <a:r>
              <a:rPr lang="fr-FR"/>
              <a:t>Dr Maamri Ramdane</a:t>
            </a:r>
            <a:endParaRPr lang="en-US"/>
          </a:p>
        </p:txBody>
      </p:sp>
      <p:sp>
        <p:nvSpPr>
          <p:cNvPr id="4" name="Espace réservé du numéro de diapositive 3"/>
          <p:cNvSpPr>
            <a:spLocks noGrp="1"/>
          </p:cNvSpPr>
          <p:nvPr>
            <p:ph type="sldNum" sz="quarter" idx="12"/>
          </p:nvPr>
        </p:nvSpPr>
        <p:spPr/>
        <p:txBody>
          <a:bodyPr/>
          <a:lstStyle/>
          <a:p>
            <a:pPr>
              <a:defRPr/>
            </a:pPr>
            <a:fld id="{32960F2A-5718-4186-A546-C536724675B2}" type="slidenum">
              <a:rPr lang="en-US"/>
              <a:pPr>
                <a:defRPr/>
              </a:pPr>
              <a:t>160</a:t>
            </a:fld>
            <a:endParaRPr lang="en-US"/>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algn="r" fontAlgn="auto">
              <a:spcAft>
                <a:spcPts val="0"/>
              </a:spcAft>
              <a:defRPr/>
            </a:pPr>
            <a:r>
              <a:rPr lang="fr-FR" smtClean="0"/>
              <a:t>GRAPHE CAUSE/EFFET</a:t>
            </a:r>
          </a:p>
        </p:txBody>
      </p:sp>
      <p:sp>
        <p:nvSpPr>
          <p:cNvPr id="177155" name="Rectangle 3"/>
          <p:cNvSpPr>
            <a:spLocks noGrp="1" noChangeArrowheads="1"/>
          </p:cNvSpPr>
          <p:nvPr>
            <p:ph idx="1"/>
          </p:nvPr>
        </p:nvSpPr>
        <p:spPr>
          <a:xfrm>
            <a:off x="785813" y="1752600"/>
            <a:ext cx="7440612" cy="4191000"/>
          </a:xfrm>
        </p:spPr>
        <p:txBody>
          <a:bodyPr/>
          <a:lstStyle/>
          <a:p>
            <a:r>
              <a:rPr lang="fr-FR" smtClean="0"/>
              <a:t>AMELIORATION DE LA METHODE DES CLASSES D'EQUIVALENCE</a:t>
            </a:r>
          </a:p>
          <a:p>
            <a:r>
              <a:rPr lang="fr-FR" smtClean="0"/>
              <a:t>POUR ANALYSER DES COMBINAISONS D'ENTREES SORTIES</a:t>
            </a:r>
          </a:p>
          <a:p>
            <a:r>
              <a:rPr lang="fr-FR" smtClean="0"/>
              <a:t>APPLICABLE SUR UN SOUS-ENSEMBLE</a:t>
            </a:r>
          </a:p>
        </p:txBody>
      </p:sp>
    </p:spTree>
  </p:cSld>
  <p:clrMapOvr>
    <a:masterClrMapping/>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re 1"/>
          <p:cNvSpPr>
            <a:spLocks noGrp="1"/>
          </p:cNvSpPr>
          <p:nvPr>
            <p:ph type="title"/>
          </p:nvPr>
        </p:nvSpPr>
        <p:spPr>
          <a:xfrm>
            <a:off x="1857375" y="0"/>
            <a:ext cx="6324600" cy="685800"/>
          </a:xfrm>
        </p:spPr>
        <p:txBody>
          <a:bodyPr/>
          <a:lstStyle/>
          <a:p>
            <a:pPr fontAlgn="auto">
              <a:spcAft>
                <a:spcPts val="0"/>
              </a:spcAft>
              <a:defRPr/>
            </a:pPr>
            <a:r>
              <a:rPr lang="fr-FR" smtClean="0"/>
              <a:t>Graphes de cause-effet (2)</a:t>
            </a:r>
          </a:p>
        </p:txBody>
      </p:sp>
      <p:sp>
        <p:nvSpPr>
          <p:cNvPr id="178179" name="Espace réservé du contenu 2"/>
          <p:cNvSpPr>
            <a:spLocks noGrp="1"/>
          </p:cNvSpPr>
          <p:nvPr>
            <p:ph idx="1"/>
          </p:nvPr>
        </p:nvSpPr>
        <p:spPr>
          <a:xfrm>
            <a:off x="714348" y="1071563"/>
            <a:ext cx="7929618" cy="5643585"/>
          </a:xfrm>
        </p:spPr>
        <p:txBody>
          <a:bodyPr/>
          <a:lstStyle/>
          <a:p>
            <a:r>
              <a:rPr lang="fr-FR" sz="2800" dirty="0" smtClean="0"/>
              <a:t>Les causes C sont des entrées possibles (variable d’entrée, actions utilisateurs, valeurs de l’environnement, etc.)</a:t>
            </a:r>
          </a:p>
          <a:p>
            <a:r>
              <a:rPr lang="fr-FR" sz="2800" dirty="0" smtClean="0"/>
              <a:t>Les effets E sont les sorties du système : variable de </a:t>
            </a:r>
            <a:r>
              <a:rPr lang="fr-FR" sz="2800" dirty="0" err="1" smtClean="0"/>
              <a:t>retour,modification</a:t>
            </a:r>
            <a:r>
              <a:rPr lang="fr-FR" sz="2800" dirty="0" smtClean="0"/>
              <a:t> DB, etc.</a:t>
            </a:r>
          </a:p>
          <a:p>
            <a:r>
              <a:rPr lang="fr-FR" sz="2800" dirty="0" smtClean="0"/>
              <a:t>La méthode consiste à identifier les causes et effets du système à partir des spécifications, puis à traduire la logique de la spécification dans un graphe liant causes et effets.</a:t>
            </a:r>
          </a:p>
          <a:p>
            <a:r>
              <a:rPr lang="fr-FR" sz="2800" dirty="0" err="1" smtClean="0"/>
              <a:t>noeuds</a:t>
            </a:r>
            <a:r>
              <a:rPr lang="fr-FR" sz="2800" dirty="0" smtClean="0"/>
              <a:t> : causes (</a:t>
            </a:r>
            <a:r>
              <a:rPr lang="fr-FR" sz="2800" dirty="0" err="1" smtClean="0"/>
              <a:t>roots</a:t>
            </a:r>
            <a:r>
              <a:rPr lang="fr-FR" sz="2800" dirty="0" smtClean="0"/>
              <a:t>), effets (feuilles), connecteurs </a:t>
            </a:r>
            <a:r>
              <a:rPr lang="fr-FR" sz="2800" dirty="0" smtClean="0">
                <a:sym typeface="Math5" pitchFamily="2" charset="2"/>
              </a:rPr>
              <a:t></a:t>
            </a:r>
            <a:r>
              <a:rPr lang="fr-FR" sz="2800" dirty="0" smtClean="0"/>
              <a:t> ou</a:t>
            </a:r>
            <a:r>
              <a:rPr lang="fr-FR" sz="2800" dirty="0" smtClean="0">
                <a:sym typeface="Math5" pitchFamily="2" charset="2"/>
              </a:rPr>
              <a:t>  </a:t>
            </a:r>
            <a:r>
              <a:rPr lang="fr-FR" sz="2800" dirty="0" smtClean="0"/>
              <a:t>(intermédiaire)</a:t>
            </a:r>
          </a:p>
          <a:p>
            <a:r>
              <a:rPr lang="fr-FR" sz="2800" dirty="0" smtClean="0"/>
              <a:t>arcs : normal ou négation</a:t>
            </a:r>
          </a:p>
          <a:p>
            <a:endParaRPr lang="fr-FR" sz="2800" dirty="0" smtClean="0"/>
          </a:p>
        </p:txBody>
      </p:sp>
      <p:sp>
        <p:nvSpPr>
          <p:cNvPr id="5" name="Espace réservé du pied de page 4"/>
          <p:cNvSpPr>
            <a:spLocks noGrp="1"/>
          </p:cNvSpPr>
          <p:nvPr>
            <p:ph type="ftr" sz="quarter" idx="11"/>
          </p:nvPr>
        </p:nvSpPr>
        <p:spPr/>
        <p:txBody>
          <a:bodyPr/>
          <a:lstStyle/>
          <a:p>
            <a:pPr>
              <a:defRPr/>
            </a:pPr>
            <a:r>
              <a:rPr lang="fr-FR"/>
              <a:t>Dr Maamri Ramdane</a:t>
            </a:r>
            <a:endParaRPr lang="en-US"/>
          </a:p>
        </p:txBody>
      </p:sp>
      <p:sp>
        <p:nvSpPr>
          <p:cNvPr id="4" name="Espace réservé du numéro de diapositive 3"/>
          <p:cNvSpPr>
            <a:spLocks noGrp="1"/>
          </p:cNvSpPr>
          <p:nvPr>
            <p:ph type="sldNum" sz="quarter" idx="12"/>
          </p:nvPr>
        </p:nvSpPr>
        <p:spPr/>
        <p:txBody>
          <a:bodyPr/>
          <a:lstStyle/>
          <a:p>
            <a:pPr>
              <a:defRPr/>
            </a:pPr>
            <a:fld id="{A3626A8D-497C-43CD-BF08-84DF671AD9F6}" type="slidenum">
              <a:rPr lang="en-US"/>
              <a:pPr>
                <a:defRPr/>
              </a:pPr>
              <a:t>162</a:t>
            </a:fld>
            <a:endParaRPr lang="en-US"/>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pPr fontAlgn="auto">
              <a:spcAft>
                <a:spcPts val="0"/>
              </a:spcAft>
              <a:defRPr/>
            </a:pPr>
            <a:r>
              <a:rPr lang="fr-FR" smtClean="0"/>
              <a:t>GRAPHE CAUSE/EFFET</a:t>
            </a:r>
          </a:p>
        </p:txBody>
      </p:sp>
      <p:sp>
        <p:nvSpPr>
          <p:cNvPr id="179203" name="Rectangle 3"/>
          <p:cNvSpPr>
            <a:spLocks noGrp="1" noChangeArrowheads="1"/>
          </p:cNvSpPr>
          <p:nvPr>
            <p:ph idx="1"/>
          </p:nvPr>
        </p:nvSpPr>
        <p:spPr>
          <a:xfrm>
            <a:off x="714375" y="1785938"/>
            <a:ext cx="7715250" cy="4191000"/>
          </a:xfrm>
        </p:spPr>
        <p:txBody>
          <a:bodyPr/>
          <a:lstStyle/>
          <a:p>
            <a:r>
              <a:rPr lang="fr-FR" smtClean="0"/>
              <a:t>IDENTIFIER ET NUMEROTER LES CONDITIONS D'ENTREE, LES CAUSES</a:t>
            </a:r>
          </a:p>
          <a:p>
            <a:r>
              <a:rPr lang="fr-FR" smtClean="0"/>
              <a:t>IDENTIFIER ET NUMEROTER LES EFFETS EN SORTIE</a:t>
            </a:r>
          </a:p>
        </p:txBody>
      </p:sp>
      <p:sp>
        <p:nvSpPr>
          <p:cNvPr id="179204" name="Rectangle 4"/>
          <p:cNvSpPr>
            <a:spLocks noChangeArrowheads="1"/>
          </p:cNvSpPr>
          <p:nvPr/>
        </p:nvSpPr>
        <p:spPr bwMode="auto">
          <a:xfrm>
            <a:off x="1181100" y="3709988"/>
            <a:ext cx="3335338" cy="1196975"/>
          </a:xfrm>
          <a:prstGeom prst="rect">
            <a:avLst/>
          </a:prstGeom>
          <a:noFill/>
          <a:ln w="12700">
            <a:noFill/>
            <a:miter lim="800000"/>
            <a:headEnd/>
            <a:tailEnd/>
          </a:ln>
        </p:spPr>
        <p:txBody>
          <a:bodyPr wrap="none" lIns="90488" tIns="44450" rIns="90488" bIns="44450">
            <a:spAutoFit/>
          </a:bodyPr>
          <a:lstStyle/>
          <a:p>
            <a:r>
              <a:rPr lang="fr-FR"/>
              <a:t>C1 X&gt;10</a:t>
            </a:r>
          </a:p>
          <a:p>
            <a:r>
              <a:rPr lang="fr-FR"/>
              <a:t>C2 y&lt;4</a:t>
            </a:r>
          </a:p>
          <a:p>
            <a:r>
              <a:rPr lang="fr-FR"/>
              <a:t>C3 le petit chat est mort</a:t>
            </a:r>
          </a:p>
        </p:txBody>
      </p:sp>
      <p:sp>
        <p:nvSpPr>
          <p:cNvPr id="179205" name="Rectangle 5"/>
          <p:cNvSpPr>
            <a:spLocks noChangeArrowheads="1"/>
          </p:cNvSpPr>
          <p:nvPr/>
        </p:nvSpPr>
        <p:spPr bwMode="auto">
          <a:xfrm>
            <a:off x="5260975" y="3633788"/>
            <a:ext cx="1119188" cy="458787"/>
          </a:xfrm>
          <a:prstGeom prst="rect">
            <a:avLst/>
          </a:prstGeom>
          <a:noFill/>
          <a:ln w="12700">
            <a:noFill/>
            <a:miter lim="800000"/>
            <a:headEnd/>
            <a:tailEnd/>
          </a:ln>
        </p:spPr>
        <p:txBody>
          <a:bodyPr wrap="none" lIns="90488" tIns="44450" rIns="90488" bIns="44450">
            <a:spAutoFit/>
          </a:bodyPr>
          <a:lstStyle/>
          <a:p>
            <a:r>
              <a:rPr lang="fr-FR"/>
              <a:t>S1 Z=4</a:t>
            </a:r>
          </a:p>
        </p:txBody>
      </p:sp>
      <p:sp>
        <p:nvSpPr>
          <p:cNvPr id="179206" name="Rectangle 6"/>
          <p:cNvSpPr>
            <a:spLocks noChangeArrowheads="1"/>
          </p:cNvSpPr>
          <p:nvPr/>
        </p:nvSpPr>
        <p:spPr bwMode="auto">
          <a:xfrm>
            <a:off x="5260975" y="3938588"/>
            <a:ext cx="2663825" cy="458787"/>
          </a:xfrm>
          <a:prstGeom prst="rect">
            <a:avLst/>
          </a:prstGeom>
          <a:noFill/>
          <a:ln w="12700">
            <a:noFill/>
            <a:miter lim="800000"/>
            <a:headEnd/>
            <a:tailEnd/>
          </a:ln>
        </p:spPr>
        <p:txBody>
          <a:bodyPr wrap="none" lIns="90488" tIns="44450" rIns="90488" bIns="44450">
            <a:spAutoFit/>
          </a:bodyPr>
          <a:lstStyle/>
          <a:p>
            <a:r>
              <a:rPr lang="fr-FR"/>
              <a:t>S2 crier au secours</a:t>
            </a:r>
          </a:p>
        </p:txBody>
      </p:sp>
      <p:sp>
        <p:nvSpPr>
          <p:cNvPr id="179207" name="Rectangle 7"/>
          <p:cNvSpPr>
            <a:spLocks noChangeArrowheads="1"/>
          </p:cNvSpPr>
          <p:nvPr/>
        </p:nvSpPr>
        <p:spPr bwMode="auto">
          <a:xfrm>
            <a:off x="5260975" y="4167188"/>
            <a:ext cx="412750" cy="458787"/>
          </a:xfrm>
          <a:prstGeom prst="rect">
            <a:avLst/>
          </a:prstGeom>
          <a:noFill/>
          <a:ln w="12700">
            <a:noFill/>
            <a:miter lim="800000"/>
            <a:headEnd/>
            <a:tailEnd/>
          </a:ln>
        </p:spPr>
        <p:txBody>
          <a:bodyPr wrap="none" lIns="90488" tIns="44450" rIns="90488" bIns="44450">
            <a:spAutoFit/>
          </a:bodyPr>
          <a:lstStyle/>
          <a:p>
            <a:r>
              <a:rPr lang="fr-FR"/>
              <a:t>...</a:t>
            </a:r>
          </a:p>
        </p:txBody>
      </p:sp>
      <p:sp>
        <p:nvSpPr>
          <p:cNvPr id="179208" name="Rectangle 8"/>
          <p:cNvSpPr>
            <a:spLocks noChangeArrowheads="1"/>
          </p:cNvSpPr>
          <p:nvPr/>
        </p:nvSpPr>
        <p:spPr bwMode="auto">
          <a:xfrm>
            <a:off x="1181100" y="4624388"/>
            <a:ext cx="414338" cy="458787"/>
          </a:xfrm>
          <a:prstGeom prst="rect">
            <a:avLst/>
          </a:prstGeom>
          <a:noFill/>
          <a:ln w="12700">
            <a:noFill/>
            <a:miter lim="800000"/>
            <a:headEnd/>
            <a:tailEnd/>
          </a:ln>
        </p:spPr>
        <p:txBody>
          <a:bodyPr wrap="none" lIns="90488" tIns="44450" rIns="90488" bIns="44450">
            <a:spAutoFit/>
          </a:bodyPr>
          <a:lstStyle/>
          <a:p>
            <a:r>
              <a:rPr lang="fr-FR"/>
              <a:t>...</a:t>
            </a:r>
          </a:p>
        </p:txBody>
      </p:sp>
    </p:spTree>
  </p:cSld>
  <p:clrMapOvr>
    <a:masterClrMapping/>
  </p:clrMapOv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fontAlgn="auto">
              <a:spcAft>
                <a:spcPts val="0"/>
              </a:spcAft>
              <a:defRPr/>
            </a:pPr>
            <a:r>
              <a:rPr lang="fr-FR" smtClean="0"/>
              <a:t>GRAPHE CAUSE/EFFET</a:t>
            </a:r>
          </a:p>
        </p:txBody>
      </p:sp>
      <p:sp>
        <p:nvSpPr>
          <p:cNvPr id="180227" name="Rectangle 3"/>
          <p:cNvSpPr>
            <a:spLocks noGrp="1" noChangeArrowheads="1"/>
          </p:cNvSpPr>
          <p:nvPr>
            <p:ph idx="1"/>
          </p:nvPr>
        </p:nvSpPr>
        <p:spPr>
          <a:xfrm>
            <a:off x="714375" y="1752600"/>
            <a:ext cx="7512050" cy="4191000"/>
          </a:xfrm>
        </p:spPr>
        <p:txBody>
          <a:bodyPr/>
          <a:lstStyle/>
          <a:p>
            <a:r>
              <a:rPr lang="fr-FR" smtClean="0"/>
              <a:t>FAIRE UN GRAPHE RELIANT LES CAUSES AUX EFFETS</a:t>
            </a:r>
          </a:p>
        </p:txBody>
      </p:sp>
      <p:grpSp>
        <p:nvGrpSpPr>
          <p:cNvPr id="180228" name="Group 6"/>
          <p:cNvGrpSpPr>
            <a:grpSpLocks/>
          </p:cNvGrpSpPr>
          <p:nvPr/>
        </p:nvGrpSpPr>
        <p:grpSpPr bwMode="auto">
          <a:xfrm>
            <a:off x="1603375" y="2825750"/>
            <a:ext cx="369888" cy="368300"/>
            <a:chOff x="1094" y="1780"/>
            <a:chExt cx="253" cy="232"/>
          </a:xfrm>
        </p:grpSpPr>
        <p:sp>
          <p:nvSpPr>
            <p:cNvPr id="180282" name="Rectangle 4"/>
            <p:cNvSpPr>
              <a:spLocks noChangeArrowheads="1"/>
            </p:cNvSpPr>
            <p:nvPr/>
          </p:nvSpPr>
          <p:spPr bwMode="auto">
            <a:xfrm>
              <a:off x="1094" y="1805"/>
              <a:ext cx="253" cy="173"/>
            </a:xfrm>
            <a:prstGeom prst="rect">
              <a:avLst/>
            </a:prstGeom>
            <a:noFill/>
            <a:ln w="12700">
              <a:noFill/>
              <a:miter lim="800000"/>
              <a:headEnd/>
              <a:tailEnd/>
            </a:ln>
          </p:spPr>
          <p:txBody>
            <a:bodyPr wrap="none" lIns="90488" tIns="44450" rIns="90488" bIns="44450">
              <a:spAutoFit/>
            </a:bodyPr>
            <a:lstStyle/>
            <a:p>
              <a:r>
                <a:rPr lang="fr-FR" sz="1200"/>
                <a:t>C1</a:t>
              </a:r>
            </a:p>
          </p:txBody>
        </p:sp>
        <p:sp>
          <p:nvSpPr>
            <p:cNvPr id="180283" name="Oval 5"/>
            <p:cNvSpPr>
              <a:spLocks noChangeArrowheads="1"/>
            </p:cNvSpPr>
            <p:nvPr/>
          </p:nvSpPr>
          <p:spPr bwMode="auto">
            <a:xfrm>
              <a:off x="1108" y="1780"/>
              <a:ext cx="232" cy="232"/>
            </a:xfrm>
            <a:prstGeom prst="ellipse">
              <a:avLst/>
            </a:prstGeom>
            <a:noFill/>
            <a:ln w="12700">
              <a:solidFill>
                <a:schemeClr val="tx1"/>
              </a:solidFill>
              <a:round/>
              <a:headEnd/>
              <a:tailEnd/>
            </a:ln>
          </p:spPr>
          <p:txBody>
            <a:bodyPr wrap="none" anchor="ctr"/>
            <a:lstStyle/>
            <a:p>
              <a:endParaRPr lang="ar-DZ"/>
            </a:p>
          </p:txBody>
        </p:sp>
      </p:grpSp>
      <p:sp>
        <p:nvSpPr>
          <p:cNvPr id="180229" name="Rectangle 7"/>
          <p:cNvSpPr>
            <a:spLocks noChangeArrowheads="1"/>
          </p:cNvSpPr>
          <p:nvPr/>
        </p:nvSpPr>
        <p:spPr bwMode="auto">
          <a:xfrm>
            <a:off x="1603375" y="4999038"/>
            <a:ext cx="369888" cy="274637"/>
          </a:xfrm>
          <a:prstGeom prst="rect">
            <a:avLst/>
          </a:prstGeom>
          <a:noFill/>
          <a:ln w="12700">
            <a:noFill/>
            <a:miter lim="800000"/>
            <a:headEnd/>
            <a:tailEnd/>
          </a:ln>
        </p:spPr>
        <p:txBody>
          <a:bodyPr wrap="none" lIns="90488" tIns="44450" rIns="90488" bIns="44450">
            <a:spAutoFit/>
          </a:bodyPr>
          <a:lstStyle/>
          <a:p>
            <a:r>
              <a:rPr lang="fr-FR" sz="1200"/>
              <a:t>C5</a:t>
            </a:r>
          </a:p>
        </p:txBody>
      </p:sp>
      <p:sp>
        <p:nvSpPr>
          <p:cNvPr id="180230" name="Oval 8"/>
          <p:cNvSpPr>
            <a:spLocks noChangeArrowheads="1"/>
          </p:cNvSpPr>
          <p:nvPr/>
        </p:nvSpPr>
        <p:spPr bwMode="auto">
          <a:xfrm>
            <a:off x="1624013" y="4959350"/>
            <a:ext cx="339725" cy="368300"/>
          </a:xfrm>
          <a:prstGeom prst="ellipse">
            <a:avLst/>
          </a:prstGeom>
          <a:noFill/>
          <a:ln w="12700">
            <a:solidFill>
              <a:schemeClr val="tx1"/>
            </a:solidFill>
            <a:round/>
            <a:headEnd/>
            <a:tailEnd/>
          </a:ln>
        </p:spPr>
        <p:txBody>
          <a:bodyPr wrap="none" anchor="ctr"/>
          <a:lstStyle/>
          <a:p>
            <a:endParaRPr lang="ar-DZ"/>
          </a:p>
        </p:txBody>
      </p:sp>
      <p:sp>
        <p:nvSpPr>
          <p:cNvPr id="180231" name="Rectangle 9"/>
          <p:cNvSpPr>
            <a:spLocks noChangeArrowheads="1"/>
          </p:cNvSpPr>
          <p:nvPr/>
        </p:nvSpPr>
        <p:spPr bwMode="auto">
          <a:xfrm>
            <a:off x="1603375" y="4465638"/>
            <a:ext cx="369888" cy="274637"/>
          </a:xfrm>
          <a:prstGeom prst="rect">
            <a:avLst/>
          </a:prstGeom>
          <a:noFill/>
          <a:ln w="12700">
            <a:noFill/>
            <a:miter lim="800000"/>
            <a:headEnd/>
            <a:tailEnd/>
          </a:ln>
        </p:spPr>
        <p:txBody>
          <a:bodyPr wrap="none" lIns="90488" tIns="44450" rIns="90488" bIns="44450">
            <a:spAutoFit/>
          </a:bodyPr>
          <a:lstStyle/>
          <a:p>
            <a:r>
              <a:rPr lang="fr-FR" sz="1200"/>
              <a:t>C4</a:t>
            </a:r>
          </a:p>
        </p:txBody>
      </p:sp>
      <p:sp>
        <p:nvSpPr>
          <p:cNvPr id="180232" name="Oval 10"/>
          <p:cNvSpPr>
            <a:spLocks noChangeArrowheads="1"/>
          </p:cNvSpPr>
          <p:nvPr/>
        </p:nvSpPr>
        <p:spPr bwMode="auto">
          <a:xfrm>
            <a:off x="1624013" y="4425950"/>
            <a:ext cx="339725" cy="368300"/>
          </a:xfrm>
          <a:prstGeom prst="ellipse">
            <a:avLst/>
          </a:prstGeom>
          <a:noFill/>
          <a:ln w="12700">
            <a:solidFill>
              <a:schemeClr val="tx1"/>
            </a:solidFill>
            <a:round/>
            <a:headEnd/>
            <a:tailEnd/>
          </a:ln>
        </p:spPr>
        <p:txBody>
          <a:bodyPr wrap="none" anchor="ctr"/>
          <a:lstStyle/>
          <a:p>
            <a:endParaRPr lang="ar-DZ"/>
          </a:p>
        </p:txBody>
      </p:sp>
      <p:grpSp>
        <p:nvGrpSpPr>
          <p:cNvPr id="180233" name="Group 13"/>
          <p:cNvGrpSpPr>
            <a:grpSpLocks/>
          </p:cNvGrpSpPr>
          <p:nvPr/>
        </p:nvGrpSpPr>
        <p:grpSpPr bwMode="auto">
          <a:xfrm>
            <a:off x="1603375" y="3359150"/>
            <a:ext cx="369888" cy="368300"/>
            <a:chOff x="1094" y="2116"/>
            <a:chExt cx="253" cy="232"/>
          </a:xfrm>
        </p:grpSpPr>
        <p:sp>
          <p:nvSpPr>
            <p:cNvPr id="180280" name="Rectangle 11"/>
            <p:cNvSpPr>
              <a:spLocks noChangeArrowheads="1"/>
            </p:cNvSpPr>
            <p:nvPr/>
          </p:nvSpPr>
          <p:spPr bwMode="auto">
            <a:xfrm>
              <a:off x="1094" y="2141"/>
              <a:ext cx="253" cy="173"/>
            </a:xfrm>
            <a:prstGeom prst="rect">
              <a:avLst/>
            </a:prstGeom>
            <a:noFill/>
            <a:ln w="12700">
              <a:noFill/>
              <a:miter lim="800000"/>
              <a:headEnd/>
              <a:tailEnd/>
            </a:ln>
          </p:spPr>
          <p:txBody>
            <a:bodyPr wrap="none" lIns="90488" tIns="44450" rIns="90488" bIns="44450">
              <a:spAutoFit/>
            </a:bodyPr>
            <a:lstStyle/>
            <a:p>
              <a:r>
                <a:rPr lang="fr-FR" sz="1200"/>
                <a:t>C2</a:t>
              </a:r>
            </a:p>
          </p:txBody>
        </p:sp>
        <p:sp>
          <p:nvSpPr>
            <p:cNvPr id="180281" name="Oval 12"/>
            <p:cNvSpPr>
              <a:spLocks noChangeArrowheads="1"/>
            </p:cNvSpPr>
            <p:nvPr/>
          </p:nvSpPr>
          <p:spPr bwMode="auto">
            <a:xfrm>
              <a:off x="1108" y="2116"/>
              <a:ext cx="232" cy="232"/>
            </a:xfrm>
            <a:prstGeom prst="ellipse">
              <a:avLst/>
            </a:prstGeom>
            <a:noFill/>
            <a:ln w="12700">
              <a:solidFill>
                <a:schemeClr val="tx1"/>
              </a:solidFill>
              <a:round/>
              <a:headEnd/>
              <a:tailEnd/>
            </a:ln>
          </p:spPr>
          <p:txBody>
            <a:bodyPr wrap="none" anchor="ctr"/>
            <a:lstStyle/>
            <a:p>
              <a:endParaRPr lang="ar-DZ"/>
            </a:p>
          </p:txBody>
        </p:sp>
      </p:grpSp>
      <p:sp>
        <p:nvSpPr>
          <p:cNvPr id="180234" name="Rectangle 14"/>
          <p:cNvSpPr>
            <a:spLocks noChangeArrowheads="1"/>
          </p:cNvSpPr>
          <p:nvPr/>
        </p:nvSpPr>
        <p:spPr bwMode="auto">
          <a:xfrm>
            <a:off x="1603375" y="3932238"/>
            <a:ext cx="369888" cy="274637"/>
          </a:xfrm>
          <a:prstGeom prst="rect">
            <a:avLst/>
          </a:prstGeom>
          <a:noFill/>
          <a:ln w="12700">
            <a:noFill/>
            <a:miter lim="800000"/>
            <a:headEnd/>
            <a:tailEnd/>
          </a:ln>
        </p:spPr>
        <p:txBody>
          <a:bodyPr wrap="none" lIns="90488" tIns="44450" rIns="90488" bIns="44450">
            <a:spAutoFit/>
          </a:bodyPr>
          <a:lstStyle/>
          <a:p>
            <a:r>
              <a:rPr lang="fr-FR" sz="1200"/>
              <a:t>C3</a:t>
            </a:r>
          </a:p>
        </p:txBody>
      </p:sp>
      <p:sp>
        <p:nvSpPr>
          <p:cNvPr id="180235" name="Oval 15"/>
          <p:cNvSpPr>
            <a:spLocks noChangeArrowheads="1"/>
          </p:cNvSpPr>
          <p:nvPr/>
        </p:nvSpPr>
        <p:spPr bwMode="auto">
          <a:xfrm>
            <a:off x="1624013" y="3892550"/>
            <a:ext cx="339725" cy="368300"/>
          </a:xfrm>
          <a:prstGeom prst="ellipse">
            <a:avLst/>
          </a:prstGeom>
          <a:noFill/>
          <a:ln w="12700">
            <a:solidFill>
              <a:schemeClr val="tx1"/>
            </a:solidFill>
            <a:round/>
            <a:headEnd/>
            <a:tailEnd/>
          </a:ln>
        </p:spPr>
        <p:txBody>
          <a:bodyPr wrap="none" anchor="ctr"/>
          <a:lstStyle/>
          <a:p>
            <a:endParaRPr lang="ar-DZ"/>
          </a:p>
        </p:txBody>
      </p:sp>
      <p:sp>
        <p:nvSpPr>
          <p:cNvPr id="180236" name="Rectangle 16"/>
          <p:cNvSpPr>
            <a:spLocks noChangeArrowheads="1"/>
          </p:cNvSpPr>
          <p:nvPr/>
        </p:nvSpPr>
        <p:spPr bwMode="auto">
          <a:xfrm>
            <a:off x="1603375" y="5608638"/>
            <a:ext cx="369888" cy="274637"/>
          </a:xfrm>
          <a:prstGeom prst="rect">
            <a:avLst/>
          </a:prstGeom>
          <a:noFill/>
          <a:ln w="12700">
            <a:noFill/>
            <a:miter lim="800000"/>
            <a:headEnd/>
            <a:tailEnd/>
          </a:ln>
        </p:spPr>
        <p:txBody>
          <a:bodyPr wrap="none" lIns="90488" tIns="44450" rIns="90488" bIns="44450">
            <a:spAutoFit/>
          </a:bodyPr>
          <a:lstStyle/>
          <a:p>
            <a:r>
              <a:rPr lang="fr-FR" sz="1200"/>
              <a:t>C6</a:t>
            </a:r>
          </a:p>
        </p:txBody>
      </p:sp>
      <p:sp>
        <p:nvSpPr>
          <p:cNvPr id="180237" name="Oval 17"/>
          <p:cNvSpPr>
            <a:spLocks noChangeArrowheads="1"/>
          </p:cNvSpPr>
          <p:nvPr/>
        </p:nvSpPr>
        <p:spPr bwMode="auto">
          <a:xfrm>
            <a:off x="1624013" y="5568950"/>
            <a:ext cx="339725" cy="368300"/>
          </a:xfrm>
          <a:prstGeom prst="ellipse">
            <a:avLst/>
          </a:prstGeom>
          <a:noFill/>
          <a:ln w="12700">
            <a:solidFill>
              <a:schemeClr val="tx1"/>
            </a:solidFill>
            <a:round/>
            <a:headEnd/>
            <a:tailEnd/>
          </a:ln>
        </p:spPr>
        <p:txBody>
          <a:bodyPr wrap="none" anchor="ctr"/>
          <a:lstStyle/>
          <a:p>
            <a:endParaRPr lang="ar-DZ"/>
          </a:p>
        </p:txBody>
      </p:sp>
      <p:sp>
        <p:nvSpPr>
          <p:cNvPr id="180238" name="Rectangle 18"/>
          <p:cNvSpPr>
            <a:spLocks noChangeArrowheads="1"/>
          </p:cNvSpPr>
          <p:nvPr/>
        </p:nvSpPr>
        <p:spPr bwMode="auto">
          <a:xfrm>
            <a:off x="5822950" y="2789238"/>
            <a:ext cx="341313" cy="274637"/>
          </a:xfrm>
          <a:prstGeom prst="rect">
            <a:avLst/>
          </a:prstGeom>
          <a:noFill/>
          <a:ln w="12700">
            <a:noFill/>
            <a:miter lim="800000"/>
            <a:headEnd/>
            <a:tailEnd/>
          </a:ln>
        </p:spPr>
        <p:txBody>
          <a:bodyPr wrap="none" lIns="90488" tIns="44450" rIns="90488" bIns="44450">
            <a:spAutoFit/>
          </a:bodyPr>
          <a:lstStyle/>
          <a:p>
            <a:r>
              <a:rPr lang="fr-FR" sz="1200"/>
              <a:t>S1</a:t>
            </a:r>
          </a:p>
        </p:txBody>
      </p:sp>
      <p:sp>
        <p:nvSpPr>
          <p:cNvPr id="180239" name="Oval 19"/>
          <p:cNvSpPr>
            <a:spLocks noChangeArrowheads="1"/>
          </p:cNvSpPr>
          <p:nvPr/>
        </p:nvSpPr>
        <p:spPr bwMode="auto">
          <a:xfrm>
            <a:off x="5843588" y="2749550"/>
            <a:ext cx="339725" cy="368300"/>
          </a:xfrm>
          <a:prstGeom prst="ellipse">
            <a:avLst/>
          </a:prstGeom>
          <a:noFill/>
          <a:ln w="12700">
            <a:solidFill>
              <a:schemeClr val="tx1"/>
            </a:solidFill>
            <a:round/>
            <a:headEnd/>
            <a:tailEnd/>
          </a:ln>
        </p:spPr>
        <p:txBody>
          <a:bodyPr wrap="none" anchor="ctr"/>
          <a:lstStyle/>
          <a:p>
            <a:endParaRPr lang="ar-DZ"/>
          </a:p>
        </p:txBody>
      </p:sp>
      <p:sp>
        <p:nvSpPr>
          <p:cNvPr id="180240" name="Rectangle 20"/>
          <p:cNvSpPr>
            <a:spLocks noChangeArrowheads="1"/>
          </p:cNvSpPr>
          <p:nvPr/>
        </p:nvSpPr>
        <p:spPr bwMode="auto">
          <a:xfrm>
            <a:off x="5822950" y="3627438"/>
            <a:ext cx="341313" cy="274637"/>
          </a:xfrm>
          <a:prstGeom prst="rect">
            <a:avLst/>
          </a:prstGeom>
          <a:noFill/>
          <a:ln w="12700">
            <a:noFill/>
            <a:miter lim="800000"/>
            <a:headEnd/>
            <a:tailEnd/>
          </a:ln>
        </p:spPr>
        <p:txBody>
          <a:bodyPr wrap="none" lIns="90488" tIns="44450" rIns="90488" bIns="44450">
            <a:spAutoFit/>
          </a:bodyPr>
          <a:lstStyle/>
          <a:p>
            <a:r>
              <a:rPr lang="fr-FR" sz="1200"/>
              <a:t>S2</a:t>
            </a:r>
          </a:p>
        </p:txBody>
      </p:sp>
      <p:sp>
        <p:nvSpPr>
          <p:cNvPr id="180241" name="Oval 21"/>
          <p:cNvSpPr>
            <a:spLocks noChangeArrowheads="1"/>
          </p:cNvSpPr>
          <p:nvPr/>
        </p:nvSpPr>
        <p:spPr bwMode="auto">
          <a:xfrm>
            <a:off x="5843588" y="3587750"/>
            <a:ext cx="339725" cy="368300"/>
          </a:xfrm>
          <a:prstGeom prst="ellipse">
            <a:avLst/>
          </a:prstGeom>
          <a:noFill/>
          <a:ln w="12700">
            <a:solidFill>
              <a:schemeClr val="tx1"/>
            </a:solidFill>
            <a:round/>
            <a:headEnd/>
            <a:tailEnd/>
          </a:ln>
        </p:spPr>
        <p:txBody>
          <a:bodyPr wrap="none" anchor="ctr"/>
          <a:lstStyle/>
          <a:p>
            <a:endParaRPr lang="ar-DZ"/>
          </a:p>
        </p:txBody>
      </p:sp>
      <p:sp>
        <p:nvSpPr>
          <p:cNvPr id="180242" name="Rectangle 22"/>
          <p:cNvSpPr>
            <a:spLocks noChangeArrowheads="1"/>
          </p:cNvSpPr>
          <p:nvPr/>
        </p:nvSpPr>
        <p:spPr bwMode="auto">
          <a:xfrm>
            <a:off x="5822950" y="4465638"/>
            <a:ext cx="341313" cy="274637"/>
          </a:xfrm>
          <a:prstGeom prst="rect">
            <a:avLst/>
          </a:prstGeom>
          <a:noFill/>
          <a:ln w="12700">
            <a:noFill/>
            <a:miter lim="800000"/>
            <a:headEnd/>
            <a:tailEnd/>
          </a:ln>
        </p:spPr>
        <p:txBody>
          <a:bodyPr wrap="none" lIns="90488" tIns="44450" rIns="90488" bIns="44450">
            <a:spAutoFit/>
          </a:bodyPr>
          <a:lstStyle/>
          <a:p>
            <a:r>
              <a:rPr lang="fr-FR" sz="1200"/>
              <a:t>S3</a:t>
            </a:r>
          </a:p>
        </p:txBody>
      </p:sp>
      <p:sp>
        <p:nvSpPr>
          <p:cNvPr id="180243" name="Oval 23"/>
          <p:cNvSpPr>
            <a:spLocks noChangeArrowheads="1"/>
          </p:cNvSpPr>
          <p:nvPr/>
        </p:nvSpPr>
        <p:spPr bwMode="auto">
          <a:xfrm>
            <a:off x="5843588" y="4425950"/>
            <a:ext cx="339725" cy="368300"/>
          </a:xfrm>
          <a:prstGeom prst="ellipse">
            <a:avLst/>
          </a:prstGeom>
          <a:noFill/>
          <a:ln w="12700">
            <a:solidFill>
              <a:schemeClr val="tx1"/>
            </a:solidFill>
            <a:round/>
            <a:headEnd/>
            <a:tailEnd/>
          </a:ln>
        </p:spPr>
        <p:txBody>
          <a:bodyPr wrap="none" anchor="ctr"/>
          <a:lstStyle/>
          <a:p>
            <a:endParaRPr lang="ar-DZ"/>
          </a:p>
        </p:txBody>
      </p:sp>
      <p:sp>
        <p:nvSpPr>
          <p:cNvPr id="180244" name="Rectangle 24"/>
          <p:cNvSpPr>
            <a:spLocks noChangeArrowheads="1"/>
          </p:cNvSpPr>
          <p:nvPr/>
        </p:nvSpPr>
        <p:spPr bwMode="auto">
          <a:xfrm>
            <a:off x="5822950" y="5227638"/>
            <a:ext cx="341313" cy="274637"/>
          </a:xfrm>
          <a:prstGeom prst="rect">
            <a:avLst/>
          </a:prstGeom>
          <a:noFill/>
          <a:ln w="12700">
            <a:noFill/>
            <a:miter lim="800000"/>
            <a:headEnd/>
            <a:tailEnd/>
          </a:ln>
        </p:spPr>
        <p:txBody>
          <a:bodyPr wrap="none" lIns="90488" tIns="44450" rIns="90488" bIns="44450">
            <a:spAutoFit/>
          </a:bodyPr>
          <a:lstStyle/>
          <a:p>
            <a:r>
              <a:rPr lang="fr-FR" sz="1200"/>
              <a:t>S4</a:t>
            </a:r>
          </a:p>
        </p:txBody>
      </p:sp>
      <p:sp>
        <p:nvSpPr>
          <p:cNvPr id="180245" name="Oval 25"/>
          <p:cNvSpPr>
            <a:spLocks noChangeArrowheads="1"/>
          </p:cNvSpPr>
          <p:nvPr/>
        </p:nvSpPr>
        <p:spPr bwMode="auto">
          <a:xfrm>
            <a:off x="2749550" y="4425950"/>
            <a:ext cx="339725" cy="368300"/>
          </a:xfrm>
          <a:prstGeom prst="ellipse">
            <a:avLst/>
          </a:prstGeom>
          <a:noFill/>
          <a:ln w="12700">
            <a:solidFill>
              <a:schemeClr val="tx1"/>
            </a:solidFill>
            <a:round/>
            <a:headEnd/>
            <a:tailEnd/>
          </a:ln>
        </p:spPr>
        <p:txBody>
          <a:bodyPr wrap="none" anchor="ctr"/>
          <a:lstStyle/>
          <a:p>
            <a:endParaRPr lang="ar-DZ"/>
          </a:p>
        </p:txBody>
      </p:sp>
      <p:sp>
        <p:nvSpPr>
          <p:cNvPr id="180246" name="Line 26"/>
          <p:cNvSpPr>
            <a:spLocks noChangeShapeType="1"/>
          </p:cNvSpPr>
          <p:nvPr/>
        </p:nvSpPr>
        <p:spPr bwMode="auto">
          <a:xfrm>
            <a:off x="1970088" y="2971800"/>
            <a:ext cx="773112" cy="228600"/>
          </a:xfrm>
          <a:prstGeom prst="line">
            <a:avLst/>
          </a:prstGeom>
          <a:noFill/>
          <a:ln w="12700">
            <a:solidFill>
              <a:schemeClr val="tx1"/>
            </a:solidFill>
            <a:round/>
            <a:headEnd/>
            <a:tailEnd/>
          </a:ln>
        </p:spPr>
        <p:txBody>
          <a:bodyPr/>
          <a:lstStyle/>
          <a:p>
            <a:endParaRPr lang="fr-FR"/>
          </a:p>
        </p:txBody>
      </p:sp>
      <p:sp>
        <p:nvSpPr>
          <p:cNvPr id="180247" name="Line 27"/>
          <p:cNvSpPr>
            <a:spLocks noChangeShapeType="1"/>
          </p:cNvSpPr>
          <p:nvPr/>
        </p:nvSpPr>
        <p:spPr bwMode="auto">
          <a:xfrm flipV="1">
            <a:off x="1970088" y="3200400"/>
            <a:ext cx="773112" cy="304800"/>
          </a:xfrm>
          <a:prstGeom prst="line">
            <a:avLst/>
          </a:prstGeom>
          <a:noFill/>
          <a:ln w="12700">
            <a:solidFill>
              <a:schemeClr val="tx1"/>
            </a:solidFill>
            <a:round/>
            <a:headEnd/>
            <a:tailEnd/>
          </a:ln>
        </p:spPr>
        <p:txBody>
          <a:bodyPr/>
          <a:lstStyle/>
          <a:p>
            <a:endParaRPr lang="fr-FR"/>
          </a:p>
        </p:txBody>
      </p:sp>
      <p:sp>
        <p:nvSpPr>
          <p:cNvPr id="180248" name="Oval 28"/>
          <p:cNvSpPr>
            <a:spLocks noChangeArrowheads="1"/>
          </p:cNvSpPr>
          <p:nvPr/>
        </p:nvSpPr>
        <p:spPr bwMode="auto">
          <a:xfrm>
            <a:off x="2749550" y="2978150"/>
            <a:ext cx="339725" cy="368300"/>
          </a:xfrm>
          <a:prstGeom prst="ellipse">
            <a:avLst/>
          </a:prstGeom>
          <a:noFill/>
          <a:ln w="12700">
            <a:solidFill>
              <a:schemeClr val="tx1"/>
            </a:solidFill>
            <a:round/>
            <a:headEnd/>
            <a:tailEnd/>
          </a:ln>
        </p:spPr>
        <p:txBody>
          <a:bodyPr wrap="none" anchor="ctr"/>
          <a:lstStyle/>
          <a:p>
            <a:endParaRPr lang="ar-DZ"/>
          </a:p>
        </p:txBody>
      </p:sp>
      <p:sp>
        <p:nvSpPr>
          <p:cNvPr id="180249" name="Line 29"/>
          <p:cNvSpPr>
            <a:spLocks noChangeShapeType="1"/>
          </p:cNvSpPr>
          <p:nvPr/>
        </p:nvSpPr>
        <p:spPr bwMode="auto">
          <a:xfrm flipV="1">
            <a:off x="1970088" y="3276600"/>
            <a:ext cx="773112" cy="762000"/>
          </a:xfrm>
          <a:prstGeom prst="line">
            <a:avLst/>
          </a:prstGeom>
          <a:noFill/>
          <a:ln w="12700">
            <a:solidFill>
              <a:schemeClr val="tx1"/>
            </a:solidFill>
            <a:round/>
            <a:headEnd/>
            <a:tailEnd/>
          </a:ln>
        </p:spPr>
        <p:txBody>
          <a:bodyPr/>
          <a:lstStyle/>
          <a:p>
            <a:endParaRPr lang="fr-FR"/>
          </a:p>
        </p:txBody>
      </p:sp>
      <p:sp>
        <p:nvSpPr>
          <p:cNvPr id="180250" name="Arc 30"/>
          <p:cNvSpPr>
            <a:spLocks/>
          </p:cNvSpPr>
          <p:nvPr/>
        </p:nvSpPr>
        <p:spPr bwMode="auto">
          <a:xfrm>
            <a:off x="2462213" y="3124200"/>
            <a:ext cx="139700" cy="304800"/>
          </a:xfrm>
          <a:custGeom>
            <a:avLst/>
            <a:gdLst>
              <a:gd name="T0" fmla="*/ 1591974678 w 21600"/>
              <a:gd name="T1" fmla="*/ 2147483647 h 21600"/>
              <a:gd name="T2" fmla="*/ 0 w 21600"/>
              <a:gd name="T3" fmla="*/ 0 h 21600"/>
              <a:gd name="T4" fmla="*/ 1591974678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p:spPr>
        <p:txBody>
          <a:bodyPr/>
          <a:lstStyle/>
          <a:p>
            <a:endParaRPr lang="fr-FR"/>
          </a:p>
        </p:txBody>
      </p:sp>
      <p:sp>
        <p:nvSpPr>
          <p:cNvPr id="180251" name="Freeform 31"/>
          <p:cNvSpPr>
            <a:spLocks/>
          </p:cNvSpPr>
          <p:nvPr/>
        </p:nvSpPr>
        <p:spPr bwMode="auto">
          <a:xfrm>
            <a:off x="2181225" y="3124200"/>
            <a:ext cx="141288" cy="153988"/>
          </a:xfrm>
          <a:custGeom>
            <a:avLst/>
            <a:gdLst>
              <a:gd name="T0" fmla="*/ 0 w 97"/>
              <a:gd name="T1" fmla="*/ 0 h 97"/>
              <a:gd name="T2" fmla="*/ 2147483647 w 97"/>
              <a:gd name="T3" fmla="*/ 2147483647 h 97"/>
              <a:gd name="T4" fmla="*/ 2147483647 w 97"/>
              <a:gd name="T5" fmla="*/ 0 h 97"/>
              <a:gd name="T6" fmla="*/ 0 60000 65536"/>
              <a:gd name="T7" fmla="*/ 0 60000 65536"/>
              <a:gd name="T8" fmla="*/ 0 60000 65536"/>
              <a:gd name="T9" fmla="*/ 0 w 97"/>
              <a:gd name="T10" fmla="*/ 0 h 97"/>
              <a:gd name="T11" fmla="*/ 97 w 97"/>
              <a:gd name="T12" fmla="*/ 97 h 97"/>
            </a:gdLst>
            <a:ahLst/>
            <a:cxnLst>
              <a:cxn ang="T6">
                <a:pos x="T0" y="T1"/>
              </a:cxn>
              <a:cxn ang="T7">
                <a:pos x="T2" y="T3"/>
              </a:cxn>
              <a:cxn ang="T8">
                <a:pos x="T4" y="T5"/>
              </a:cxn>
            </a:cxnLst>
            <a:rect l="T9" t="T10" r="T11" b="T12"/>
            <a:pathLst>
              <a:path w="97" h="97">
                <a:moveTo>
                  <a:pt x="0" y="0"/>
                </a:moveTo>
                <a:lnTo>
                  <a:pt x="48" y="96"/>
                </a:lnTo>
                <a:lnTo>
                  <a:pt x="96" y="0"/>
                </a:lnTo>
              </a:path>
            </a:pathLst>
          </a:custGeom>
          <a:noFill/>
          <a:ln w="12700" cap="rnd">
            <a:solidFill>
              <a:schemeClr val="tx1"/>
            </a:solidFill>
            <a:round/>
            <a:headEnd/>
            <a:tailEnd/>
          </a:ln>
        </p:spPr>
        <p:txBody>
          <a:bodyPr/>
          <a:lstStyle/>
          <a:p>
            <a:endParaRPr lang="fr-FR"/>
          </a:p>
        </p:txBody>
      </p:sp>
      <p:sp>
        <p:nvSpPr>
          <p:cNvPr id="180252" name="Oval 32"/>
          <p:cNvSpPr>
            <a:spLocks noChangeArrowheads="1"/>
          </p:cNvSpPr>
          <p:nvPr/>
        </p:nvSpPr>
        <p:spPr bwMode="auto">
          <a:xfrm>
            <a:off x="3663950" y="3663950"/>
            <a:ext cx="339725" cy="368300"/>
          </a:xfrm>
          <a:prstGeom prst="ellipse">
            <a:avLst/>
          </a:prstGeom>
          <a:noFill/>
          <a:ln w="12700">
            <a:solidFill>
              <a:schemeClr val="tx1"/>
            </a:solidFill>
            <a:round/>
            <a:headEnd/>
            <a:tailEnd/>
          </a:ln>
        </p:spPr>
        <p:txBody>
          <a:bodyPr wrap="none" anchor="ctr"/>
          <a:lstStyle/>
          <a:p>
            <a:endParaRPr lang="ar-DZ"/>
          </a:p>
        </p:txBody>
      </p:sp>
      <p:sp>
        <p:nvSpPr>
          <p:cNvPr id="180253" name="Line 33"/>
          <p:cNvSpPr>
            <a:spLocks noChangeShapeType="1"/>
          </p:cNvSpPr>
          <p:nvPr/>
        </p:nvSpPr>
        <p:spPr bwMode="auto">
          <a:xfrm>
            <a:off x="1970088" y="4648200"/>
            <a:ext cx="773112" cy="0"/>
          </a:xfrm>
          <a:prstGeom prst="line">
            <a:avLst/>
          </a:prstGeom>
          <a:noFill/>
          <a:ln w="12700">
            <a:solidFill>
              <a:schemeClr val="tx1"/>
            </a:solidFill>
            <a:round/>
            <a:headEnd/>
            <a:tailEnd/>
          </a:ln>
        </p:spPr>
        <p:txBody>
          <a:bodyPr/>
          <a:lstStyle/>
          <a:p>
            <a:endParaRPr lang="fr-FR"/>
          </a:p>
        </p:txBody>
      </p:sp>
      <p:grpSp>
        <p:nvGrpSpPr>
          <p:cNvPr id="180254" name="Group 38"/>
          <p:cNvGrpSpPr>
            <a:grpSpLocks/>
          </p:cNvGrpSpPr>
          <p:nvPr/>
        </p:nvGrpSpPr>
        <p:grpSpPr bwMode="auto">
          <a:xfrm>
            <a:off x="2181225" y="4495800"/>
            <a:ext cx="350838" cy="304800"/>
            <a:chOff x="1489" y="2832"/>
            <a:chExt cx="239" cy="192"/>
          </a:xfrm>
        </p:grpSpPr>
        <p:sp>
          <p:nvSpPr>
            <p:cNvPr id="180276" name="Arc 34"/>
            <p:cNvSpPr>
              <a:spLocks/>
            </p:cNvSpPr>
            <p:nvPr/>
          </p:nvSpPr>
          <p:spPr bwMode="auto">
            <a:xfrm>
              <a:off x="1489" y="2832"/>
              <a:ext cx="60" cy="96"/>
            </a:xfrm>
            <a:custGeom>
              <a:avLst/>
              <a:gdLst>
                <a:gd name="T0" fmla="*/ 0 w 21600"/>
                <a:gd name="T1" fmla="*/ 0 h 21597"/>
                <a:gd name="T2" fmla="*/ 0 w 21600"/>
                <a:gd name="T3" fmla="*/ 0 h 21597"/>
                <a:gd name="T4" fmla="*/ 0 w 21600"/>
                <a:gd name="T5" fmla="*/ 0 h 21597"/>
                <a:gd name="T6" fmla="*/ 0 60000 65536"/>
                <a:gd name="T7" fmla="*/ 0 60000 65536"/>
                <a:gd name="T8" fmla="*/ 0 60000 65536"/>
                <a:gd name="T9" fmla="*/ 0 w 21600"/>
                <a:gd name="T10" fmla="*/ 0 h 21597"/>
                <a:gd name="T11" fmla="*/ 21600 w 21600"/>
                <a:gd name="T12" fmla="*/ 21597 h 21597"/>
              </a:gdLst>
              <a:ahLst/>
              <a:cxnLst>
                <a:cxn ang="T6">
                  <a:pos x="T0" y="T1"/>
                </a:cxn>
                <a:cxn ang="T7">
                  <a:pos x="T2" y="T3"/>
                </a:cxn>
                <a:cxn ang="T8">
                  <a:pos x="T4" y="T5"/>
                </a:cxn>
              </a:cxnLst>
              <a:rect l="T9" t="T10" r="T11" b="T12"/>
              <a:pathLst>
                <a:path w="21600" h="21597" fill="none" extrusionOk="0">
                  <a:moveTo>
                    <a:pt x="0" y="21597"/>
                  </a:moveTo>
                  <a:cubicBezTo>
                    <a:pt x="0" y="9808"/>
                    <a:pt x="9452" y="196"/>
                    <a:pt x="21240" y="0"/>
                  </a:cubicBezTo>
                </a:path>
                <a:path w="21600" h="21597" stroke="0" extrusionOk="0">
                  <a:moveTo>
                    <a:pt x="0" y="21597"/>
                  </a:moveTo>
                  <a:cubicBezTo>
                    <a:pt x="0" y="9808"/>
                    <a:pt x="9452" y="196"/>
                    <a:pt x="21240" y="0"/>
                  </a:cubicBezTo>
                  <a:lnTo>
                    <a:pt x="21600" y="21597"/>
                  </a:lnTo>
                  <a:close/>
                </a:path>
              </a:pathLst>
            </a:custGeom>
            <a:noFill/>
            <a:ln w="12700" cap="rnd">
              <a:solidFill>
                <a:schemeClr val="tx1"/>
              </a:solidFill>
              <a:round/>
              <a:headEnd/>
              <a:tailEnd/>
            </a:ln>
          </p:spPr>
          <p:txBody>
            <a:bodyPr/>
            <a:lstStyle/>
            <a:p>
              <a:endParaRPr lang="fr-FR"/>
            </a:p>
          </p:txBody>
        </p:sp>
        <p:sp>
          <p:nvSpPr>
            <p:cNvPr id="180277" name="Arc 35"/>
            <p:cNvSpPr>
              <a:spLocks/>
            </p:cNvSpPr>
            <p:nvPr/>
          </p:nvSpPr>
          <p:spPr bwMode="auto">
            <a:xfrm>
              <a:off x="1548" y="2832"/>
              <a:ext cx="60"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p:spPr>
          <p:txBody>
            <a:bodyPr/>
            <a:lstStyle/>
            <a:p>
              <a:endParaRPr lang="fr-FR"/>
            </a:p>
          </p:txBody>
        </p:sp>
        <p:sp>
          <p:nvSpPr>
            <p:cNvPr id="180278" name="Arc 36"/>
            <p:cNvSpPr>
              <a:spLocks/>
            </p:cNvSpPr>
            <p:nvPr/>
          </p:nvSpPr>
          <p:spPr bwMode="auto">
            <a:xfrm>
              <a:off x="1609" y="2928"/>
              <a:ext cx="60"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p:spPr>
          <p:txBody>
            <a:bodyPr/>
            <a:lstStyle/>
            <a:p>
              <a:endParaRPr lang="fr-FR"/>
            </a:p>
          </p:txBody>
        </p:sp>
        <p:sp>
          <p:nvSpPr>
            <p:cNvPr id="180279" name="Arc 37"/>
            <p:cNvSpPr>
              <a:spLocks/>
            </p:cNvSpPr>
            <p:nvPr/>
          </p:nvSpPr>
          <p:spPr bwMode="auto">
            <a:xfrm>
              <a:off x="1668" y="2928"/>
              <a:ext cx="60"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p:spPr>
          <p:txBody>
            <a:bodyPr/>
            <a:lstStyle/>
            <a:p>
              <a:endParaRPr lang="fr-FR"/>
            </a:p>
          </p:txBody>
        </p:sp>
      </p:grpSp>
      <p:sp>
        <p:nvSpPr>
          <p:cNvPr id="180255" name="Oval 39"/>
          <p:cNvSpPr>
            <a:spLocks noChangeArrowheads="1"/>
          </p:cNvSpPr>
          <p:nvPr/>
        </p:nvSpPr>
        <p:spPr bwMode="auto">
          <a:xfrm>
            <a:off x="5843588" y="5187950"/>
            <a:ext cx="339725" cy="368300"/>
          </a:xfrm>
          <a:prstGeom prst="ellipse">
            <a:avLst/>
          </a:prstGeom>
          <a:noFill/>
          <a:ln w="12700">
            <a:solidFill>
              <a:schemeClr val="tx1"/>
            </a:solidFill>
            <a:round/>
            <a:headEnd/>
            <a:tailEnd/>
          </a:ln>
        </p:spPr>
        <p:txBody>
          <a:bodyPr wrap="none" anchor="ctr"/>
          <a:lstStyle/>
          <a:p>
            <a:endParaRPr lang="ar-DZ"/>
          </a:p>
        </p:txBody>
      </p:sp>
      <p:sp>
        <p:nvSpPr>
          <p:cNvPr id="180256" name="Line 40"/>
          <p:cNvSpPr>
            <a:spLocks noChangeShapeType="1"/>
          </p:cNvSpPr>
          <p:nvPr/>
        </p:nvSpPr>
        <p:spPr bwMode="auto">
          <a:xfrm>
            <a:off x="3095625" y="3200400"/>
            <a:ext cx="561975" cy="609600"/>
          </a:xfrm>
          <a:prstGeom prst="line">
            <a:avLst/>
          </a:prstGeom>
          <a:noFill/>
          <a:ln w="12700">
            <a:solidFill>
              <a:schemeClr val="tx1"/>
            </a:solidFill>
            <a:round/>
            <a:headEnd/>
            <a:tailEnd/>
          </a:ln>
        </p:spPr>
        <p:txBody>
          <a:bodyPr/>
          <a:lstStyle/>
          <a:p>
            <a:endParaRPr lang="fr-FR"/>
          </a:p>
        </p:txBody>
      </p:sp>
      <p:sp>
        <p:nvSpPr>
          <p:cNvPr id="180257" name="Line 41"/>
          <p:cNvSpPr>
            <a:spLocks noChangeShapeType="1"/>
          </p:cNvSpPr>
          <p:nvPr/>
        </p:nvSpPr>
        <p:spPr bwMode="auto">
          <a:xfrm flipV="1">
            <a:off x="3095625" y="3962400"/>
            <a:ext cx="561975" cy="609600"/>
          </a:xfrm>
          <a:prstGeom prst="line">
            <a:avLst/>
          </a:prstGeom>
          <a:noFill/>
          <a:ln w="12700">
            <a:solidFill>
              <a:schemeClr val="tx1"/>
            </a:solidFill>
            <a:round/>
            <a:headEnd/>
            <a:tailEnd/>
          </a:ln>
        </p:spPr>
        <p:txBody>
          <a:bodyPr/>
          <a:lstStyle/>
          <a:p>
            <a:endParaRPr lang="fr-FR"/>
          </a:p>
        </p:txBody>
      </p:sp>
      <p:sp>
        <p:nvSpPr>
          <p:cNvPr id="180258" name="Arc 42"/>
          <p:cNvSpPr>
            <a:spLocks/>
          </p:cNvSpPr>
          <p:nvPr/>
        </p:nvSpPr>
        <p:spPr bwMode="auto">
          <a:xfrm>
            <a:off x="3516313" y="3657600"/>
            <a:ext cx="71437" cy="457200"/>
          </a:xfrm>
          <a:custGeom>
            <a:avLst/>
            <a:gdLst>
              <a:gd name="T0" fmla="*/ 27831567 w 21600"/>
              <a:gd name="T1" fmla="*/ 2147483647 h 21600"/>
              <a:gd name="T2" fmla="*/ 0 w 21600"/>
              <a:gd name="T3" fmla="*/ 0 h 21600"/>
              <a:gd name="T4" fmla="*/ 2783156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p:spPr>
        <p:txBody>
          <a:bodyPr/>
          <a:lstStyle/>
          <a:p>
            <a:endParaRPr lang="fr-FR"/>
          </a:p>
        </p:txBody>
      </p:sp>
      <p:sp>
        <p:nvSpPr>
          <p:cNvPr id="180259" name="Freeform 43"/>
          <p:cNvSpPr>
            <a:spLocks/>
          </p:cNvSpPr>
          <p:nvPr/>
        </p:nvSpPr>
        <p:spPr bwMode="auto">
          <a:xfrm>
            <a:off x="3235325" y="3733800"/>
            <a:ext cx="142875" cy="230188"/>
          </a:xfrm>
          <a:custGeom>
            <a:avLst/>
            <a:gdLst>
              <a:gd name="T0" fmla="*/ 0 w 97"/>
              <a:gd name="T1" fmla="*/ 2147483647 h 145"/>
              <a:gd name="T2" fmla="*/ 2147483647 w 97"/>
              <a:gd name="T3" fmla="*/ 0 h 145"/>
              <a:gd name="T4" fmla="*/ 2147483647 w 97"/>
              <a:gd name="T5" fmla="*/ 2147483647 h 145"/>
              <a:gd name="T6" fmla="*/ 0 60000 65536"/>
              <a:gd name="T7" fmla="*/ 0 60000 65536"/>
              <a:gd name="T8" fmla="*/ 0 60000 65536"/>
              <a:gd name="T9" fmla="*/ 0 w 97"/>
              <a:gd name="T10" fmla="*/ 0 h 145"/>
              <a:gd name="T11" fmla="*/ 97 w 97"/>
              <a:gd name="T12" fmla="*/ 145 h 145"/>
            </a:gdLst>
            <a:ahLst/>
            <a:cxnLst>
              <a:cxn ang="T6">
                <a:pos x="T0" y="T1"/>
              </a:cxn>
              <a:cxn ang="T7">
                <a:pos x="T2" y="T3"/>
              </a:cxn>
              <a:cxn ang="T8">
                <a:pos x="T4" y="T5"/>
              </a:cxn>
            </a:cxnLst>
            <a:rect l="T9" t="T10" r="T11" b="T12"/>
            <a:pathLst>
              <a:path w="97" h="145">
                <a:moveTo>
                  <a:pt x="0" y="144"/>
                </a:moveTo>
                <a:lnTo>
                  <a:pt x="48" y="0"/>
                </a:lnTo>
                <a:lnTo>
                  <a:pt x="96" y="144"/>
                </a:lnTo>
              </a:path>
            </a:pathLst>
          </a:custGeom>
          <a:noFill/>
          <a:ln w="12700" cap="rnd">
            <a:solidFill>
              <a:schemeClr val="tx1"/>
            </a:solidFill>
            <a:round/>
            <a:headEnd/>
            <a:tailEnd/>
          </a:ln>
        </p:spPr>
        <p:txBody>
          <a:bodyPr/>
          <a:lstStyle/>
          <a:p>
            <a:endParaRPr lang="fr-FR"/>
          </a:p>
        </p:txBody>
      </p:sp>
      <p:sp>
        <p:nvSpPr>
          <p:cNvPr id="180260" name="Oval 44"/>
          <p:cNvSpPr>
            <a:spLocks noChangeArrowheads="1"/>
          </p:cNvSpPr>
          <p:nvPr/>
        </p:nvSpPr>
        <p:spPr bwMode="auto">
          <a:xfrm>
            <a:off x="2749550" y="5187950"/>
            <a:ext cx="339725" cy="368300"/>
          </a:xfrm>
          <a:prstGeom prst="ellipse">
            <a:avLst/>
          </a:prstGeom>
          <a:noFill/>
          <a:ln w="12700">
            <a:solidFill>
              <a:schemeClr val="tx1"/>
            </a:solidFill>
            <a:round/>
            <a:headEnd/>
            <a:tailEnd/>
          </a:ln>
        </p:spPr>
        <p:txBody>
          <a:bodyPr wrap="none" anchor="ctr"/>
          <a:lstStyle/>
          <a:p>
            <a:endParaRPr lang="ar-DZ"/>
          </a:p>
        </p:txBody>
      </p:sp>
      <p:sp>
        <p:nvSpPr>
          <p:cNvPr id="180261" name="Line 45"/>
          <p:cNvSpPr>
            <a:spLocks noChangeShapeType="1"/>
          </p:cNvSpPr>
          <p:nvPr/>
        </p:nvSpPr>
        <p:spPr bwMode="auto">
          <a:xfrm>
            <a:off x="1970088" y="5105400"/>
            <a:ext cx="773112" cy="228600"/>
          </a:xfrm>
          <a:prstGeom prst="line">
            <a:avLst/>
          </a:prstGeom>
          <a:noFill/>
          <a:ln w="12700">
            <a:solidFill>
              <a:schemeClr val="tx1"/>
            </a:solidFill>
            <a:round/>
            <a:headEnd/>
            <a:tailEnd/>
          </a:ln>
        </p:spPr>
        <p:txBody>
          <a:bodyPr/>
          <a:lstStyle/>
          <a:p>
            <a:endParaRPr lang="fr-FR"/>
          </a:p>
        </p:txBody>
      </p:sp>
      <p:sp>
        <p:nvSpPr>
          <p:cNvPr id="180262" name="Line 46"/>
          <p:cNvSpPr>
            <a:spLocks noChangeShapeType="1"/>
          </p:cNvSpPr>
          <p:nvPr/>
        </p:nvSpPr>
        <p:spPr bwMode="auto">
          <a:xfrm flipV="1">
            <a:off x="1970088" y="5410200"/>
            <a:ext cx="773112" cy="304800"/>
          </a:xfrm>
          <a:prstGeom prst="line">
            <a:avLst/>
          </a:prstGeom>
          <a:noFill/>
          <a:ln w="12700">
            <a:solidFill>
              <a:schemeClr val="tx1"/>
            </a:solidFill>
            <a:round/>
            <a:headEnd/>
            <a:tailEnd/>
          </a:ln>
        </p:spPr>
        <p:txBody>
          <a:bodyPr/>
          <a:lstStyle/>
          <a:p>
            <a:endParaRPr lang="fr-FR"/>
          </a:p>
        </p:txBody>
      </p:sp>
      <p:sp>
        <p:nvSpPr>
          <p:cNvPr id="180263" name="Line 47"/>
          <p:cNvSpPr>
            <a:spLocks noChangeShapeType="1"/>
          </p:cNvSpPr>
          <p:nvPr/>
        </p:nvSpPr>
        <p:spPr bwMode="auto">
          <a:xfrm flipV="1">
            <a:off x="3095625" y="3048000"/>
            <a:ext cx="2743200" cy="2286000"/>
          </a:xfrm>
          <a:prstGeom prst="line">
            <a:avLst/>
          </a:prstGeom>
          <a:noFill/>
          <a:ln w="12700">
            <a:solidFill>
              <a:schemeClr val="tx1"/>
            </a:solidFill>
            <a:round/>
            <a:headEnd/>
            <a:tailEnd/>
          </a:ln>
        </p:spPr>
        <p:txBody>
          <a:bodyPr/>
          <a:lstStyle/>
          <a:p>
            <a:endParaRPr lang="fr-FR"/>
          </a:p>
        </p:txBody>
      </p:sp>
      <p:sp>
        <p:nvSpPr>
          <p:cNvPr id="180264" name="Arc 48"/>
          <p:cNvSpPr>
            <a:spLocks/>
          </p:cNvSpPr>
          <p:nvPr/>
        </p:nvSpPr>
        <p:spPr bwMode="auto">
          <a:xfrm>
            <a:off x="3868738" y="4419600"/>
            <a:ext cx="69850" cy="228600"/>
          </a:xfrm>
          <a:custGeom>
            <a:avLst/>
            <a:gdLst>
              <a:gd name="T0" fmla="*/ 0 w 21600"/>
              <a:gd name="T1" fmla="*/ 2147483647 h 21595"/>
              <a:gd name="T2" fmla="*/ 24356305 w 21600"/>
              <a:gd name="T3" fmla="*/ 0 h 21595"/>
              <a:gd name="T4" fmla="*/ 24874449 w 21600"/>
              <a:gd name="T5" fmla="*/ 2147483647 h 21595"/>
              <a:gd name="T6" fmla="*/ 0 60000 65536"/>
              <a:gd name="T7" fmla="*/ 0 60000 65536"/>
              <a:gd name="T8" fmla="*/ 0 60000 65536"/>
              <a:gd name="T9" fmla="*/ 0 w 21600"/>
              <a:gd name="T10" fmla="*/ 0 h 21595"/>
              <a:gd name="T11" fmla="*/ 21600 w 21600"/>
              <a:gd name="T12" fmla="*/ 21595 h 21595"/>
            </a:gdLst>
            <a:ahLst/>
            <a:cxnLst>
              <a:cxn ang="T6">
                <a:pos x="T0" y="T1"/>
              </a:cxn>
              <a:cxn ang="T7">
                <a:pos x="T2" y="T3"/>
              </a:cxn>
              <a:cxn ang="T8">
                <a:pos x="T4" y="T5"/>
              </a:cxn>
            </a:cxnLst>
            <a:rect l="T9" t="T10" r="T11" b="T12"/>
            <a:pathLst>
              <a:path w="21600" h="21595" fill="none" extrusionOk="0">
                <a:moveTo>
                  <a:pt x="0" y="21595"/>
                </a:moveTo>
                <a:cubicBezTo>
                  <a:pt x="0" y="9841"/>
                  <a:pt x="9398" y="244"/>
                  <a:pt x="21149" y="-1"/>
                </a:cubicBezTo>
              </a:path>
              <a:path w="21600" h="21595" stroke="0" extrusionOk="0">
                <a:moveTo>
                  <a:pt x="0" y="21595"/>
                </a:moveTo>
                <a:cubicBezTo>
                  <a:pt x="0" y="9841"/>
                  <a:pt x="9398" y="244"/>
                  <a:pt x="21149" y="-1"/>
                </a:cubicBezTo>
                <a:lnTo>
                  <a:pt x="21600" y="21595"/>
                </a:lnTo>
                <a:close/>
              </a:path>
            </a:pathLst>
          </a:custGeom>
          <a:noFill/>
          <a:ln w="12700" cap="rnd">
            <a:solidFill>
              <a:schemeClr val="tx1"/>
            </a:solidFill>
            <a:round/>
            <a:headEnd/>
            <a:tailEnd/>
          </a:ln>
        </p:spPr>
        <p:txBody>
          <a:bodyPr/>
          <a:lstStyle/>
          <a:p>
            <a:endParaRPr lang="fr-FR"/>
          </a:p>
        </p:txBody>
      </p:sp>
      <p:sp>
        <p:nvSpPr>
          <p:cNvPr id="180265" name="Arc 49"/>
          <p:cNvSpPr>
            <a:spLocks/>
          </p:cNvSpPr>
          <p:nvPr/>
        </p:nvSpPr>
        <p:spPr bwMode="auto">
          <a:xfrm>
            <a:off x="3938588" y="4419600"/>
            <a:ext cx="211137" cy="76200"/>
          </a:xfrm>
          <a:custGeom>
            <a:avLst/>
            <a:gdLst>
              <a:gd name="T0" fmla="*/ 0 w 21600"/>
              <a:gd name="T1" fmla="*/ 0 h 21600"/>
              <a:gd name="T2" fmla="*/ 2147483647 w 21600"/>
              <a:gd name="T3" fmla="*/ 41635284 h 21600"/>
              <a:gd name="T4" fmla="*/ 0 w 21600"/>
              <a:gd name="T5" fmla="*/ 4163528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p:spPr>
        <p:txBody>
          <a:bodyPr/>
          <a:lstStyle/>
          <a:p>
            <a:endParaRPr lang="fr-FR"/>
          </a:p>
        </p:txBody>
      </p:sp>
      <p:sp>
        <p:nvSpPr>
          <p:cNvPr id="180266" name="Arc 50"/>
          <p:cNvSpPr>
            <a:spLocks/>
          </p:cNvSpPr>
          <p:nvPr/>
        </p:nvSpPr>
        <p:spPr bwMode="auto">
          <a:xfrm>
            <a:off x="4149725" y="4419600"/>
            <a:ext cx="280988" cy="76200"/>
          </a:xfrm>
          <a:custGeom>
            <a:avLst/>
            <a:gdLst>
              <a:gd name="T0" fmla="*/ 2147483647 w 21600"/>
              <a:gd name="T1" fmla="*/ 0 h 21600"/>
              <a:gd name="T2" fmla="*/ 0 w 21600"/>
              <a:gd name="T3" fmla="*/ 41635284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p:spPr>
        <p:txBody>
          <a:bodyPr/>
          <a:lstStyle/>
          <a:p>
            <a:endParaRPr lang="fr-FR"/>
          </a:p>
        </p:txBody>
      </p:sp>
      <p:sp>
        <p:nvSpPr>
          <p:cNvPr id="180267" name="Arc 51"/>
          <p:cNvSpPr>
            <a:spLocks/>
          </p:cNvSpPr>
          <p:nvPr/>
        </p:nvSpPr>
        <p:spPr bwMode="auto">
          <a:xfrm>
            <a:off x="4430713" y="4191000"/>
            <a:ext cx="71437" cy="228600"/>
          </a:xfrm>
          <a:custGeom>
            <a:avLst/>
            <a:gdLst>
              <a:gd name="T0" fmla="*/ 2783156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p:spPr>
        <p:txBody>
          <a:bodyPr/>
          <a:lstStyle/>
          <a:p>
            <a:endParaRPr lang="fr-FR"/>
          </a:p>
        </p:txBody>
      </p:sp>
      <p:sp>
        <p:nvSpPr>
          <p:cNvPr id="180268" name="Oval 52"/>
          <p:cNvSpPr>
            <a:spLocks noChangeArrowheads="1"/>
          </p:cNvSpPr>
          <p:nvPr/>
        </p:nvSpPr>
        <p:spPr bwMode="auto">
          <a:xfrm>
            <a:off x="4437063" y="4806950"/>
            <a:ext cx="339725" cy="368300"/>
          </a:xfrm>
          <a:prstGeom prst="ellipse">
            <a:avLst/>
          </a:prstGeom>
          <a:noFill/>
          <a:ln w="12700">
            <a:solidFill>
              <a:schemeClr val="tx1"/>
            </a:solidFill>
            <a:round/>
            <a:headEnd/>
            <a:tailEnd/>
          </a:ln>
        </p:spPr>
        <p:txBody>
          <a:bodyPr wrap="none" anchor="ctr"/>
          <a:lstStyle/>
          <a:p>
            <a:endParaRPr lang="ar-DZ"/>
          </a:p>
        </p:txBody>
      </p:sp>
      <p:sp>
        <p:nvSpPr>
          <p:cNvPr id="180269" name="Line 53"/>
          <p:cNvSpPr>
            <a:spLocks noChangeShapeType="1"/>
          </p:cNvSpPr>
          <p:nvPr/>
        </p:nvSpPr>
        <p:spPr bwMode="auto">
          <a:xfrm>
            <a:off x="3938588" y="4038600"/>
            <a:ext cx="563562" cy="762000"/>
          </a:xfrm>
          <a:prstGeom prst="line">
            <a:avLst/>
          </a:prstGeom>
          <a:noFill/>
          <a:ln w="12700">
            <a:solidFill>
              <a:schemeClr val="tx1"/>
            </a:solidFill>
            <a:round/>
            <a:headEnd/>
            <a:tailEnd/>
          </a:ln>
        </p:spPr>
        <p:txBody>
          <a:bodyPr/>
          <a:lstStyle/>
          <a:p>
            <a:endParaRPr lang="fr-FR"/>
          </a:p>
        </p:txBody>
      </p:sp>
      <p:sp>
        <p:nvSpPr>
          <p:cNvPr id="180270" name="Line 54"/>
          <p:cNvSpPr>
            <a:spLocks noChangeShapeType="1"/>
          </p:cNvSpPr>
          <p:nvPr/>
        </p:nvSpPr>
        <p:spPr bwMode="auto">
          <a:xfrm flipV="1">
            <a:off x="3095625" y="5029200"/>
            <a:ext cx="1335088" cy="381000"/>
          </a:xfrm>
          <a:prstGeom prst="line">
            <a:avLst/>
          </a:prstGeom>
          <a:noFill/>
          <a:ln w="12700">
            <a:solidFill>
              <a:schemeClr val="tx1"/>
            </a:solidFill>
            <a:round/>
            <a:headEnd/>
            <a:tailEnd/>
          </a:ln>
        </p:spPr>
        <p:txBody>
          <a:bodyPr/>
          <a:lstStyle/>
          <a:p>
            <a:endParaRPr lang="fr-FR"/>
          </a:p>
        </p:txBody>
      </p:sp>
      <p:sp>
        <p:nvSpPr>
          <p:cNvPr id="180271" name="Arc 55"/>
          <p:cNvSpPr>
            <a:spLocks/>
          </p:cNvSpPr>
          <p:nvPr/>
        </p:nvSpPr>
        <p:spPr bwMode="auto">
          <a:xfrm>
            <a:off x="4291013" y="4724400"/>
            <a:ext cx="139700" cy="304800"/>
          </a:xfrm>
          <a:custGeom>
            <a:avLst/>
            <a:gdLst>
              <a:gd name="T0" fmla="*/ 0 w 21600"/>
              <a:gd name="T1" fmla="*/ 2147483647 h 21599"/>
              <a:gd name="T2" fmla="*/ 1575395295 w 21600"/>
              <a:gd name="T3" fmla="*/ 0 h 21599"/>
              <a:gd name="T4" fmla="*/ 1591974678 w 21600"/>
              <a:gd name="T5" fmla="*/ 2147483647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57"/>
                  <a:pt x="9534" y="123"/>
                  <a:pt x="21375" y="0"/>
                </a:cubicBezTo>
              </a:path>
              <a:path w="21600" h="21599" stroke="0" extrusionOk="0">
                <a:moveTo>
                  <a:pt x="0" y="21599"/>
                </a:moveTo>
                <a:cubicBezTo>
                  <a:pt x="0" y="9757"/>
                  <a:pt x="9534" y="123"/>
                  <a:pt x="21375" y="0"/>
                </a:cubicBezTo>
                <a:lnTo>
                  <a:pt x="21600" y="21599"/>
                </a:lnTo>
                <a:close/>
              </a:path>
            </a:pathLst>
          </a:custGeom>
          <a:noFill/>
          <a:ln w="12700" cap="rnd">
            <a:solidFill>
              <a:schemeClr val="tx1"/>
            </a:solidFill>
            <a:round/>
            <a:headEnd/>
            <a:tailEnd/>
          </a:ln>
        </p:spPr>
        <p:txBody>
          <a:bodyPr/>
          <a:lstStyle/>
          <a:p>
            <a:endParaRPr lang="fr-FR"/>
          </a:p>
        </p:txBody>
      </p:sp>
      <p:sp>
        <p:nvSpPr>
          <p:cNvPr id="180272" name="Freeform 56"/>
          <p:cNvSpPr>
            <a:spLocks/>
          </p:cNvSpPr>
          <p:nvPr/>
        </p:nvSpPr>
        <p:spPr bwMode="auto">
          <a:xfrm>
            <a:off x="4010025" y="4800600"/>
            <a:ext cx="141288" cy="173038"/>
          </a:xfrm>
          <a:custGeom>
            <a:avLst/>
            <a:gdLst>
              <a:gd name="T0" fmla="*/ 0 w 97"/>
              <a:gd name="T1" fmla="*/ 0 h 109"/>
              <a:gd name="T2" fmla="*/ 2147483647 w 97"/>
              <a:gd name="T3" fmla="*/ 2147483647 h 109"/>
              <a:gd name="T4" fmla="*/ 2147483647 w 97"/>
              <a:gd name="T5" fmla="*/ 2147483647 h 109"/>
              <a:gd name="T6" fmla="*/ 2147483647 w 97"/>
              <a:gd name="T7" fmla="*/ 2147483647 h 109"/>
              <a:gd name="T8" fmla="*/ 2147483647 w 97"/>
              <a:gd name="T9" fmla="*/ 2147483647 h 109"/>
              <a:gd name="T10" fmla="*/ 2147483647 w 97"/>
              <a:gd name="T11" fmla="*/ 2147483647 h 109"/>
              <a:gd name="T12" fmla="*/ 2147483647 w 97"/>
              <a:gd name="T13" fmla="*/ 2147483647 h 109"/>
              <a:gd name="T14" fmla="*/ 2147483647 w 97"/>
              <a:gd name="T15" fmla="*/ 2147483647 h 109"/>
              <a:gd name="T16" fmla="*/ 2147483647 w 97"/>
              <a:gd name="T17" fmla="*/ 0 h 1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
              <a:gd name="T28" fmla="*/ 0 h 109"/>
              <a:gd name="T29" fmla="*/ 97 w 97"/>
              <a:gd name="T30" fmla="*/ 109 h 10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 h="109">
                <a:moveTo>
                  <a:pt x="0" y="0"/>
                </a:moveTo>
                <a:lnTo>
                  <a:pt x="6" y="27"/>
                </a:lnTo>
                <a:lnTo>
                  <a:pt x="24" y="54"/>
                </a:lnTo>
                <a:lnTo>
                  <a:pt x="33" y="81"/>
                </a:lnTo>
                <a:lnTo>
                  <a:pt x="42" y="108"/>
                </a:lnTo>
                <a:lnTo>
                  <a:pt x="48" y="96"/>
                </a:lnTo>
                <a:lnTo>
                  <a:pt x="96" y="0"/>
                </a:lnTo>
              </a:path>
            </a:pathLst>
          </a:custGeom>
          <a:noFill/>
          <a:ln w="12700" cap="rnd">
            <a:solidFill>
              <a:schemeClr val="tx1"/>
            </a:solidFill>
            <a:round/>
            <a:headEnd/>
            <a:tailEnd/>
          </a:ln>
        </p:spPr>
        <p:txBody>
          <a:bodyPr/>
          <a:lstStyle/>
          <a:p>
            <a:endParaRPr lang="fr-FR"/>
          </a:p>
        </p:txBody>
      </p:sp>
      <p:sp>
        <p:nvSpPr>
          <p:cNvPr id="180273" name="Line 57"/>
          <p:cNvSpPr>
            <a:spLocks noChangeShapeType="1"/>
          </p:cNvSpPr>
          <p:nvPr/>
        </p:nvSpPr>
        <p:spPr bwMode="auto">
          <a:xfrm>
            <a:off x="4783138" y="5105400"/>
            <a:ext cx="1055687" cy="228600"/>
          </a:xfrm>
          <a:prstGeom prst="line">
            <a:avLst/>
          </a:prstGeom>
          <a:noFill/>
          <a:ln w="12700">
            <a:solidFill>
              <a:schemeClr val="tx1"/>
            </a:solidFill>
            <a:round/>
            <a:headEnd/>
            <a:tailEnd/>
          </a:ln>
        </p:spPr>
        <p:txBody>
          <a:bodyPr/>
          <a:lstStyle/>
          <a:p>
            <a:endParaRPr lang="fr-FR"/>
          </a:p>
        </p:txBody>
      </p:sp>
      <p:sp>
        <p:nvSpPr>
          <p:cNvPr id="180274" name="Line 58"/>
          <p:cNvSpPr>
            <a:spLocks noChangeShapeType="1"/>
          </p:cNvSpPr>
          <p:nvPr/>
        </p:nvSpPr>
        <p:spPr bwMode="auto">
          <a:xfrm>
            <a:off x="4010025" y="3810000"/>
            <a:ext cx="1828800" cy="762000"/>
          </a:xfrm>
          <a:prstGeom prst="line">
            <a:avLst/>
          </a:prstGeom>
          <a:noFill/>
          <a:ln w="12700">
            <a:solidFill>
              <a:schemeClr val="tx1"/>
            </a:solidFill>
            <a:round/>
            <a:headEnd/>
            <a:tailEnd/>
          </a:ln>
        </p:spPr>
        <p:txBody>
          <a:bodyPr/>
          <a:lstStyle/>
          <a:p>
            <a:endParaRPr lang="fr-FR"/>
          </a:p>
        </p:txBody>
      </p:sp>
      <p:sp>
        <p:nvSpPr>
          <p:cNvPr id="180275" name="Line 59"/>
          <p:cNvSpPr>
            <a:spLocks noChangeShapeType="1"/>
          </p:cNvSpPr>
          <p:nvPr/>
        </p:nvSpPr>
        <p:spPr bwMode="auto">
          <a:xfrm>
            <a:off x="3095625" y="3048000"/>
            <a:ext cx="2743200" cy="685800"/>
          </a:xfrm>
          <a:prstGeom prst="line">
            <a:avLst/>
          </a:prstGeom>
          <a:noFill/>
          <a:ln w="12700">
            <a:solidFill>
              <a:schemeClr val="tx1"/>
            </a:solidFill>
            <a:round/>
            <a:headEnd/>
            <a:tailEnd/>
          </a:ln>
        </p:spPr>
        <p:txBody>
          <a:bodyPr/>
          <a:lstStyle/>
          <a:p>
            <a:endParaRPr lang="fr-FR"/>
          </a:p>
        </p:txBody>
      </p:sp>
    </p:spTree>
  </p:cSld>
  <p:clrMapOvr>
    <a:masterClrMapping/>
  </p:clrMapOv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fontAlgn="auto">
              <a:spcAft>
                <a:spcPts val="0"/>
              </a:spcAft>
              <a:defRPr/>
            </a:pPr>
            <a:r>
              <a:rPr lang="fr-FR" smtClean="0"/>
              <a:t>SYMBOLES DE BASE</a:t>
            </a:r>
          </a:p>
        </p:txBody>
      </p:sp>
      <p:sp>
        <p:nvSpPr>
          <p:cNvPr id="1028" name="Rectangle 3"/>
          <p:cNvSpPr>
            <a:spLocks noGrp="1" noChangeArrowheads="1"/>
          </p:cNvSpPr>
          <p:nvPr>
            <p:ph idx="1"/>
          </p:nvPr>
        </p:nvSpPr>
        <p:spPr/>
        <p:txBody>
          <a:bodyPr/>
          <a:lstStyle/>
          <a:p>
            <a:endParaRPr lang="ar-DZ" smtClean="0"/>
          </a:p>
        </p:txBody>
      </p:sp>
      <p:graphicFrame>
        <p:nvGraphicFramePr>
          <p:cNvPr id="1026" name="Object 2"/>
          <p:cNvGraphicFramePr>
            <a:graphicFrameLocks/>
          </p:cNvGraphicFramePr>
          <p:nvPr/>
        </p:nvGraphicFramePr>
        <p:xfrm>
          <a:off x="939800" y="1790700"/>
          <a:ext cx="7078663" cy="4457700"/>
        </p:xfrm>
        <a:graphic>
          <a:graphicData uri="http://schemas.openxmlformats.org/presentationml/2006/ole">
            <p:oleObj spid="_x0000_s1026" name="Microsoft Draw" r:id="rId3" imgW="3454200" imgH="2079360" progId="MSDraw">
              <p:embed/>
            </p:oleObj>
          </a:graphicData>
        </a:graphic>
      </p:graphicFrame>
    </p:spTree>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re 1"/>
          <p:cNvSpPr>
            <a:spLocks noGrp="1"/>
          </p:cNvSpPr>
          <p:nvPr>
            <p:ph type="title"/>
          </p:nvPr>
        </p:nvSpPr>
        <p:spPr>
          <a:xfrm>
            <a:off x="1785938" y="0"/>
            <a:ext cx="6324600" cy="685800"/>
          </a:xfrm>
        </p:spPr>
        <p:txBody>
          <a:bodyPr/>
          <a:lstStyle/>
          <a:p>
            <a:pPr fontAlgn="auto">
              <a:spcAft>
                <a:spcPts val="0"/>
              </a:spcAft>
              <a:defRPr/>
            </a:pPr>
            <a:r>
              <a:rPr lang="fr-FR" smtClean="0"/>
              <a:t>Contraintes de causes</a:t>
            </a:r>
          </a:p>
        </p:txBody>
      </p:sp>
      <p:sp>
        <p:nvSpPr>
          <p:cNvPr id="3" name="Espace réservé du contenu 2"/>
          <p:cNvSpPr>
            <a:spLocks noGrp="1"/>
          </p:cNvSpPr>
          <p:nvPr>
            <p:ph idx="1"/>
          </p:nvPr>
        </p:nvSpPr>
        <p:spPr>
          <a:xfrm>
            <a:off x="642938" y="785813"/>
            <a:ext cx="7583487" cy="5157787"/>
          </a:xfrm>
        </p:spPr>
        <p:txBody>
          <a:bodyPr>
            <a:normAutofit fontScale="70000" lnSpcReduction="20000"/>
          </a:bodyPr>
          <a:lstStyle/>
          <a:p>
            <a:pPr fontAlgn="auto">
              <a:spcAft>
                <a:spcPts val="0"/>
              </a:spcAft>
              <a:buFontTx/>
              <a:buNone/>
              <a:defRPr/>
            </a:pPr>
            <a:r>
              <a:rPr lang="fr-FR" dirty="0"/>
              <a:t>En plus, contraintes entre Causes</a:t>
            </a:r>
          </a:p>
          <a:p>
            <a:pPr fontAlgn="auto">
              <a:spcAft>
                <a:spcPts val="0"/>
              </a:spcAft>
              <a:buFontTx/>
              <a:buNone/>
              <a:defRPr/>
            </a:pPr>
            <a:r>
              <a:rPr lang="fr-FR" dirty="0" smtClean="0"/>
              <a:t>	(</a:t>
            </a:r>
            <a:r>
              <a:rPr lang="fr-FR" dirty="0"/>
              <a:t>PT) partition totale : XOR(C1, ..., </a:t>
            </a:r>
            <a:r>
              <a:rPr lang="fr-FR" dirty="0" err="1"/>
              <a:t>Cn</a:t>
            </a:r>
            <a:r>
              <a:rPr lang="fr-FR" dirty="0"/>
              <a:t>) (exactement 1 de vrai)</a:t>
            </a:r>
          </a:p>
          <a:p>
            <a:pPr fontAlgn="auto">
              <a:spcAft>
                <a:spcPts val="0"/>
              </a:spcAft>
              <a:buFontTx/>
              <a:buNone/>
              <a:defRPr/>
            </a:pPr>
            <a:r>
              <a:rPr lang="fr-FR" dirty="0" smtClean="0"/>
              <a:t>	(PP) </a:t>
            </a:r>
            <a:r>
              <a:rPr lang="fr-FR" dirty="0"/>
              <a:t>partition partielle : XOR(C1, ..., </a:t>
            </a:r>
            <a:r>
              <a:rPr lang="fr-FR" dirty="0" err="1"/>
              <a:t>Cn</a:t>
            </a:r>
            <a:r>
              <a:rPr lang="fr-FR" dirty="0"/>
              <a:t>) ou aucun Ci</a:t>
            </a:r>
          </a:p>
          <a:p>
            <a:pPr fontAlgn="auto">
              <a:spcAft>
                <a:spcPts val="0"/>
              </a:spcAft>
              <a:buFontTx/>
              <a:buNone/>
              <a:defRPr/>
            </a:pPr>
            <a:r>
              <a:rPr lang="fr-FR" dirty="0" smtClean="0"/>
              <a:t>	(</a:t>
            </a:r>
            <a:r>
              <a:rPr lang="fr-FR" dirty="0"/>
              <a:t>NE) </a:t>
            </a:r>
            <a:r>
              <a:rPr lang="fr-FR" dirty="0" smtClean="0"/>
              <a:t>nécessité </a:t>
            </a:r>
            <a:r>
              <a:rPr lang="fr-FR" dirty="0"/>
              <a:t>: OR(C1, ..., </a:t>
            </a:r>
            <a:r>
              <a:rPr lang="fr-FR" dirty="0" err="1"/>
              <a:t>Cn</a:t>
            </a:r>
            <a:r>
              <a:rPr lang="fr-FR" dirty="0"/>
              <a:t>) (au moins un)</a:t>
            </a:r>
          </a:p>
          <a:p>
            <a:pPr fontAlgn="auto">
              <a:spcAft>
                <a:spcPts val="0"/>
              </a:spcAft>
              <a:buFontTx/>
              <a:buNone/>
              <a:defRPr/>
            </a:pPr>
            <a:r>
              <a:rPr lang="fr-FR" dirty="0" smtClean="0"/>
              <a:t>	(</a:t>
            </a:r>
            <a:r>
              <a:rPr lang="fr-FR" dirty="0"/>
              <a:t>CA) </a:t>
            </a:r>
            <a:r>
              <a:rPr lang="fr-FR" dirty="0" smtClean="0"/>
              <a:t>causalité </a:t>
            </a:r>
            <a:r>
              <a:rPr lang="fr-FR" dirty="0"/>
              <a:t>: C1 ! C2</a:t>
            </a:r>
          </a:p>
          <a:p>
            <a:pPr fontAlgn="auto">
              <a:spcAft>
                <a:spcPts val="0"/>
              </a:spcAft>
              <a:buFontTx/>
              <a:buNone/>
              <a:defRPr/>
            </a:pPr>
            <a:r>
              <a:rPr lang="fr-FR" dirty="0" smtClean="0"/>
              <a:t>	(</a:t>
            </a:r>
            <a:r>
              <a:rPr lang="fr-FR" dirty="0"/>
              <a:t>EX) exclusion : C1 ! ¬C2</a:t>
            </a:r>
          </a:p>
          <a:p>
            <a:pPr fontAlgn="auto">
              <a:spcAft>
                <a:spcPts val="0"/>
              </a:spcAft>
              <a:buFont typeface="Wingdings 2"/>
              <a:buChar char=""/>
              <a:defRPr/>
            </a:pPr>
            <a:endParaRPr lang="fr-FR" dirty="0" smtClean="0"/>
          </a:p>
          <a:p>
            <a:pPr fontAlgn="auto">
              <a:spcAft>
                <a:spcPts val="0"/>
              </a:spcAft>
              <a:buFont typeface="Wingdings 2"/>
              <a:buChar char=""/>
              <a:defRPr/>
            </a:pPr>
            <a:r>
              <a:rPr lang="fr-FR" dirty="0" smtClean="0"/>
              <a:t>Quelques </a:t>
            </a:r>
            <a:r>
              <a:rPr lang="fr-FR" dirty="0"/>
              <a:t>exemples :</a:t>
            </a:r>
          </a:p>
          <a:p>
            <a:pPr fontAlgn="auto">
              <a:spcAft>
                <a:spcPts val="0"/>
              </a:spcAft>
              <a:buFontTx/>
              <a:buNone/>
              <a:defRPr/>
            </a:pPr>
            <a:r>
              <a:rPr lang="fr-FR" dirty="0" smtClean="0"/>
              <a:t>	Un </a:t>
            </a:r>
            <a:r>
              <a:rPr lang="fr-FR" dirty="0"/>
              <a:t>stock peut </a:t>
            </a:r>
            <a:r>
              <a:rPr lang="fr-FR" dirty="0" smtClean="0"/>
              <a:t>être </a:t>
            </a:r>
            <a:r>
              <a:rPr lang="fr-FR" dirty="0"/>
              <a:t>: nul, bas, moyen, </a:t>
            </a:r>
            <a:r>
              <a:rPr lang="fr-FR" dirty="0" smtClean="0"/>
              <a:t>élevé </a:t>
            </a:r>
            <a:r>
              <a:rPr lang="fr-FR" dirty="0"/>
              <a:t>(PT)</a:t>
            </a:r>
          </a:p>
          <a:p>
            <a:pPr fontAlgn="auto">
              <a:spcAft>
                <a:spcPts val="0"/>
              </a:spcAft>
              <a:buFontTx/>
              <a:buNone/>
              <a:defRPr/>
            </a:pPr>
            <a:r>
              <a:rPr lang="fr-FR" dirty="0" smtClean="0"/>
              <a:t>	si </a:t>
            </a:r>
            <a:r>
              <a:rPr lang="fr-FR" dirty="0"/>
              <a:t>le moteur tourne, </a:t>
            </a:r>
            <a:r>
              <a:rPr lang="fr-FR" dirty="0" smtClean="0"/>
              <a:t>nécessairement </a:t>
            </a:r>
            <a:r>
              <a:rPr lang="fr-FR" dirty="0"/>
              <a:t>l’interrupteur est ON (CA)</a:t>
            </a:r>
          </a:p>
          <a:p>
            <a:pPr fontAlgn="auto">
              <a:spcAft>
                <a:spcPts val="0"/>
              </a:spcAft>
              <a:buFontTx/>
              <a:buNone/>
              <a:defRPr/>
            </a:pPr>
            <a:r>
              <a:rPr lang="fr-FR" dirty="0" smtClean="0"/>
              <a:t>	si </a:t>
            </a:r>
            <a:r>
              <a:rPr lang="fr-FR" dirty="0"/>
              <a:t>le moteur tourne, </a:t>
            </a:r>
            <a:r>
              <a:rPr lang="fr-FR" dirty="0" smtClean="0"/>
              <a:t>nécessairement </a:t>
            </a:r>
            <a:r>
              <a:rPr lang="fr-FR" dirty="0"/>
              <a:t>l’interrupteur n’est pas OFF</a:t>
            </a:r>
          </a:p>
          <a:p>
            <a:pPr fontAlgn="auto">
              <a:spcAft>
                <a:spcPts val="0"/>
              </a:spcAft>
              <a:buFontTx/>
              <a:buNone/>
              <a:defRPr/>
            </a:pPr>
            <a:r>
              <a:rPr lang="fr-FR" dirty="0" smtClean="0"/>
              <a:t>    (</a:t>
            </a:r>
            <a:r>
              <a:rPr lang="fr-FR" dirty="0"/>
              <a:t>EX)</a:t>
            </a:r>
          </a:p>
          <a:p>
            <a:pPr fontAlgn="auto">
              <a:spcAft>
                <a:spcPts val="0"/>
              </a:spcAft>
              <a:buFont typeface="Wingdings 2"/>
              <a:buChar char=""/>
              <a:defRPr/>
            </a:pPr>
            <a:endParaRPr lang="fr-FR" dirty="0"/>
          </a:p>
        </p:txBody>
      </p:sp>
      <p:sp>
        <p:nvSpPr>
          <p:cNvPr id="5" name="Espace réservé du pied de page 4"/>
          <p:cNvSpPr>
            <a:spLocks noGrp="1"/>
          </p:cNvSpPr>
          <p:nvPr>
            <p:ph type="ftr" sz="quarter" idx="11"/>
          </p:nvPr>
        </p:nvSpPr>
        <p:spPr/>
        <p:txBody>
          <a:bodyPr/>
          <a:lstStyle/>
          <a:p>
            <a:pPr>
              <a:defRPr/>
            </a:pPr>
            <a:r>
              <a:rPr lang="fr-FR"/>
              <a:t>Dr Maamri Ramdane</a:t>
            </a:r>
            <a:endParaRPr lang="en-US"/>
          </a:p>
        </p:txBody>
      </p:sp>
      <p:sp>
        <p:nvSpPr>
          <p:cNvPr id="4" name="Espace réservé du numéro de diapositive 3"/>
          <p:cNvSpPr>
            <a:spLocks noGrp="1"/>
          </p:cNvSpPr>
          <p:nvPr>
            <p:ph type="sldNum" sz="quarter" idx="12"/>
          </p:nvPr>
        </p:nvSpPr>
        <p:spPr/>
        <p:txBody>
          <a:bodyPr/>
          <a:lstStyle/>
          <a:p>
            <a:pPr>
              <a:defRPr/>
            </a:pPr>
            <a:fld id="{C9F748CE-0936-4A36-84B0-590583186E4F}" type="slidenum">
              <a:rPr lang="en-US"/>
              <a:pPr>
                <a:defRPr/>
              </a:pPr>
              <a:t>166</a:t>
            </a:fld>
            <a:endParaRPr lang="en-US"/>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fontAlgn="auto">
              <a:spcAft>
                <a:spcPts val="0"/>
              </a:spcAft>
              <a:defRPr/>
            </a:pPr>
            <a:r>
              <a:rPr lang="fr-FR" dirty="0" smtClean="0"/>
              <a:t>SYMBOLES DE CONTRAINTE</a:t>
            </a:r>
          </a:p>
        </p:txBody>
      </p:sp>
      <p:sp>
        <p:nvSpPr>
          <p:cNvPr id="2052" name="Rectangle 3"/>
          <p:cNvSpPr>
            <a:spLocks noGrp="1" noChangeArrowheads="1"/>
          </p:cNvSpPr>
          <p:nvPr>
            <p:ph idx="1"/>
          </p:nvPr>
        </p:nvSpPr>
        <p:spPr/>
        <p:txBody>
          <a:bodyPr/>
          <a:lstStyle/>
          <a:p>
            <a:endParaRPr lang="ar-DZ" dirty="0" smtClean="0"/>
          </a:p>
        </p:txBody>
      </p:sp>
      <p:graphicFrame>
        <p:nvGraphicFramePr>
          <p:cNvPr id="2050" name="Object 2"/>
          <p:cNvGraphicFramePr>
            <a:graphicFrameLocks/>
          </p:cNvGraphicFramePr>
          <p:nvPr/>
        </p:nvGraphicFramePr>
        <p:xfrm>
          <a:off x="357158" y="1549400"/>
          <a:ext cx="7467600" cy="5308600"/>
        </p:xfrm>
        <a:graphic>
          <a:graphicData uri="http://schemas.openxmlformats.org/presentationml/2006/ole">
            <p:oleObj spid="_x0000_s2050" name="Microsoft Draw" r:id="rId3" imgW="4598640" imgH="3985920" progId="MSDraw">
              <p:embed/>
            </p:oleObj>
          </a:graphicData>
        </a:graphic>
      </p:graphicFrame>
    </p:spTree>
  </p:cSld>
  <p:clrMapOvr>
    <a:masterClrMapping/>
  </p:clrMapOv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pPr fontAlgn="auto">
              <a:spcAft>
                <a:spcPts val="0"/>
              </a:spcAft>
              <a:defRPr/>
            </a:pPr>
            <a:r>
              <a:rPr lang="fr-FR" smtClean="0"/>
              <a:t>Exemple Graphes cause-effet</a:t>
            </a:r>
          </a:p>
        </p:txBody>
      </p:sp>
      <p:sp>
        <p:nvSpPr>
          <p:cNvPr id="182275" name="Text Box 3"/>
          <p:cNvSpPr txBox="1">
            <a:spLocks noChangeArrowheads="1"/>
          </p:cNvSpPr>
          <p:nvPr/>
        </p:nvSpPr>
        <p:spPr bwMode="auto">
          <a:xfrm>
            <a:off x="593725" y="2174875"/>
            <a:ext cx="8116888" cy="2282825"/>
          </a:xfrm>
          <a:prstGeom prst="rect">
            <a:avLst/>
          </a:prstGeom>
          <a:noFill/>
          <a:ln w="9525">
            <a:noFill/>
            <a:miter lim="800000"/>
            <a:headEnd/>
            <a:tailEnd/>
          </a:ln>
        </p:spPr>
        <p:txBody>
          <a:bodyPr wrap="none">
            <a:spAutoFit/>
          </a:bodyPr>
          <a:lstStyle/>
          <a:p>
            <a:r>
              <a:rPr lang="fr-FR"/>
              <a:t>« </a:t>
            </a:r>
            <a:r>
              <a:rPr lang="fr-FR">
                <a:solidFill>
                  <a:schemeClr val="accent2"/>
                </a:solidFill>
              </a:rPr>
              <a:t>Le caractère dans la colonne 1 doit être un « A »</a:t>
            </a:r>
            <a:r>
              <a:rPr lang="fr-FR"/>
              <a:t> ou </a:t>
            </a:r>
            <a:r>
              <a:rPr lang="fr-FR">
                <a:solidFill>
                  <a:schemeClr val="accent2"/>
                </a:solidFill>
              </a:rPr>
              <a:t>un « B ».</a:t>
            </a:r>
            <a:endParaRPr lang="fr-FR"/>
          </a:p>
          <a:p>
            <a:r>
              <a:rPr lang="fr-FR">
                <a:solidFill>
                  <a:schemeClr val="accent2"/>
                </a:solidFill>
              </a:rPr>
              <a:t>Dans la colonne 2, il doit y avoir un chiffre</a:t>
            </a:r>
            <a:r>
              <a:rPr lang="fr-FR"/>
              <a:t>. Dans ce cas, nous</a:t>
            </a:r>
          </a:p>
          <a:p>
            <a:r>
              <a:rPr lang="fr-FR"/>
              <a:t>considérons que le </a:t>
            </a:r>
            <a:r>
              <a:rPr lang="fr-FR">
                <a:solidFill>
                  <a:schemeClr val="accent1"/>
                </a:solidFill>
              </a:rPr>
              <a:t>fichier est mis à jour</a:t>
            </a:r>
            <a:r>
              <a:rPr lang="fr-FR"/>
              <a:t>. Si le premier caractère</a:t>
            </a:r>
          </a:p>
          <a:p>
            <a:r>
              <a:rPr lang="fr-FR"/>
              <a:t>est erroné, </a:t>
            </a:r>
            <a:r>
              <a:rPr lang="fr-FR">
                <a:solidFill>
                  <a:schemeClr val="accent1"/>
                </a:solidFill>
              </a:rPr>
              <a:t>le message d ’erreur X12</a:t>
            </a:r>
            <a:r>
              <a:rPr lang="fr-FR"/>
              <a:t> doit être imprimé.</a:t>
            </a:r>
          </a:p>
          <a:p>
            <a:r>
              <a:rPr lang="fr-FR"/>
              <a:t>Si dans la deuxième colonne nous n ’avons pas de chiffre, il faut </a:t>
            </a:r>
          </a:p>
          <a:p>
            <a:r>
              <a:rPr lang="fr-FR"/>
              <a:t>alors que </a:t>
            </a:r>
            <a:r>
              <a:rPr lang="fr-FR">
                <a:solidFill>
                  <a:schemeClr val="accent1"/>
                </a:solidFill>
              </a:rPr>
              <a:t>le message X13</a:t>
            </a:r>
            <a:r>
              <a:rPr lang="fr-FR"/>
              <a:t> soit imprimé. »</a:t>
            </a: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fontAlgn="auto">
              <a:spcAft>
                <a:spcPts val="0"/>
              </a:spcAft>
              <a:defRPr/>
            </a:pPr>
            <a:r>
              <a:rPr lang="fr-FR" smtClean="0"/>
              <a:t>Exemple Graphes cause-effet </a:t>
            </a:r>
          </a:p>
        </p:txBody>
      </p:sp>
      <p:sp>
        <p:nvSpPr>
          <p:cNvPr id="183299" name="Text Box 3"/>
          <p:cNvSpPr txBox="1">
            <a:spLocks noChangeArrowheads="1"/>
          </p:cNvSpPr>
          <p:nvPr/>
        </p:nvSpPr>
        <p:spPr bwMode="auto">
          <a:xfrm>
            <a:off x="288925" y="2174875"/>
            <a:ext cx="184150" cy="457200"/>
          </a:xfrm>
          <a:prstGeom prst="rect">
            <a:avLst/>
          </a:prstGeom>
          <a:noFill/>
          <a:ln w="9525">
            <a:noFill/>
            <a:miter lim="800000"/>
            <a:headEnd/>
            <a:tailEnd/>
          </a:ln>
        </p:spPr>
        <p:txBody>
          <a:bodyPr wrap="none">
            <a:spAutoFit/>
          </a:bodyPr>
          <a:lstStyle/>
          <a:p>
            <a:endParaRPr lang="ar-DZ"/>
          </a:p>
        </p:txBody>
      </p:sp>
      <p:sp>
        <p:nvSpPr>
          <p:cNvPr id="183300" name="Text Box 4"/>
          <p:cNvSpPr txBox="1">
            <a:spLocks noChangeArrowheads="1"/>
          </p:cNvSpPr>
          <p:nvPr/>
        </p:nvSpPr>
        <p:spPr bwMode="auto">
          <a:xfrm>
            <a:off x="609600" y="2133600"/>
            <a:ext cx="7499350" cy="1552575"/>
          </a:xfrm>
          <a:prstGeom prst="rect">
            <a:avLst/>
          </a:prstGeom>
          <a:noFill/>
          <a:ln w="9525">
            <a:noFill/>
            <a:miter lim="800000"/>
            <a:headEnd/>
            <a:tailEnd/>
          </a:ln>
        </p:spPr>
        <p:txBody>
          <a:bodyPr wrap="none">
            <a:spAutoFit/>
          </a:bodyPr>
          <a:lstStyle/>
          <a:p>
            <a:r>
              <a:rPr lang="fr-FR"/>
              <a:t>Causes :</a:t>
            </a:r>
          </a:p>
          <a:p>
            <a:r>
              <a:rPr lang="fr-FR"/>
              <a:t>A1	caractère de la première colonne est « A »</a:t>
            </a:r>
          </a:p>
          <a:p>
            <a:r>
              <a:rPr lang="fr-FR"/>
              <a:t>A2	caractère de la première colonne est « B » </a:t>
            </a:r>
          </a:p>
          <a:p>
            <a:r>
              <a:rPr lang="fr-FR"/>
              <a:t>A3	caractère de la deuxième colonne est un chiffre 	</a:t>
            </a:r>
          </a:p>
        </p:txBody>
      </p:sp>
      <p:sp>
        <p:nvSpPr>
          <p:cNvPr id="183301" name="Text Box 5"/>
          <p:cNvSpPr txBox="1">
            <a:spLocks noChangeArrowheads="1"/>
          </p:cNvSpPr>
          <p:nvPr/>
        </p:nvSpPr>
        <p:spPr bwMode="auto">
          <a:xfrm>
            <a:off x="762000" y="4343400"/>
            <a:ext cx="3186113" cy="1917700"/>
          </a:xfrm>
          <a:prstGeom prst="rect">
            <a:avLst/>
          </a:prstGeom>
          <a:noFill/>
          <a:ln w="9525">
            <a:noFill/>
            <a:miter lim="800000"/>
            <a:headEnd/>
            <a:tailEnd/>
          </a:ln>
        </p:spPr>
        <p:txBody>
          <a:bodyPr wrap="none">
            <a:spAutoFit/>
          </a:bodyPr>
          <a:lstStyle/>
          <a:p>
            <a:r>
              <a:rPr lang="fr-FR"/>
              <a:t>Effets :</a:t>
            </a:r>
          </a:p>
          <a:p>
            <a:endParaRPr lang="fr-FR"/>
          </a:p>
          <a:p>
            <a:r>
              <a:rPr lang="fr-FR"/>
              <a:t>M1	fichier mis à jour</a:t>
            </a:r>
          </a:p>
          <a:p>
            <a:r>
              <a:rPr lang="fr-FR"/>
              <a:t>M2	message X12</a:t>
            </a:r>
          </a:p>
          <a:p>
            <a:r>
              <a:rPr lang="fr-FR"/>
              <a:t>M3	message X13</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p:txBody>
          <a:bodyPr/>
          <a:lstStyle/>
          <a:p>
            <a:pPr fontAlgn="auto">
              <a:spcAft>
                <a:spcPts val="0"/>
              </a:spcAft>
              <a:defRPr/>
            </a:pPr>
            <a:r>
              <a:rPr lang="fr-FR" smtClean="0"/>
              <a:t>3. Le modèle en V</a:t>
            </a:r>
            <a:endParaRPr lang="ar-DZ" smtClean="0"/>
          </a:p>
        </p:txBody>
      </p:sp>
      <p:sp>
        <p:nvSpPr>
          <p:cNvPr id="3" name="Espace réservé du contenu 2"/>
          <p:cNvSpPr>
            <a:spLocks noGrp="1"/>
          </p:cNvSpPr>
          <p:nvPr>
            <p:ph idx="1"/>
          </p:nvPr>
        </p:nvSpPr>
        <p:spPr>
          <a:xfrm>
            <a:off x="136525" y="5676900"/>
            <a:ext cx="9007475" cy="1181100"/>
          </a:xfrm>
        </p:spPr>
        <p:txBody>
          <a:bodyPr>
            <a:normAutofit fontScale="77500" lnSpcReduction="20000"/>
          </a:bodyPr>
          <a:lstStyle/>
          <a:p>
            <a:pPr fontAlgn="auto">
              <a:spcAft>
                <a:spcPts val="0"/>
              </a:spcAft>
              <a:buFont typeface="Wingdings 2"/>
              <a:buChar char=""/>
              <a:defRPr/>
            </a:pPr>
            <a:r>
              <a:rPr lang="fr-FR" dirty="0" smtClean="0"/>
              <a:t>Caractéristiques</a:t>
            </a:r>
          </a:p>
          <a:p>
            <a:pPr fontAlgn="auto">
              <a:spcAft>
                <a:spcPts val="0"/>
              </a:spcAft>
              <a:buFontTx/>
              <a:buNone/>
              <a:defRPr/>
            </a:pPr>
            <a:r>
              <a:rPr lang="fr-FR" dirty="0" smtClean="0"/>
              <a:t>	– Modèle en cascade amélioré</a:t>
            </a:r>
          </a:p>
          <a:p>
            <a:pPr fontAlgn="auto">
              <a:spcAft>
                <a:spcPts val="0"/>
              </a:spcAft>
              <a:buFontTx/>
              <a:buNone/>
              <a:defRPr/>
            </a:pPr>
            <a:r>
              <a:rPr lang="fr-FR" dirty="0" smtClean="0"/>
              <a:t>	– Le plus utilisé</a:t>
            </a:r>
            <a:endParaRPr lang="ar-DZ" dirty="0" smtClean="0"/>
          </a:p>
        </p:txBody>
      </p:sp>
      <p:sp>
        <p:nvSpPr>
          <p:cNvPr id="20492" name="Espace réservé du pied de page 4"/>
          <p:cNvSpPr>
            <a:spLocks noGrp="1"/>
          </p:cNvSpPr>
          <p:nvPr>
            <p:ph type="ftr" sz="quarter" idx="11"/>
          </p:nvPr>
        </p:nvSpPr>
        <p:spPr/>
        <p:txBody>
          <a:bodyPr/>
          <a:lstStyle/>
          <a:p>
            <a:pPr>
              <a:defRPr/>
            </a:pPr>
            <a:r>
              <a:rPr lang="en-US" dirty="0"/>
              <a:t>Dr </a:t>
            </a:r>
            <a:r>
              <a:rPr lang="en-US" dirty="0" err="1"/>
              <a:t>Maamri</a:t>
            </a:r>
            <a:r>
              <a:rPr lang="en-US" dirty="0"/>
              <a:t> </a:t>
            </a:r>
            <a:r>
              <a:rPr lang="en-US" dirty="0" err="1"/>
              <a:t>Ramdane</a:t>
            </a:r>
            <a:endParaRPr lang="en-US" dirty="0"/>
          </a:p>
        </p:txBody>
      </p:sp>
      <p:sp>
        <p:nvSpPr>
          <p:cNvPr id="20484" name="Espace réservé du numéro de diapositive 5"/>
          <p:cNvSpPr>
            <a:spLocks noGrp="1"/>
          </p:cNvSpPr>
          <p:nvPr>
            <p:ph type="sldNum" sz="quarter" idx="12"/>
          </p:nvPr>
        </p:nvSpPr>
        <p:spPr>
          <a:xfrm>
            <a:off x="1905000" y="6415088"/>
            <a:ext cx="1593850" cy="441325"/>
          </a:xfrm>
        </p:spPr>
        <p:txBody>
          <a:bodyPr/>
          <a:lstStyle/>
          <a:p>
            <a:pPr algn="l">
              <a:defRPr/>
            </a:pPr>
            <a:fld id="{7263BCE3-4F95-4A13-8F35-FD6B8A487A94}" type="slidenum">
              <a:rPr lang="en-US"/>
              <a:pPr algn="l">
                <a:defRPr/>
              </a:pPr>
              <a:t>17</a:t>
            </a:fld>
            <a:endParaRPr lang="en-US"/>
          </a:p>
        </p:txBody>
      </p:sp>
      <p:cxnSp>
        <p:nvCxnSpPr>
          <p:cNvPr id="30726" name="Connecteur droit avec flèche 32"/>
          <p:cNvCxnSpPr>
            <a:cxnSpLocks noChangeShapeType="1"/>
            <a:stCxn id="30755" idx="0"/>
            <a:endCxn id="30734" idx="2"/>
          </p:cNvCxnSpPr>
          <p:nvPr/>
        </p:nvCxnSpPr>
        <p:spPr bwMode="auto">
          <a:xfrm rot="5400000" flipH="1" flipV="1">
            <a:off x="6268200" y="1971303"/>
            <a:ext cx="785253" cy="483610"/>
          </a:xfrm>
          <a:prstGeom prst="straightConnector1">
            <a:avLst/>
          </a:prstGeom>
          <a:noFill/>
          <a:ln w="25400" algn="ctr">
            <a:solidFill>
              <a:schemeClr val="tx1"/>
            </a:solidFill>
            <a:round/>
            <a:headEnd type="none" w="sm" len="sm"/>
            <a:tailEnd type="arrow" w="med" len="med"/>
          </a:ln>
        </p:spPr>
      </p:cxnSp>
      <p:cxnSp>
        <p:nvCxnSpPr>
          <p:cNvPr id="30727" name="Connecteur droit avec flèche 38"/>
          <p:cNvCxnSpPr>
            <a:cxnSpLocks noChangeShapeType="1"/>
            <a:stCxn id="30738" idx="2"/>
            <a:endCxn id="30739" idx="1"/>
          </p:cNvCxnSpPr>
          <p:nvPr/>
        </p:nvCxnSpPr>
        <p:spPr bwMode="auto">
          <a:xfrm rot="16200000" flipH="1">
            <a:off x="2639693" y="3998099"/>
            <a:ext cx="595734" cy="1094206"/>
          </a:xfrm>
          <a:prstGeom prst="straightConnector1">
            <a:avLst/>
          </a:prstGeom>
          <a:noFill/>
          <a:ln w="25400" algn="ctr">
            <a:solidFill>
              <a:schemeClr val="tx1"/>
            </a:solidFill>
            <a:round/>
            <a:headEnd type="none" w="sm" len="sm"/>
            <a:tailEnd type="arrow" w="med" len="med"/>
          </a:ln>
        </p:spPr>
      </p:cxnSp>
      <p:grpSp>
        <p:nvGrpSpPr>
          <p:cNvPr id="2" name="Groupe 50"/>
          <p:cNvGrpSpPr/>
          <p:nvPr/>
        </p:nvGrpSpPr>
        <p:grpSpPr>
          <a:xfrm>
            <a:off x="5948737" y="3750069"/>
            <a:ext cx="2969232" cy="873303"/>
            <a:chOff x="5578867" y="3143893"/>
            <a:chExt cx="3421296" cy="873303"/>
          </a:xfrm>
          <a:solidFill>
            <a:schemeClr val="accent6">
              <a:lumMod val="60000"/>
              <a:lumOff val="40000"/>
            </a:schemeClr>
          </a:solidFill>
        </p:grpSpPr>
        <p:sp>
          <p:nvSpPr>
            <p:cNvPr id="49" name="Parchemin horizontal 48"/>
            <p:cNvSpPr/>
            <p:nvPr/>
          </p:nvSpPr>
          <p:spPr bwMode="auto">
            <a:xfrm>
              <a:off x="5578867" y="3143893"/>
              <a:ext cx="3421296" cy="873303"/>
            </a:xfrm>
            <a:prstGeom prst="horizontalScroll">
              <a:avLst/>
            </a:prstGeom>
            <a:grpFill/>
            <a:ln w="12700" cap="flat" cmpd="sng" algn="ctr">
              <a:solidFill>
                <a:schemeClr val="tx1"/>
              </a:solidFill>
              <a:prstDash val="solid"/>
              <a:round/>
              <a:headEnd type="none" w="sm" len="sm"/>
              <a:tailEnd type="none" w="sm" len="sm"/>
            </a:ln>
            <a:effectLst/>
          </p:spPr>
          <p:txBody>
            <a:bodyPr rtlCol="1"/>
            <a:lstStyle/>
            <a:p>
              <a:pPr>
                <a:defRPr/>
              </a:pPr>
              <a:endParaRPr lang="ar-DZ"/>
            </a:p>
          </p:txBody>
        </p:sp>
        <p:sp>
          <p:nvSpPr>
            <p:cNvPr id="50" name="ZoneTexte 49"/>
            <p:cNvSpPr txBox="1"/>
            <p:nvPr/>
          </p:nvSpPr>
          <p:spPr>
            <a:xfrm>
              <a:off x="5712431" y="3411020"/>
              <a:ext cx="3000053" cy="523220"/>
            </a:xfrm>
            <a:prstGeom prst="rect">
              <a:avLst/>
            </a:prstGeom>
            <a:grpFill/>
          </p:spPr>
          <p:txBody>
            <a:bodyPr rtlCol="1">
              <a:spAutoFit/>
            </a:bodyPr>
            <a:lstStyle/>
            <a:p>
              <a:pPr algn="ctr">
                <a:defRPr/>
              </a:pPr>
              <a:r>
                <a:rPr lang="fr-FR" sz="1400" dirty="0">
                  <a:solidFill>
                    <a:srgbClr val="000000"/>
                  </a:solidFill>
                </a:rPr>
                <a:t>Test de chaque fonction </a:t>
              </a:r>
            </a:p>
            <a:p>
              <a:pPr algn="ctr">
                <a:defRPr/>
              </a:pPr>
              <a:r>
                <a:rPr lang="fr-FR" sz="1400" dirty="0">
                  <a:solidFill>
                    <a:srgbClr val="000000"/>
                  </a:solidFill>
                </a:rPr>
                <a:t>indépendamment</a:t>
              </a:r>
              <a:endParaRPr lang="ar-DZ" sz="1400" dirty="0">
                <a:solidFill>
                  <a:srgbClr val="000000"/>
                </a:solidFill>
              </a:endParaRPr>
            </a:p>
          </p:txBody>
        </p:sp>
      </p:grpSp>
      <p:grpSp>
        <p:nvGrpSpPr>
          <p:cNvPr id="4" name="Groupe 51"/>
          <p:cNvGrpSpPr>
            <a:grpSpLocks/>
          </p:cNvGrpSpPr>
          <p:nvPr/>
        </p:nvGrpSpPr>
        <p:grpSpPr bwMode="auto">
          <a:xfrm>
            <a:off x="6953250" y="2547938"/>
            <a:ext cx="2395538" cy="615950"/>
            <a:chOff x="5578867" y="3268650"/>
            <a:chExt cx="3421296" cy="748545"/>
          </a:xfrm>
        </p:grpSpPr>
        <p:sp>
          <p:nvSpPr>
            <p:cNvPr id="53" name="Parchemin horizontal 52"/>
            <p:cNvSpPr/>
            <p:nvPr/>
          </p:nvSpPr>
          <p:spPr bwMode="auto">
            <a:xfrm>
              <a:off x="5578867" y="3268650"/>
              <a:ext cx="3421296" cy="748545"/>
            </a:xfrm>
            <a:prstGeom prst="horizontalScroll">
              <a:avLst/>
            </a:prstGeom>
            <a:solidFill>
              <a:schemeClr val="accent6">
                <a:lumMod val="60000"/>
                <a:lumOff val="40000"/>
              </a:schemeClr>
            </a:solidFill>
            <a:ln w="12700" cap="flat" cmpd="sng" algn="ctr">
              <a:solidFill>
                <a:schemeClr val="tx1"/>
              </a:solidFill>
              <a:prstDash val="solid"/>
              <a:round/>
              <a:headEnd type="none" w="sm" len="sm"/>
              <a:tailEnd type="none" w="sm" len="sm"/>
            </a:ln>
            <a:effectLst/>
          </p:spPr>
          <p:txBody>
            <a:bodyPr rtlCol="1"/>
            <a:lstStyle/>
            <a:p>
              <a:pPr>
                <a:defRPr/>
              </a:pPr>
              <a:endParaRPr lang="ar-DZ"/>
            </a:p>
          </p:txBody>
        </p:sp>
        <p:sp>
          <p:nvSpPr>
            <p:cNvPr id="30761" name="ZoneTexte 53"/>
            <p:cNvSpPr txBox="1">
              <a:spLocks noChangeArrowheads="1"/>
            </p:cNvSpPr>
            <p:nvPr/>
          </p:nvSpPr>
          <p:spPr bwMode="auto">
            <a:xfrm>
              <a:off x="5706642" y="3323687"/>
              <a:ext cx="3000054" cy="635338"/>
            </a:xfrm>
            <a:prstGeom prst="rect">
              <a:avLst/>
            </a:prstGeom>
            <a:noFill/>
            <a:ln w="9525">
              <a:noFill/>
              <a:miter lim="800000"/>
              <a:headEnd/>
              <a:tailEnd/>
            </a:ln>
          </p:spPr>
          <p:txBody>
            <a:bodyPr>
              <a:spAutoFit/>
            </a:bodyPr>
            <a:lstStyle/>
            <a:p>
              <a:pPr algn="ctr"/>
              <a:r>
                <a:rPr lang="fr-FR" sz="1400">
                  <a:solidFill>
                    <a:srgbClr val="00145A"/>
                  </a:solidFill>
                </a:rPr>
                <a:t>Test de la composition  entre modules</a:t>
              </a:r>
              <a:endParaRPr lang="ar-DZ" sz="1400">
                <a:solidFill>
                  <a:srgbClr val="00145A"/>
                </a:solidFill>
              </a:endParaRPr>
            </a:p>
          </p:txBody>
        </p:sp>
      </p:grpSp>
      <p:grpSp>
        <p:nvGrpSpPr>
          <p:cNvPr id="5" name="Groupe 60"/>
          <p:cNvGrpSpPr>
            <a:grpSpLocks/>
          </p:cNvGrpSpPr>
          <p:nvPr/>
        </p:nvGrpSpPr>
        <p:grpSpPr bwMode="auto">
          <a:xfrm>
            <a:off x="7075488" y="1323975"/>
            <a:ext cx="2395537" cy="615950"/>
            <a:chOff x="5578867" y="3268650"/>
            <a:chExt cx="3421296" cy="748545"/>
          </a:xfrm>
        </p:grpSpPr>
        <p:sp>
          <p:nvSpPr>
            <p:cNvPr id="62" name="Parchemin horizontal 61"/>
            <p:cNvSpPr/>
            <p:nvPr/>
          </p:nvSpPr>
          <p:spPr bwMode="auto">
            <a:xfrm>
              <a:off x="5578867" y="3268650"/>
              <a:ext cx="3421296" cy="748545"/>
            </a:xfrm>
            <a:prstGeom prst="horizontalScroll">
              <a:avLst/>
            </a:prstGeom>
            <a:solidFill>
              <a:schemeClr val="accent6">
                <a:lumMod val="60000"/>
                <a:lumOff val="40000"/>
              </a:schemeClr>
            </a:solidFill>
            <a:ln w="12700" cap="flat" cmpd="sng" algn="ctr">
              <a:solidFill>
                <a:schemeClr val="tx1"/>
              </a:solidFill>
              <a:prstDash val="solid"/>
              <a:round/>
              <a:headEnd type="none" w="sm" len="sm"/>
              <a:tailEnd type="none" w="sm" len="sm"/>
            </a:ln>
            <a:effectLst/>
          </p:spPr>
          <p:txBody>
            <a:bodyPr rtlCol="1"/>
            <a:lstStyle/>
            <a:p>
              <a:pPr>
                <a:defRPr/>
              </a:pPr>
              <a:endParaRPr lang="ar-DZ"/>
            </a:p>
          </p:txBody>
        </p:sp>
        <p:sp>
          <p:nvSpPr>
            <p:cNvPr id="30759" name="ZoneTexte 62"/>
            <p:cNvSpPr txBox="1">
              <a:spLocks noChangeArrowheads="1"/>
            </p:cNvSpPr>
            <p:nvPr/>
          </p:nvSpPr>
          <p:spPr bwMode="auto">
            <a:xfrm>
              <a:off x="5706642" y="3323687"/>
              <a:ext cx="3000054" cy="373729"/>
            </a:xfrm>
            <a:prstGeom prst="rect">
              <a:avLst/>
            </a:prstGeom>
            <a:noFill/>
            <a:ln w="9525">
              <a:noFill/>
              <a:miter lim="800000"/>
              <a:headEnd/>
              <a:tailEnd/>
            </a:ln>
          </p:spPr>
          <p:txBody>
            <a:bodyPr>
              <a:spAutoFit/>
            </a:bodyPr>
            <a:lstStyle/>
            <a:p>
              <a:pPr algn="ctr"/>
              <a:r>
                <a:rPr lang="fr-FR" sz="1400">
                  <a:solidFill>
                    <a:srgbClr val="00145A"/>
                  </a:solidFill>
                </a:rPr>
                <a:t>Test d’une fonctionnalité</a:t>
              </a:r>
              <a:endParaRPr lang="ar-DZ" sz="1400">
                <a:solidFill>
                  <a:srgbClr val="00145A"/>
                </a:solidFill>
              </a:endParaRPr>
            </a:p>
          </p:txBody>
        </p:sp>
      </p:grpSp>
      <p:grpSp>
        <p:nvGrpSpPr>
          <p:cNvPr id="6" name="Groupe 64"/>
          <p:cNvGrpSpPr>
            <a:grpSpLocks/>
          </p:cNvGrpSpPr>
          <p:nvPr/>
        </p:nvGrpSpPr>
        <p:grpSpPr bwMode="auto">
          <a:xfrm>
            <a:off x="0" y="1428736"/>
            <a:ext cx="7829550" cy="4294188"/>
            <a:chOff x="0" y="902412"/>
            <a:chExt cx="7828908" cy="4292941"/>
          </a:xfrm>
        </p:grpSpPr>
        <p:grpSp>
          <p:nvGrpSpPr>
            <p:cNvPr id="30732" name="Groupe 55"/>
            <p:cNvGrpSpPr>
              <a:grpSpLocks/>
            </p:cNvGrpSpPr>
            <p:nvPr/>
          </p:nvGrpSpPr>
          <p:grpSpPr bwMode="auto">
            <a:xfrm>
              <a:off x="575353" y="902412"/>
              <a:ext cx="7253555" cy="3638766"/>
              <a:chOff x="575353" y="902412"/>
              <a:chExt cx="8167954" cy="2732434"/>
            </a:xfrm>
          </p:grpSpPr>
          <p:sp>
            <p:nvSpPr>
              <p:cNvPr id="30734" name="ZoneTexte 8"/>
              <p:cNvSpPr txBox="1">
                <a:spLocks noChangeArrowheads="1"/>
              </p:cNvSpPr>
              <p:nvPr/>
            </p:nvSpPr>
            <p:spPr bwMode="auto">
              <a:xfrm>
                <a:off x="6655941" y="902412"/>
                <a:ext cx="2087366" cy="294085"/>
              </a:xfrm>
              <a:prstGeom prst="rect">
                <a:avLst/>
              </a:prstGeom>
              <a:noFill/>
              <a:ln w="25400">
                <a:solidFill>
                  <a:schemeClr val="accent1"/>
                </a:solidFill>
                <a:miter lim="800000"/>
                <a:headEnd/>
                <a:tailEnd/>
              </a:ln>
            </p:spPr>
            <p:txBody>
              <a:bodyPr>
                <a:spAutoFit/>
              </a:bodyPr>
              <a:lstStyle/>
              <a:p>
                <a:r>
                  <a:rPr lang="fr-FR" sz="1600"/>
                  <a:t>Tests fonctionnels</a:t>
                </a:r>
                <a:endParaRPr lang="ar-DZ" sz="1600"/>
              </a:p>
            </p:txBody>
          </p:sp>
          <p:grpSp>
            <p:nvGrpSpPr>
              <p:cNvPr id="30735" name="Groupe 47"/>
              <p:cNvGrpSpPr>
                <a:grpSpLocks/>
              </p:cNvGrpSpPr>
              <p:nvPr/>
            </p:nvGrpSpPr>
            <p:grpSpPr bwMode="auto">
              <a:xfrm>
                <a:off x="575353" y="904126"/>
                <a:ext cx="7736440" cy="2730720"/>
                <a:chOff x="575353" y="904126"/>
                <a:chExt cx="7736440" cy="2730720"/>
              </a:xfrm>
            </p:grpSpPr>
            <p:grpSp>
              <p:nvGrpSpPr>
                <p:cNvPr id="30736" name="Groupe 45"/>
                <p:cNvGrpSpPr>
                  <a:grpSpLocks/>
                </p:cNvGrpSpPr>
                <p:nvPr/>
              </p:nvGrpSpPr>
              <p:grpSpPr bwMode="auto">
                <a:xfrm>
                  <a:off x="575353" y="904126"/>
                  <a:ext cx="7736440" cy="1744890"/>
                  <a:chOff x="575353" y="904126"/>
                  <a:chExt cx="7736440" cy="1744890"/>
                </a:xfrm>
              </p:grpSpPr>
              <p:grpSp>
                <p:nvGrpSpPr>
                  <p:cNvPr id="30744" name="Groupe 44"/>
                  <p:cNvGrpSpPr>
                    <a:grpSpLocks/>
                  </p:cNvGrpSpPr>
                  <p:nvPr/>
                </p:nvGrpSpPr>
                <p:grpSpPr bwMode="auto">
                  <a:xfrm>
                    <a:off x="575353" y="904126"/>
                    <a:ext cx="7736440" cy="1251197"/>
                    <a:chOff x="575353" y="904126"/>
                    <a:chExt cx="7736440" cy="1251197"/>
                  </a:xfrm>
                </p:grpSpPr>
                <p:grpSp>
                  <p:nvGrpSpPr>
                    <p:cNvPr id="30747" name="Groupe 43"/>
                    <p:cNvGrpSpPr>
                      <a:grpSpLocks/>
                    </p:cNvGrpSpPr>
                    <p:nvPr/>
                  </p:nvGrpSpPr>
                  <p:grpSpPr bwMode="auto">
                    <a:xfrm>
                      <a:off x="1087342" y="1785990"/>
                      <a:ext cx="7224451" cy="369333"/>
                      <a:chOff x="1087342" y="1785990"/>
                      <a:chExt cx="7224451" cy="369333"/>
                    </a:xfrm>
                  </p:grpSpPr>
                  <p:sp>
                    <p:nvSpPr>
                      <p:cNvPr id="30754" name="ZoneTexte 9"/>
                      <p:cNvSpPr txBox="1">
                        <a:spLocks noChangeArrowheads="1"/>
                      </p:cNvSpPr>
                      <p:nvPr/>
                    </p:nvSpPr>
                    <p:spPr bwMode="auto">
                      <a:xfrm>
                        <a:off x="1087342" y="1785990"/>
                        <a:ext cx="1625029" cy="369332"/>
                      </a:xfrm>
                      <a:prstGeom prst="rect">
                        <a:avLst/>
                      </a:prstGeom>
                      <a:noFill/>
                      <a:ln w="25400">
                        <a:solidFill>
                          <a:schemeClr val="accent1"/>
                        </a:solidFill>
                        <a:miter lim="800000"/>
                        <a:headEnd/>
                        <a:tailEnd/>
                      </a:ln>
                    </p:spPr>
                    <p:txBody>
                      <a:bodyPr>
                        <a:spAutoFit/>
                      </a:bodyPr>
                      <a:lstStyle/>
                      <a:p>
                        <a:r>
                          <a:rPr lang="fr-FR" sz="1800"/>
                          <a:t>Conception</a:t>
                        </a:r>
                        <a:endParaRPr lang="ar-DZ" sz="1800"/>
                      </a:p>
                    </p:txBody>
                  </p:sp>
                  <p:sp>
                    <p:nvSpPr>
                      <p:cNvPr id="30755" name="ZoneTexte 10"/>
                      <p:cNvSpPr txBox="1">
                        <a:spLocks noChangeArrowheads="1"/>
                      </p:cNvSpPr>
                      <p:nvPr/>
                    </p:nvSpPr>
                    <p:spPr bwMode="auto">
                      <a:xfrm>
                        <a:off x="5998396" y="1785991"/>
                        <a:ext cx="2313397" cy="369332"/>
                      </a:xfrm>
                      <a:prstGeom prst="rect">
                        <a:avLst/>
                      </a:prstGeom>
                      <a:noFill/>
                      <a:ln w="25400">
                        <a:solidFill>
                          <a:schemeClr val="accent1"/>
                        </a:solidFill>
                        <a:miter lim="800000"/>
                        <a:headEnd/>
                        <a:tailEnd/>
                      </a:ln>
                    </p:spPr>
                    <p:txBody>
                      <a:bodyPr>
                        <a:spAutoFit/>
                      </a:bodyPr>
                      <a:lstStyle/>
                      <a:p>
                        <a:r>
                          <a:rPr lang="fr-FR" sz="1800"/>
                          <a:t>Tests d’intégration</a:t>
                        </a:r>
                        <a:endParaRPr lang="ar-DZ" sz="1800"/>
                      </a:p>
                    </p:txBody>
                  </p:sp>
                  <p:cxnSp>
                    <p:nvCxnSpPr>
                      <p:cNvPr id="30756" name="Connecteur droit avec flèche 18"/>
                      <p:cNvCxnSpPr>
                        <a:cxnSpLocks noChangeShapeType="1"/>
                      </p:cNvCxnSpPr>
                      <p:nvPr/>
                    </p:nvCxnSpPr>
                    <p:spPr bwMode="auto">
                      <a:xfrm>
                        <a:off x="2712371" y="1873031"/>
                        <a:ext cx="3286025" cy="1"/>
                      </a:xfrm>
                      <a:prstGeom prst="straightConnector1">
                        <a:avLst/>
                      </a:prstGeom>
                      <a:noFill/>
                      <a:ln w="25400" algn="ctr">
                        <a:solidFill>
                          <a:schemeClr val="tx1"/>
                        </a:solidFill>
                        <a:prstDash val="dash"/>
                        <a:round/>
                        <a:headEnd type="none" w="sm" len="sm"/>
                        <a:tailEnd type="arrow" w="med" len="med"/>
                      </a:ln>
                    </p:spPr>
                  </p:cxnSp>
                  <p:cxnSp>
                    <p:nvCxnSpPr>
                      <p:cNvPr id="30757" name="Connecteur droit avec flèche 21"/>
                      <p:cNvCxnSpPr>
                        <a:cxnSpLocks noChangeShapeType="1"/>
                      </p:cNvCxnSpPr>
                      <p:nvPr/>
                    </p:nvCxnSpPr>
                    <p:spPr bwMode="auto">
                      <a:xfrm>
                        <a:off x="2741483" y="2138445"/>
                        <a:ext cx="3286025" cy="1"/>
                      </a:xfrm>
                      <a:prstGeom prst="straightConnector1">
                        <a:avLst/>
                      </a:prstGeom>
                      <a:noFill/>
                      <a:ln w="25400" algn="ctr">
                        <a:solidFill>
                          <a:schemeClr val="tx1"/>
                        </a:solidFill>
                        <a:round/>
                        <a:headEnd type="triangle" w="sm" len="sm"/>
                        <a:tailEnd/>
                      </a:ln>
                    </p:spPr>
                  </p:cxnSp>
                </p:grpSp>
                <p:grpSp>
                  <p:nvGrpSpPr>
                    <p:cNvPr id="30748" name="Groupe 42"/>
                    <p:cNvGrpSpPr>
                      <a:grpSpLocks/>
                    </p:cNvGrpSpPr>
                    <p:nvPr/>
                  </p:nvGrpSpPr>
                  <p:grpSpPr bwMode="auto">
                    <a:xfrm>
                      <a:off x="575353" y="904126"/>
                      <a:ext cx="6080588" cy="881864"/>
                      <a:chOff x="575353" y="904126"/>
                      <a:chExt cx="6080588" cy="881864"/>
                    </a:xfrm>
                  </p:grpSpPr>
                  <p:grpSp>
                    <p:nvGrpSpPr>
                      <p:cNvPr id="30749" name="Groupe 41"/>
                      <p:cNvGrpSpPr>
                        <a:grpSpLocks/>
                      </p:cNvGrpSpPr>
                      <p:nvPr/>
                    </p:nvGrpSpPr>
                    <p:grpSpPr bwMode="auto">
                      <a:xfrm>
                        <a:off x="575353" y="904126"/>
                        <a:ext cx="6080588" cy="369332"/>
                        <a:chOff x="575353" y="904126"/>
                        <a:chExt cx="6080588" cy="369332"/>
                      </a:xfrm>
                    </p:grpSpPr>
                    <p:sp>
                      <p:nvSpPr>
                        <p:cNvPr id="30751" name="ZoneTexte 7"/>
                        <p:cNvSpPr txBox="1">
                          <a:spLocks noChangeArrowheads="1"/>
                        </p:cNvSpPr>
                        <p:nvPr/>
                      </p:nvSpPr>
                      <p:spPr bwMode="auto">
                        <a:xfrm>
                          <a:off x="575353" y="904126"/>
                          <a:ext cx="1253447" cy="369332"/>
                        </a:xfrm>
                        <a:prstGeom prst="rect">
                          <a:avLst/>
                        </a:prstGeom>
                        <a:noFill/>
                        <a:ln w="25400">
                          <a:solidFill>
                            <a:schemeClr val="accent1"/>
                          </a:solidFill>
                          <a:miter lim="800000"/>
                          <a:headEnd/>
                          <a:tailEnd/>
                        </a:ln>
                      </p:spPr>
                      <p:txBody>
                        <a:bodyPr>
                          <a:spAutoFit/>
                        </a:bodyPr>
                        <a:lstStyle/>
                        <a:p>
                          <a:r>
                            <a:rPr lang="fr-FR" sz="1800"/>
                            <a:t>Analyse</a:t>
                          </a:r>
                          <a:endParaRPr lang="ar-DZ" sz="1800"/>
                        </a:p>
                      </p:txBody>
                    </p:sp>
                    <p:cxnSp>
                      <p:nvCxnSpPr>
                        <p:cNvPr id="30752" name="Connecteur droit avec flèche 16"/>
                        <p:cNvCxnSpPr>
                          <a:cxnSpLocks noChangeShapeType="1"/>
                        </p:cNvCxnSpPr>
                        <p:nvPr/>
                      </p:nvCxnSpPr>
                      <p:spPr bwMode="auto">
                        <a:xfrm flipV="1">
                          <a:off x="1828800" y="989453"/>
                          <a:ext cx="4827141" cy="1714"/>
                        </a:xfrm>
                        <a:prstGeom prst="straightConnector1">
                          <a:avLst/>
                        </a:prstGeom>
                        <a:noFill/>
                        <a:ln w="25400" algn="ctr">
                          <a:solidFill>
                            <a:schemeClr val="tx1"/>
                          </a:solidFill>
                          <a:prstDash val="dash"/>
                          <a:round/>
                          <a:headEnd type="none" w="sm" len="sm"/>
                          <a:tailEnd type="arrow" w="med" len="med"/>
                        </a:ln>
                      </p:spPr>
                    </p:cxnSp>
                    <p:cxnSp>
                      <p:nvCxnSpPr>
                        <p:cNvPr id="30753" name="Connecteur droit avec flèche 17"/>
                        <p:cNvCxnSpPr>
                          <a:cxnSpLocks noChangeShapeType="1"/>
                        </p:cNvCxnSpPr>
                        <p:nvPr/>
                      </p:nvCxnSpPr>
                      <p:spPr bwMode="auto">
                        <a:xfrm flipV="1">
                          <a:off x="1827090" y="1193223"/>
                          <a:ext cx="4827141" cy="1714"/>
                        </a:xfrm>
                        <a:prstGeom prst="straightConnector1">
                          <a:avLst/>
                        </a:prstGeom>
                        <a:noFill/>
                        <a:ln w="25400" algn="ctr">
                          <a:solidFill>
                            <a:schemeClr val="tx1"/>
                          </a:solidFill>
                          <a:round/>
                          <a:headEnd type="triangle" w="sm" len="sm"/>
                          <a:tailEnd/>
                        </a:ln>
                      </p:spPr>
                    </p:cxnSp>
                  </p:grpSp>
                  <p:cxnSp>
                    <p:nvCxnSpPr>
                      <p:cNvPr id="30750" name="Connecteur droit avec flèche 28"/>
                      <p:cNvCxnSpPr>
                        <a:cxnSpLocks noChangeShapeType="1"/>
                        <a:stCxn id="30751" idx="2"/>
                        <a:endCxn id="30754" idx="0"/>
                      </p:cNvCxnSpPr>
                      <p:nvPr/>
                    </p:nvCxnSpPr>
                    <p:spPr bwMode="auto">
                      <a:xfrm rot="16200000" flipH="1">
                        <a:off x="1294700" y="1180834"/>
                        <a:ext cx="512532" cy="697780"/>
                      </a:xfrm>
                      <a:prstGeom prst="straightConnector1">
                        <a:avLst/>
                      </a:prstGeom>
                      <a:noFill/>
                      <a:ln w="25400" algn="ctr">
                        <a:solidFill>
                          <a:schemeClr val="tx1"/>
                        </a:solidFill>
                        <a:round/>
                        <a:headEnd type="none" w="sm" len="sm"/>
                        <a:tailEnd type="arrow" w="med" len="med"/>
                      </a:ln>
                    </p:spPr>
                  </p:cxnSp>
                </p:grpSp>
              </p:grpSp>
              <p:cxnSp>
                <p:nvCxnSpPr>
                  <p:cNvPr id="30745" name="Connecteur droit avec flèche 30"/>
                  <p:cNvCxnSpPr>
                    <a:cxnSpLocks noChangeShapeType="1"/>
                    <a:stCxn id="30754" idx="2"/>
                    <a:endCxn id="30738" idx="0"/>
                  </p:cNvCxnSpPr>
                  <p:nvPr/>
                </p:nvCxnSpPr>
                <p:spPr bwMode="auto">
                  <a:xfrm rot="16200000" flipH="1">
                    <a:off x="2012607" y="2042571"/>
                    <a:ext cx="493695" cy="719196"/>
                  </a:xfrm>
                  <a:prstGeom prst="straightConnector1">
                    <a:avLst/>
                  </a:prstGeom>
                  <a:noFill/>
                  <a:ln w="25400" algn="ctr">
                    <a:solidFill>
                      <a:schemeClr val="tx1"/>
                    </a:solidFill>
                    <a:round/>
                    <a:headEnd type="none" w="sm" len="sm"/>
                    <a:tailEnd type="arrow" w="med" len="med"/>
                  </a:ln>
                </p:spPr>
              </p:cxnSp>
              <p:cxnSp>
                <p:nvCxnSpPr>
                  <p:cNvPr id="30746" name="Connecteur droit avec flèche 34"/>
                  <p:cNvCxnSpPr>
                    <a:cxnSpLocks noChangeShapeType="1"/>
                    <a:stCxn id="30740" idx="0"/>
                    <a:endCxn id="30755" idx="2"/>
                  </p:cNvCxnSpPr>
                  <p:nvPr/>
                </p:nvCxnSpPr>
                <p:spPr bwMode="auto">
                  <a:xfrm rot="5400000" flipH="1" flipV="1">
                    <a:off x="6666806" y="2159018"/>
                    <a:ext cx="491984" cy="484594"/>
                  </a:xfrm>
                  <a:prstGeom prst="straightConnector1">
                    <a:avLst/>
                  </a:prstGeom>
                  <a:noFill/>
                  <a:ln w="25400" algn="ctr">
                    <a:solidFill>
                      <a:schemeClr val="tx1"/>
                    </a:solidFill>
                    <a:round/>
                    <a:headEnd type="none" w="sm" len="sm"/>
                    <a:tailEnd type="arrow" w="med" len="med"/>
                  </a:ln>
                </p:spPr>
              </p:cxnSp>
            </p:grpSp>
            <p:grpSp>
              <p:nvGrpSpPr>
                <p:cNvPr id="30737" name="Groupe 46"/>
                <p:cNvGrpSpPr>
                  <a:grpSpLocks/>
                </p:cNvGrpSpPr>
                <p:nvPr/>
              </p:nvGrpSpPr>
              <p:grpSpPr bwMode="auto">
                <a:xfrm>
                  <a:off x="1806538" y="2647307"/>
                  <a:ext cx="6020661" cy="987539"/>
                  <a:chOff x="1806538" y="2647307"/>
                  <a:chExt cx="6020661" cy="987539"/>
                </a:xfrm>
              </p:grpSpPr>
              <p:sp>
                <p:nvSpPr>
                  <p:cNvPr id="30738" name="ZoneTexte 11"/>
                  <p:cNvSpPr txBox="1">
                    <a:spLocks noChangeArrowheads="1"/>
                  </p:cNvSpPr>
                  <p:nvPr/>
                </p:nvSpPr>
                <p:spPr bwMode="auto">
                  <a:xfrm>
                    <a:off x="1806538" y="2649017"/>
                    <a:ext cx="1625029" cy="369332"/>
                  </a:xfrm>
                  <a:prstGeom prst="rect">
                    <a:avLst/>
                  </a:prstGeom>
                  <a:noFill/>
                  <a:ln w="25400">
                    <a:solidFill>
                      <a:schemeClr val="accent1"/>
                    </a:solidFill>
                    <a:miter lim="800000"/>
                    <a:headEnd/>
                    <a:tailEnd/>
                  </a:ln>
                </p:spPr>
                <p:txBody>
                  <a:bodyPr>
                    <a:spAutoFit/>
                  </a:bodyPr>
                  <a:lstStyle/>
                  <a:p>
                    <a:r>
                      <a:rPr lang="fr-FR" sz="1800"/>
                      <a:t>implantation</a:t>
                    </a:r>
                    <a:endParaRPr lang="ar-DZ" sz="1800"/>
                  </a:p>
                </p:txBody>
              </p:sp>
              <p:sp>
                <p:nvSpPr>
                  <p:cNvPr id="30739" name="ZoneTexte 12"/>
                  <p:cNvSpPr txBox="1">
                    <a:spLocks noChangeArrowheads="1"/>
                  </p:cNvSpPr>
                  <p:nvPr/>
                </p:nvSpPr>
                <p:spPr bwMode="auto">
                  <a:xfrm>
                    <a:off x="3851096" y="3296292"/>
                    <a:ext cx="1512014" cy="338554"/>
                  </a:xfrm>
                  <a:prstGeom prst="rect">
                    <a:avLst/>
                  </a:prstGeom>
                  <a:noFill/>
                  <a:ln w="9525">
                    <a:noFill/>
                    <a:miter lim="800000"/>
                    <a:headEnd/>
                    <a:tailEnd/>
                  </a:ln>
                </p:spPr>
                <p:txBody>
                  <a:bodyPr>
                    <a:spAutoFit/>
                  </a:bodyPr>
                  <a:lstStyle/>
                  <a:p>
                    <a:r>
                      <a:rPr lang="fr-FR" sz="1600"/>
                      <a:t>Programme</a:t>
                    </a:r>
                    <a:endParaRPr lang="ar-DZ"/>
                  </a:p>
                </p:txBody>
              </p:sp>
              <p:sp>
                <p:nvSpPr>
                  <p:cNvPr id="30740" name="ZoneTexte 14"/>
                  <p:cNvSpPr txBox="1">
                    <a:spLocks noChangeArrowheads="1"/>
                  </p:cNvSpPr>
                  <p:nvPr/>
                </p:nvSpPr>
                <p:spPr bwMode="auto">
                  <a:xfrm>
                    <a:off x="5513802" y="2647307"/>
                    <a:ext cx="2313397" cy="369332"/>
                  </a:xfrm>
                  <a:prstGeom prst="rect">
                    <a:avLst/>
                  </a:prstGeom>
                  <a:noFill/>
                  <a:ln w="25400">
                    <a:solidFill>
                      <a:schemeClr val="accent1"/>
                    </a:solidFill>
                    <a:miter lim="800000"/>
                    <a:headEnd/>
                    <a:tailEnd/>
                  </a:ln>
                </p:spPr>
                <p:txBody>
                  <a:bodyPr>
                    <a:spAutoFit/>
                  </a:bodyPr>
                  <a:lstStyle/>
                  <a:p>
                    <a:r>
                      <a:rPr lang="fr-FR" sz="1800"/>
                      <a:t>Test s unitaires</a:t>
                    </a:r>
                    <a:endParaRPr lang="ar-DZ" sz="1800"/>
                  </a:p>
                </p:txBody>
              </p:sp>
              <p:cxnSp>
                <p:nvCxnSpPr>
                  <p:cNvPr id="30741" name="Connecteur droit avec flèche 25"/>
                  <p:cNvCxnSpPr>
                    <a:cxnSpLocks noChangeShapeType="1"/>
                  </p:cNvCxnSpPr>
                  <p:nvPr/>
                </p:nvCxnSpPr>
                <p:spPr bwMode="auto">
                  <a:xfrm flipV="1">
                    <a:off x="3431567" y="2724074"/>
                    <a:ext cx="2088000" cy="1710"/>
                  </a:xfrm>
                  <a:prstGeom prst="straightConnector1">
                    <a:avLst/>
                  </a:prstGeom>
                  <a:noFill/>
                  <a:ln w="25400" algn="ctr">
                    <a:solidFill>
                      <a:schemeClr val="tx1"/>
                    </a:solidFill>
                    <a:prstDash val="dash"/>
                    <a:round/>
                    <a:headEnd type="none" w="sm" len="sm"/>
                    <a:tailEnd type="arrow" w="med" len="med"/>
                  </a:ln>
                </p:spPr>
              </p:cxnSp>
              <p:cxnSp>
                <p:nvCxnSpPr>
                  <p:cNvPr id="30742" name="Connecteur droit avec flèche 26"/>
                  <p:cNvCxnSpPr>
                    <a:cxnSpLocks noChangeShapeType="1"/>
                  </p:cNvCxnSpPr>
                  <p:nvPr/>
                </p:nvCxnSpPr>
                <p:spPr bwMode="auto">
                  <a:xfrm flipV="1">
                    <a:off x="3409309" y="2948392"/>
                    <a:ext cx="2088000" cy="1710"/>
                  </a:xfrm>
                  <a:prstGeom prst="straightConnector1">
                    <a:avLst/>
                  </a:prstGeom>
                  <a:noFill/>
                  <a:ln w="25400" algn="ctr">
                    <a:solidFill>
                      <a:schemeClr val="tx1"/>
                    </a:solidFill>
                    <a:round/>
                    <a:headEnd type="triangle" w="sm" len="sm"/>
                    <a:tailEnd/>
                  </a:ln>
                </p:spPr>
              </p:cxnSp>
              <p:cxnSp>
                <p:nvCxnSpPr>
                  <p:cNvPr id="30743" name="Connecteur droit avec flèche 40"/>
                  <p:cNvCxnSpPr>
                    <a:cxnSpLocks noChangeShapeType="1"/>
                    <a:stCxn id="30739" idx="3"/>
                    <a:endCxn id="30740" idx="2"/>
                  </p:cNvCxnSpPr>
                  <p:nvPr/>
                </p:nvCxnSpPr>
                <p:spPr bwMode="auto">
                  <a:xfrm flipV="1">
                    <a:off x="5363111" y="3016639"/>
                    <a:ext cx="1307391" cy="448930"/>
                  </a:xfrm>
                  <a:prstGeom prst="straightConnector1">
                    <a:avLst/>
                  </a:prstGeom>
                  <a:noFill/>
                  <a:ln w="25400" algn="ctr">
                    <a:solidFill>
                      <a:schemeClr val="tx1"/>
                    </a:solidFill>
                    <a:round/>
                    <a:headEnd type="none" w="sm" len="sm"/>
                    <a:tailEnd type="arrow" w="med" len="med"/>
                  </a:ln>
                </p:spPr>
              </p:cxnSp>
            </p:grpSp>
          </p:grpSp>
        </p:grpSp>
        <p:pic>
          <p:nvPicPr>
            <p:cNvPr id="30733" name="Picture 3"/>
            <p:cNvPicPr>
              <a:picLocks noChangeAspect="1" noChangeArrowheads="1"/>
            </p:cNvPicPr>
            <p:nvPr/>
          </p:nvPicPr>
          <p:blipFill>
            <a:blip r:embed="rId2"/>
            <a:srcRect/>
            <a:stretch>
              <a:fillRect/>
            </a:stretch>
          </p:blipFill>
          <p:spPr bwMode="auto">
            <a:xfrm>
              <a:off x="0" y="4150760"/>
              <a:ext cx="2914650" cy="1044593"/>
            </a:xfrm>
            <a:prstGeom prst="rect">
              <a:avLst/>
            </a:prstGeom>
            <a:noFill/>
            <a:ln w="12700">
              <a:noFill/>
              <a:miter lim="800000"/>
              <a:headEnd type="none" w="sm" len="sm"/>
              <a:tailEnd type="none" w="sm" len="sm"/>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heckerboard(across)">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heckerboard(across)">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 calcmode="lin" valueType="num">
                                      <p:cBhvr additive="base">
                                        <p:cTn id="2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checkerboard(across)">
                                      <p:cBhvr>
                                        <p:cTn id="34" dur="5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checkerboard(across)">
                                      <p:cBhvr>
                                        <p:cTn id="3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fontAlgn="auto">
              <a:spcAft>
                <a:spcPts val="0"/>
              </a:spcAft>
              <a:defRPr/>
            </a:pPr>
            <a:r>
              <a:rPr lang="fr-FR" smtClean="0"/>
              <a:t>Exemple Graphes cause-effet</a:t>
            </a:r>
          </a:p>
        </p:txBody>
      </p:sp>
      <p:sp>
        <p:nvSpPr>
          <p:cNvPr id="184323" name="Oval 3"/>
          <p:cNvSpPr>
            <a:spLocks noChangeArrowheads="1"/>
          </p:cNvSpPr>
          <p:nvPr/>
        </p:nvSpPr>
        <p:spPr bwMode="auto">
          <a:xfrm>
            <a:off x="1295400" y="2209800"/>
            <a:ext cx="457200" cy="457200"/>
          </a:xfrm>
          <a:prstGeom prst="ellipse">
            <a:avLst/>
          </a:prstGeom>
          <a:solidFill>
            <a:schemeClr val="accent1"/>
          </a:solidFill>
          <a:ln w="9525">
            <a:solidFill>
              <a:schemeClr val="tx1"/>
            </a:solidFill>
            <a:round/>
            <a:headEnd/>
            <a:tailEnd/>
          </a:ln>
        </p:spPr>
        <p:txBody>
          <a:bodyPr wrap="none" anchor="ctr"/>
          <a:lstStyle/>
          <a:p>
            <a:pPr algn="ctr"/>
            <a:r>
              <a:rPr lang="fr-FR"/>
              <a:t>A1</a:t>
            </a:r>
          </a:p>
        </p:txBody>
      </p:sp>
      <p:sp>
        <p:nvSpPr>
          <p:cNvPr id="184324" name="Oval 4"/>
          <p:cNvSpPr>
            <a:spLocks noChangeArrowheads="1"/>
          </p:cNvSpPr>
          <p:nvPr/>
        </p:nvSpPr>
        <p:spPr bwMode="auto">
          <a:xfrm>
            <a:off x="1371600" y="3962400"/>
            <a:ext cx="457200" cy="457200"/>
          </a:xfrm>
          <a:prstGeom prst="ellipse">
            <a:avLst/>
          </a:prstGeom>
          <a:solidFill>
            <a:schemeClr val="accent1"/>
          </a:solidFill>
          <a:ln w="9525">
            <a:solidFill>
              <a:schemeClr val="tx1"/>
            </a:solidFill>
            <a:round/>
            <a:headEnd/>
            <a:tailEnd/>
          </a:ln>
        </p:spPr>
        <p:txBody>
          <a:bodyPr wrap="none" anchor="ctr"/>
          <a:lstStyle/>
          <a:p>
            <a:pPr algn="ctr"/>
            <a:r>
              <a:rPr lang="fr-FR"/>
              <a:t>A2</a:t>
            </a:r>
          </a:p>
        </p:txBody>
      </p:sp>
      <p:sp>
        <p:nvSpPr>
          <p:cNvPr id="184325" name="Oval 5"/>
          <p:cNvSpPr>
            <a:spLocks noChangeArrowheads="1"/>
          </p:cNvSpPr>
          <p:nvPr/>
        </p:nvSpPr>
        <p:spPr bwMode="auto">
          <a:xfrm>
            <a:off x="3276600" y="2971800"/>
            <a:ext cx="457200" cy="457200"/>
          </a:xfrm>
          <a:prstGeom prst="ellipse">
            <a:avLst/>
          </a:prstGeom>
          <a:solidFill>
            <a:schemeClr val="accent1"/>
          </a:solidFill>
          <a:ln w="9525">
            <a:solidFill>
              <a:schemeClr val="tx1"/>
            </a:solidFill>
            <a:round/>
            <a:headEnd/>
            <a:tailEnd/>
          </a:ln>
        </p:spPr>
        <p:txBody>
          <a:bodyPr wrap="none" anchor="ctr"/>
          <a:lstStyle/>
          <a:p>
            <a:pPr algn="ctr"/>
            <a:r>
              <a:rPr lang="fr-FR"/>
              <a:t>E</a:t>
            </a:r>
          </a:p>
        </p:txBody>
      </p:sp>
      <p:sp>
        <p:nvSpPr>
          <p:cNvPr id="184326" name="Oval 6"/>
          <p:cNvSpPr>
            <a:spLocks noChangeArrowheads="1"/>
          </p:cNvSpPr>
          <p:nvPr/>
        </p:nvSpPr>
        <p:spPr bwMode="auto">
          <a:xfrm>
            <a:off x="5867400" y="5562600"/>
            <a:ext cx="457200" cy="457200"/>
          </a:xfrm>
          <a:prstGeom prst="ellipse">
            <a:avLst/>
          </a:prstGeom>
          <a:solidFill>
            <a:schemeClr val="accent1"/>
          </a:solidFill>
          <a:ln w="9525">
            <a:solidFill>
              <a:schemeClr val="tx1"/>
            </a:solidFill>
            <a:round/>
            <a:headEnd/>
            <a:tailEnd/>
          </a:ln>
        </p:spPr>
        <p:txBody>
          <a:bodyPr wrap="none" anchor="ctr"/>
          <a:lstStyle/>
          <a:p>
            <a:pPr algn="ctr"/>
            <a:r>
              <a:rPr lang="fr-FR"/>
              <a:t>M3</a:t>
            </a:r>
          </a:p>
        </p:txBody>
      </p:sp>
      <p:sp>
        <p:nvSpPr>
          <p:cNvPr id="184327" name="Oval 7"/>
          <p:cNvSpPr>
            <a:spLocks noChangeArrowheads="1"/>
          </p:cNvSpPr>
          <p:nvPr/>
        </p:nvSpPr>
        <p:spPr bwMode="auto">
          <a:xfrm>
            <a:off x="5791200" y="3886200"/>
            <a:ext cx="457200" cy="457200"/>
          </a:xfrm>
          <a:prstGeom prst="ellipse">
            <a:avLst/>
          </a:prstGeom>
          <a:solidFill>
            <a:schemeClr val="accent1"/>
          </a:solidFill>
          <a:ln w="9525">
            <a:solidFill>
              <a:schemeClr val="tx1"/>
            </a:solidFill>
            <a:round/>
            <a:headEnd/>
            <a:tailEnd/>
          </a:ln>
        </p:spPr>
        <p:txBody>
          <a:bodyPr wrap="none" anchor="ctr"/>
          <a:lstStyle/>
          <a:p>
            <a:pPr algn="ctr"/>
            <a:r>
              <a:rPr lang="fr-FR"/>
              <a:t>M1</a:t>
            </a:r>
          </a:p>
        </p:txBody>
      </p:sp>
      <p:sp>
        <p:nvSpPr>
          <p:cNvPr id="184328" name="Oval 8"/>
          <p:cNvSpPr>
            <a:spLocks noChangeArrowheads="1"/>
          </p:cNvSpPr>
          <p:nvPr/>
        </p:nvSpPr>
        <p:spPr bwMode="auto">
          <a:xfrm>
            <a:off x="5715000" y="2209800"/>
            <a:ext cx="457200" cy="457200"/>
          </a:xfrm>
          <a:prstGeom prst="ellipse">
            <a:avLst/>
          </a:prstGeom>
          <a:solidFill>
            <a:schemeClr val="accent1"/>
          </a:solidFill>
          <a:ln w="9525">
            <a:solidFill>
              <a:schemeClr val="tx1"/>
            </a:solidFill>
            <a:round/>
            <a:headEnd/>
            <a:tailEnd/>
          </a:ln>
        </p:spPr>
        <p:txBody>
          <a:bodyPr wrap="none" anchor="ctr"/>
          <a:lstStyle/>
          <a:p>
            <a:pPr algn="ctr"/>
            <a:r>
              <a:rPr lang="fr-FR"/>
              <a:t>M2</a:t>
            </a:r>
          </a:p>
        </p:txBody>
      </p:sp>
      <p:sp>
        <p:nvSpPr>
          <p:cNvPr id="184329" name="Oval 9"/>
          <p:cNvSpPr>
            <a:spLocks noChangeArrowheads="1"/>
          </p:cNvSpPr>
          <p:nvPr/>
        </p:nvSpPr>
        <p:spPr bwMode="auto">
          <a:xfrm>
            <a:off x="1447800" y="5638800"/>
            <a:ext cx="457200" cy="457200"/>
          </a:xfrm>
          <a:prstGeom prst="ellipse">
            <a:avLst/>
          </a:prstGeom>
          <a:solidFill>
            <a:schemeClr val="accent1"/>
          </a:solidFill>
          <a:ln w="9525">
            <a:solidFill>
              <a:schemeClr val="tx1"/>
            </a:solidFill>
            <a:round/>
            <a:headEnd/>
            <a:tailEnd/>
          </a:ln>
        </p:spPr>
        <p:txBody>
          <a:bodyPr wrap="none" anchor="ctr"/>
          <a:lstStyle/>
          <a:p>
            <a:pPr algn="ctr"/>
            <a:r>
              <a:rPr lang="fr-FR"/>
              <a:t>A3</a:t>
            </a:r>
          </a:p>
        </p:txBody>
      </p:sp>
      <p:sp>
        <p:nvSpPr>
          <p:cNvPr id="184330" name="Line 10"/>
          <p:cNvSpPr>
            <a:spLocks noChangeShapeType="1"/>
          </p:cNvSpPr>
          <p:nvPr/>
        </p:nvSpPr>
        <p:spPr bwMode="auto">
          <a:xfrm>
            <a:off x="1752600" y="2438400"/>
            <a:ext cx="1524000" cy="685800"/>
          </a:xfrm>
          <a:prstGeom prst="line">
            <a:avLst/>
          </a:prstGeom>
          <a:noFill/>
          <a:ln w="9525">
            <a:solidFill>
              <a:schemeClr val="tx1"/>
            </a:solidFill>
            <a:round/>
            <a:headEnd/>
            <a:tailEnd/>
          </a:ln>
        </p:spPr>
        <p:txBody>
          <a:bodyPr wrap="none" anchor="ctr"/>
          <a:lstStyle/>
          <a:p>
            <a:endParaRPr lang="fr-FR"/>
          </a:p>
        </p:txBody>
      </p:sp>
      <p:sp>
        <p:nvSpPr>
          <p:cNvPr id="184331" name="Line 11"/>
          <p:cNvSpPr>
            <a:spLocks noChangeShapeType="1"/>
          </p:cNvSpPr>
          <p:nvPr/>
        </p:nvSpPr>
        <p:spPr bwMode="auto">
          <a:xfrm flipV="1">
            <a:off x="1828800" y="3352800"/>
            <a:ext cx="1524000" cy="838200"/>
          </a:xfrm>
          <a:prstGeom prst="line">
            <a:avLst/>
          </a:prstGeom>
          <a:noFill/>
          <a:ln w="9525">
            <a:solidFill>
              <a:schemeClr val="tx1"/>
            </a:solidFill>
            <a:round/>
            <a:headEnd/>
            <a:tailEnd/>
          </a:ln>
        </p:spPr>
        <p:txBody>
          <a:bodyPr wrap="none" anchor="ctr"/>
          <a:lstStyle/>
          <a:p>
            <a:endParaRPr lang="fr-FR"/>
          </a:p>
        </p:txBody>
      </p:sp>
      <p:sp>
        <p:nvSpPr>
          <p:cNvPr id="184332" name="Line 12"/>
          <p:cNvSpPr>
            <a:spLocks noChangeShapeType="1"/>
          </p:cNvSpPr>
          <p:nvPr/>
        </p:nvSpPr>
        <p:spPr bwMode="auto">
          <a:xfrm flipV="1">
            <a:off x="3733800" y="2362200"/>
            <a:ext cx="1981200" cy="762000"/>
          </a:xfrm>
          <a:prstGeom prst="line">
            <a:avLst/>
          </a:prstGeom>
          <a:noFill/>
          <a:ln w="9525">
            <a:solidFill>
              <a:schemeClr val="tx1"/>
            </a:solidFill>
            <a:round/>
            <a:headEnd/>
            <a:tailEnd/>
          </a:ln>
        </p:spPr>
        <p:txBody>
          <a:bodyPr wrap="none" anchor="ctr"/>
          <a:lstStyle/>
          <a:p>
            <a:endParaRPr lang="fr-FR"/>
          </a:p>
        </p:txBody>
      </p:sp>
      <p:sp>
        <p:nvSpPr>
          <p:cNvPr id="184333" name="Line 13"/>
          <p:cNvSpPr>
            <a:spLocks noChangeShapeType="1"/>
          </p:cNvSpPr>
          <p:nvPr/>
        </p:nvSpPr>
        <p:spPr bwMode="auto">
          <a:xfrm>
            <a:off x="3733800" y="3352800"/>
            <a:ext cx="2057400" cy="838200"/>
          </a:xfrm>
          <a:prstGeom prst="line">
            <a:avLst/>
          </a:prstGeom>
          <a:noFill/>
          <a:ln w="9525">
            <a:solidFill>
              <a:schemeClr val="tx1"/>
            </a:solidFill>
            <a:round/>
            <a:headEnd/>
            <a:tailEnd/>
          </a:ln>
        </p:spPr>
        <p:txBody>
          <a:bodyPr wrap="none" anchor="ctr"/>
          <a:lstStyle/>
          <a:p>
            <a:endParaRPr lang="fr-FR"/>
          </a:p>
        </p:txBody>
      </p:sp>
      <p:sp>
        <p:nvSpPr>
          <p:cNvPr id="184334" name="Line 14"/>
          <p:cNvSpPr>
            <a:spLocks noChangeShapeType="1"/>
          </p:cNvSpPr>
          <p:nvPr/>
        </p:nvSpPr>
        <p:spPr bwMode="auto">
          <a:xfrm flipV="1">
            <a:off x="1905000" y="4191000"/>
            <a:ext cx="3886200" cy="1600200"/>
          </a:xfrm>
          <a:prstGeom prst="line">
            <a:avLst/>
          </a:prstGeom>
          <a:noFill/>
          <a:ln w="9525">
            <a:solidFill>
              <a:schemeClr val="tx1"/>
            </a:solidFill>
            <a:round/>
            <a:headEnd/>
            <a:tailEnd/>
          </a:ln>
        </p:spPr>
        <p:txBody>
          <a:bodyPr wrap="none" anchor="ctr"/>
          <a:lstStyle/>
          <a:p>
            <a:endParaRPr lang="fr-FR"/>
          </a:p>
        </p:txBody>
      </p:sp>
      <p:sp>
        <p:nvSpPr>
          <p:cNvPr id="184335" name="Line 15"/>
          <p:cNvSpPr>
            <a:spLocks noChangeShapeType="1"/>
          </p:cNvSpPr>
          <p:nvPr/>
        </p:nvSpPr>
        <p:spPr bwMode="auto">
          <a:xfrm>
            <a:off x="1905000" y="5867400"/>
            <a:ext cx="3962400" cy="0"/>
          </a:xfrm>
          <a:prstGeom prst="line">
            <a:avLst/>
          </a:prstGeom>
          <a:noFill/>
          <a:ln w="9525">
            <a:solidFill>
              <a:schemeClr val="tx1"/>
            </a:solidFill>
            <a:round/>
            <a:headEnd/>
            <a:tailEnd/>
          </a:ln>
        </p:spPr>
        <p:txBody>
          <a:bodyPr wrap="none" anchor="ctr"/>
          <a:lstStyle/>
          <a:p>
            <a:endParaRPr lang="fr-FR"/>
          </a:p>
        </p:txBody>
      </p:sp>
      <p:sp>
        <p:nvSpPr>
          <p:cNvPr id="184336" name="Line 16"/>
          <p:cNvSpPr>
            <a:spLocks noChangeShapeType="1"/>
          </p:cNvSpPr>
          <p:nvPr/>
        </p:nvSpPr>
        <p:spPr bwMode="auto">
          <a:xfrm>
            <a:off x="5410200" y="4038600"/>
            <a:ext cx="0" cy="304800"/>
          </a:xfrm>
          <a:prstGeom prst="line">
            <a:avLst/>
          </a:prstGeom>
          <a:noFill/>
          <a:ln w="9525">
            <a:solidFill>
              <a:schemeClr val="tx1"/>
            </a:solidFill>
            <a:round/>
            <a:headEnd/>
            <a:tailEnd/>
          </a:ln>
        </p:spPr>
        <p:txBody>
          <a:bodyPr wrap="none" anchor="ctr"/>
          <a:lstStyle/>
          <a:p>
            <a:endParaRPr lang="fr-FR"/>
          </a:p>
        </p:txBody>
      </p:sp>
      <p:sp>
        <p:nvSpPr>
          <p:cNvPr id="184337" name="Line 17"/>
          <p:cNvSpPr>
            <a:spLocks noChangeShapeType="1"/>
          </p:cNvSpPr>
          <p:nvPr/>
        </p:nvSpPr>
        <p:spPr bwMode="auto">
          <a:xfrm>
            <a:off x="3048000" y="3048000"/>
            <a:ext cx="0" cy="457200"/>
          </a:xfrm>
          <a:prstGeom prst="line">
            <a:avLst/>
          </a:prstGeom>
          <a:noFill/>
          <a:ln w="9525">
            <a:solidFill>
              <a:schemeClr val="tx1"/>
            </a:solidFill>
            <a:round/>
            <a:headEnd/>
            <a:tailEnd/>
          </a:ln>
        </p:spPr>
        <p:txBody>
          <a:bodyPr wrap="none" anchor="ctr"/>
          <a:lstStyle/>
          <a:p>
            <a:endParaRPr lang="fr-FR"/>
          </a:p>
        </p:txBody>
      </p:sp>
      <p:sp>
        <p:nvSpPr>
          <p:cNvPr id="184338" name="Freeform 18"/>
          <p:cNvSpPr>
            <a:spLocks/>
          </p:cNvSpPr>
          <p:nvPr/>
        </p:nvSpPr>
        <p:spPr bwMode="auto">
          <a:xfrm>
            <a:off x="4229100" y="2362200"/>
            <a:ext cx="1028700" cy="520700"/>
          </a:xfrm>
          <a:custGeom>
            <a:avLst/>
            <a:gdLst>
              <a:gd name="T0" fmla="*/ 2147483647 w 648"/>
              <a:gd name="T1" fmla="*/ 2147483647 h 328"/>
              <a:gd name="T2" fmla="*/ 2147483647 w 648"/>
              <a:gd name="T3" fmla="*/ 2147483647 h 328"/>
              <a:gd name="T4" fmla="*/ 2147483647 w 648"/>
              <a:gd name="T5" fmla="*/ 2147483647 h 328"/>
              <a:gd name="T6" fmla="*/ 2147483647 w 648"/>
              <a:gd name="T7" fmla="*/ 0 h 328"/>
              <a:gd name="T8" fmla="*/ 0 60000 65536"/>
              <a:gd name="T9" fmla="*/ 0 60000 65536"/>
              <a:gd name="T10" fmla="*/ 0 60000 65536"/>
              <a:gd name="T11" fmla="*/ 0 60000 65536"/>
              <a:gd name="T12" fmla="*/ 0 w 648"/>
              <a:gd name="T13" fmla="*/ 0 h 328"/>
              <a:gd name="T14" fmla="*/ 648 w 648"/>
              <a:gd name="T15" fmla="*/ 328 h 328"/>
            </a:gdLst>
            <a:ahLst/>
            <a:cxnLst>
              <a:cxn ang="T8">
                <a:pos x="T0" y="T1"/>
              </a:cxn>
              <a:cxn ang="T9">
                <a:pos x="T2" y="T3"/>
              </a:cxn>
              <a:cxn ang="T10">
                <a:pos x="T4" y="T5"/>
              </a:cxn>
              <a:cxn ang="T11">
                <a:pos x="T6" y="T7"/>
              </a:cxn>
            </a:cxnLst>
            <a:rect l="T12" t="T13" r="T14" b="T15"/>
            <a:pathLst>
              <a:path w="648" h="328">
                <a:moveTo>
                  <a:pt x="24" y="288"/>
                </a:moveTo>
                <a:cubicBezTo>
                  <a:pt x="12" y="264"/>
                  <a:pt x="0" y="240"/>
                  <a:pt x="72" y="240"/>
                </a:cubicBezTo>
                <a:cubicBezTo>
                  <a:pt x="144" y="240"/>
                  <a:pt x="360" y="328"/>
                  <a:pt x="456" y="288"/>
                </a:cubicBezTo>
                <a:cubicBezTo>
                  <a:pt x="552" y="248"/>
                  <a:pt x="600" y="124"/>
                  <a:pt x="648" y="0"/>
                </a:cubicBezTo>
              </a:path>
            </a:pathLst>
          </a:custGeom>
          <a:noFill/>
          <a:ln w="9525">
            <a:solidFill>
              <a:schemeClr val="tx1"/>
            </a:solidFill>
            <a:round/>
            <a:headEnd/>
            <a:tailEnd/>
          </a:ln>
        </p:spPr>
        <p:txBody>
          <a:bodyPr wrap="none" anchor="ctr"/>
          <a:lstStyle/>
          <a:p>
            <a:endParaRPr lang="fr-FR"/>
          </a:p>
        </p:txBody>
      </p:sp>
      <p:sp>
        <p:nvSpPr>
          <p:cNvPr id="184339" name="Freeform 19"/>
          <p:cNvSpPr>
            <a:spLocks/>
          </p:cNvSpPr>
          <p:nvPr/>
        </p:nvSpPr>
        <p:spPr bwMode="auto">
          <a:xfrm>
            <a:off x="3200400" y="5702300"/>
            <a:ext cx="1524000" cy="393700"/>
          </a:xfrm>
          <a:custGeom>
            <a:avLst/>
            <a:gdLst>
              <a:gd name="T0" fmla="*/ 0 w 960"/>
              <a:gd name="T1" fmla="*/ 2147483647 h 248"/>
              <a:gd name="T2" fmla="*/ 2147483647 w 960"/>
              <a:gd name="T3" fmla="*/ 2147483647 h 248"/>
              <a:gd name="T4" fmla="*/ 2147483647 w 960"/>
              <a:gd name="T5" fmla="*/ 2147483647 h 248"/>
              <a:gd name="T6" fmla="*/ 2147483647 w 960"/>
              <a:gd name="T7" fmla="*/ 2147483647 h 248"/>
              <a:gd name="T8" fmla="*/ 0 60000 65536"/>
              <a:gd name="T9" fmla="*/ 0 60000 65536"/>
              <a:gd name="T10" fmla="*/ 0 60000 65536"/>
              <a:gd name="T11" fmla="*/ 0 60000 65536"/>
              <a:gd name="T12" fmla="*/ 0 w 960"/>
              <a:gd name="T13" fmla="*/ 0 h 248"/>
              <a:gd name="T14" fmla="*/ 960 w 960"/>
              <a:gd name="T15" fmla="*/ 248 h 248"/>
            </a:gdLst>
            <a:ahLst/>
            <a:cxnLst>
              <a:cxn ang="T8">
                <a:pos x="T0" y="T1"/>
              </a:cxn>
              <a:cxn ang="T9">
                <a:pos x="T2" y="T3"/>
              </a:cxn>
              <a:cxn ang="T10">
                <a:pos x="T4" y="T5"/>
              </a:cxn>
              <a:cxn ang="T11">
                <a:pos x="T6" y="T7"/>
              </a:cxn>
            </a:cxnLst>
            <a:rect l="T12" t="T13" r="T14" b="T15"/>
            <a:pathLst>
              <a:path w="960" h="248">
                <a:moveTo>
                  <a:pt x="0" y="200"/>
                </a:moveTo>
                <a:cubicBezTo>
                  <a:pt x="92" y="100"/>
                  <a:pt x="184" y="0"/>
                  <a:pt x="288" y="8"/>
                </a:cubicBezTo>
                <a:cubicBezTo>
                  <a:pt x="392" y="16"/>
                  <a:pt x="512" y="248"/>
                  <a:pt x="624" y="248"/>
                </a:cubicBezTo>
                <a:cubicBezTo>
                  <a:pt x="736" y="248"/>
                  <a:pt x="848" y="128"/>
                  <a:pt x="960" y="8"/>
                </a:cubicBezTo>
              </a:path>
            </a:pathLst>
          </a:custGeom>
          <a:noFill/>
          <a:ln w="9525">
            <a:solidFill>
              <a:schemeClr val="tx1"/>
            </a:solidFill>
            <a:round/>
            <a:headEnd/>
            <a:tailEnd/>
          </a:ln>
        </p:spPr>
        <p:txBody>
          <a:bodyPr wrap="none" anchor="ctr"/>
          <a:lstStyle/>
          <a:p>
            <a:endParaRPr lang="fr-FR"/>
          </a:p>
        </p:txBody>
      </p:sp>
      <p:sp>
        <p:nvSpPr>
          <p:cNvPr id="184340" name="Text Box 29"/>
          <p:cNvSpPr txBox="1">
            <a:spLocks noChangeArrowheads="1"/>
          </p:cNvSpPr>
          <p:nvPr/>
        </p:nvSpPr>
        <p:spPr bwMode="auto">
          <a:xfrm>
            <a:off x="2498725" y="3013075"/>
            <a:ext cx="352425" cy="457200"/>
          </a:xfrm>
          <a:prstGeom prst="rect">
            <a:avLst/>
          </a:prstGeom>
          <a:noFill/>
          <a:ln w="9525">
            <a:noFill/>
            <a:miter lim="800000"/>
            <a:headEnd/>
            <a:tailEnd/>
          </a:ln>
        </p:spPr>
        <p:txBody>
          <a:bodyPr wrap="none">
            <a:spAutoFit/>
          </a:bodyPr>
          <a:lstStyle/>
          <a:p>
            <a:r>
              <a:rPr lang="fr-FR"/>
              <a:t>\/</a:t>
            </a:r>
          </a:p>
        </p:txBody>
      </p:sp>
      <p:sp>
        <p:nvSpPr>
          <p:cNvPr id="184341" name="Text Box 30"/>
          <p:cNvSpPr txBox="1">
            <a:spLocks noChangeArrowheads="1"/>
          </p:cNvSpPr>
          <p:nvPr/>
        </p:nvSpPr>
        <p:spPr bwMode="auto">
          <a:xfrm>
            <a:off x="4784725" y="3851275"/>
            <a:ext cx="352425" cy="457200"/>
          </a:xfrm>
          <a:prstGeom prst="rect">
            <a:avLst/>
          </a:prstGeom>
          <a:noFill/>
          <a:ln w="9525">
            <a:noFill/>
            <a:miter lim="800000"/>
            <a:headEnd/>
            <a:tailEnd/>
          </a:ln>
        </p:spPr>
        <p:txBody>
          <a:bodyPr wrap="none">
            <a:spAutoFit/>
          </a:bodyPr>
          <a:lstStyle/>
          <a:p>
            <a:r>
              <a:rPr lang="fr-FR"/>
              <a:t>/\</a:t>
            </a: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14375" y="1752600"/>
            <a:ext cx="7512050" cy="4191000"/>
          </a:xfrm>
        </p:spPr>
        <p:txBody>
          <a:bodyPr>
            <a:normAutofit fontScale="55000" lnSpcReduction="20000"/>
          </a:bodyPr>
          <a:lstStyle/>
          <a:p>
            <a:pPr fontAlgn="auto">
              <a:spcAft>
                <a:spcPts val="0"/>
              </a:spcAft>
              <a:buFont typeface="Wingdings 2"/>
              <a:buChar char=""/>
              <a:defRPr/>
            </a:pPr>
            <a:r>
              <a:rPr lang="fr-FR" dirty="0"/>
              <a:t>On reprend la philosophie du test </a:t>
            </a:r>
            <a:r>
              <a:rPr lang="fr-FR" dirty="0" err="1"/>
              <a:t>partitionnel</a:t>
            </a:r>
            <a:r>
              <a:rPr lang="fr-FR" dirty="0"/>
              <a:t> en s’inspirant du </a:t>
            </a:r>
            <a:r>
              <a:rPr lang="fr-FR" dirty="0" smtClean="0"/>
              <a:t>graphe</a:t>
            </a:r>
          </a:p>
          <a:p>
            <a:pPr fontAlgn="auto">
              <a:spcAft>
                <a:spcPts val="0"/>
              </a:spcAft>
              <a:buFont typeface="Wingdings 2"/>
              <a:buChar char=""/>
              <a:defRPr/>
            </a:pPr>
            <a:endParaRPr lang="fr-FR" dirty="0"/>
          </a:p>
          <a:p>
            <a:pPr fontAlgn="auto">
              <a:spcAft>
                <a:spcPts val="0"/>
              </a:spcAft>
              <a:buFont typeface="Wingdings 2"/>
              <a:buChar char=""/>
              <a:defRPr/>
            </a:pPr>
            <a:r>
              <a:rPr lang="fr-FR" dirty="0"/>
              <a:t>Suivre le graphe des causes aux conditions (en avant) : on </a:t>
            </a:r>
            <a:r>
              <a:rPr lang="fr-FR" dirty="0" smtClean="0"/>
              <a:t>énumère        tous </a:t>
            </a:r>
            <a:r>
              <a:rPr lang="fr-FR" dirty="0"/>
              <a:t>les CT </a:t>
            </a:r>
            <a:r>
              <a:rPr lang="fr-FR" dirty="0" smtClean="0"/>
              <a:t>déduits </a:t>
            </a:r>
            <a:r>
              <a:rPr lang="fr-FR" dirty="0"/>
              <a:t>de la </a:t>
            </a:r>
            <a:r>
              <a:rPr lang="fr-FR" dirty="0" smtClean="0"/>
              <a:t>spécification</a:t>
            </a:r>
          </a:p>
          <a:p>
            <a:pPr fontAlgn="auto">
              <a:spcAft>
                <a:spcPts val="0"/>
              </a:spcAft>
              <a:buFontTx/>
              <a:buNone/>
              <a:defRPr/>
            </a:pPr>
            <a:endParaRPr lang="fr-FR" dirty="0"/>
          </a:p>
          <a:p>
            <a:pPr fontAlgn="auto">
              <a:spcAft>
                <a:spcPts val="0"/>
              </a:spcAft>
              <a:buFont typeface="Wingdings 2"/>
              <a:buChar char=""/>
              <a:defRPr/>
            </a:pPr>
            <a:r>
              <a:rPr lang="fr-FR" dirty="0"/>
              <a:t>Suivre le graphe des conditions aux causes (en </a:t>
            </a:r>
            <a:r>
              <a:rPr lang="fr-FR" dirty="0" smtClean="0"/>
              <a:t>arrière</a:t>
            </a:r>
            <a:r>
              <a:rPr lang="fr-FR" dirty="0"/>
              <a:t>) : permet </a:t>
            </a:r>
            <a:r>
              <a:rPr lang="fr-FR" dirty="0" smtClean="0"/>
              <a:t>de savoir </a:t>
            </a:r>
            <a:r>
              <a:rPr lang="fr-FR" dirty="0"/>
              <a:t>comment exercer un effet E </a:t>
            </a:r>
            <a:r>
              <a:rPr lang="fr-FR" dirty="0" smtClean="0"/>
              <a:t>donné</a:t>
            </a:r>
          </a:p>
          <a:p>
            <a:pPr fontAlgn="auto">
              <a:spcAft>
                <a:spcPts val="0"/>
              </a:spcAft>
              <a:buFont typeface="Wingdings 2"/>
              <a:buChar char=""/>
              <a:defRPr/>
            </a:pPr>
            <a:endParaRPr lang="fr-FR" dirty="0"/>
          </a:p>
          <a:p>
            <a:pPr fontAlgn="auto">
              <a:spcAft>
                <a:spcPts val="0"/>
              </a:spcAft>
              <a:buFont typeface="Wingdings 2"/>
              <a:buChar char=""/>
              <a:defRPr/>
            </a:pPr>
            <a:r>
              <a:rPr lang="fr-FR" dirty="0"/>
              <a:t>On peut ou non essayer de couvrir les </a:t>
            </a:r>
            <a:r>
              <a:rPr lang="fr-FR" dirty="0" smtClean="0"/>
              <a:t>nœuds intermédiaires </a:t>
            </a:r>
            <a:r>
              <a:rPr lang="fr-FR" dirty="0"/>
              <a:t>pour </a:t>
            </a:r>
            <a:r>
              <a:rPr lang="fr-FR" dirty="0" smtClean="0"/>
              <a:t>plus de précision</a:t>
            </a:r>
            <a:endParaRPr lang="fr-FR" dirty="0"/>
          </a:p>
          <a:p>
            <a:pPr fontAlgn="auto">
              <a:spcAft>
                <a:spcPts val="0"/>
              </a:spcAft>
              <a:buFontTx/>
              <a:buNone/>
              <a:defRPr/>
            </a:pPr>
            <a:endParaRPr lang="fr-FR" dirty="0" smtClean="0"/>
          </a:p>
          <a:p>
            <a:pPr fontAlgn="auto">
              <a:spcAft>
                <a:spcPts val="0"/>
              </a:spcAft>
              <a:buFontTx/>
              <a:buNone/>
              <a:defRPr/>
            </a:pPr>
            <a:r>
              <a:rPr lang="fr-FR" dirty="0" smtClean="0"/>
              <a:t>Remarque </a:t>
            </a:r>
            <a:r>
              <a:rPr lang="fr-FR" dirty="0"/>
              <a:t>: on trouve les CT (combinaisons de causes), qu’il faut</a:t>
            </a:r>
          </a:p>
          <a:p>
            <a:pPr fontAlgn="auto">
              <a:spcAft>
                <a:spcPts val="0"/>
              </a:spcAft>
              <a:buFontTx/>
              <a:buNone/>
              <a:defRPr/>
            </a:pPr>
            <a:endParaRPr lang="fr-FR" dirty="0" smtClean="0"/>
          </a:p>
          <a:p>
            <a:pPr fontAlgn="auto">
              <a:spcAft>
                <a:spcPts val="0"/>
              </a:spcAft>
              <a:buFontTx/>
              <a:buNone/>
              <a:defRPr/>
            </a:pPr>
            <a:r>
              <a:rPr lang="fr-FR" dirty="0" smtClean="0"/>
              <a:t>traduire </a:t>
            </a:r>
            <a:r>
              <a:rPr lang="fr-FR" dirty="0"/>
              <a:t>en DT (</a:t>
            </a:r>
            <a:r>
              <a:rPr lang="fr-FR" dirty="0" smtClean="0"/>
              <a:t>résolution </a:t>
            </a:r>
            <a:r>
              <a:rPr lang="fr-FR" dirty="0"/>
              <a:t>de contraintes ?)</a:t>
            </a:r>
          </a:p>
          <a:p>
            <a:pPr fontAlgn="auto">
              <a:spcAft>
                <a:spcPts val="0"/>
              </a:spcAft>
              <a:buFontTx/>
              <a:buNone/>
              <a:defRPr/>
            </a:pPr>
            <a:endParaRPr lang="fr-FR" dirty="0"/>
          </a:p>
        </p:txBody>
      </p:sp>
      <p:sp>
        <p:nvSpPr>
          <p:cNvPr id="5" name="Espace réservé du pied de page 4"/>
          <p:cNvSpPr>
            <a:spLocks noGrp="1"/>
          </p:cNvSpPr>
          <p:nvPr>
            <p:ph type="ftr" sz="quarter" idx="11"/>
          </p:nvPr>
        </p:nvSpPr>
        <p:spPr/>
        <p:txBody>
          <a:bodyPr/>
          <a:lstStyle/>
          <a:p>
            <a:pPr>
              <a:defRPr/>
            </a:pPr>
            <a:r>
              <a:rPr lang="fr-FR"/>
              <a:t>Dr Maamri Ramdane</a:t>
            </a:r>
            <a:endParaRPr lang="en-US"/>
          </a:p>
        </p:txBody>
      </p:sp>
      <p:sp>
        <p:nvSpPr>
          <p:cNvPr id="4" name="Espace réservé du numéro de diapositive 3"/>
          <p:cNvSpPr>
            <a:spLocks noGrp="1"/>
          </p:cNvSpPr>
          <p:nvPr>
            <p:ph type="sldNum" sz="quarter" idx="12"/>
          </p:nvPr>
        </p:nvSpPr>
        <p:spPr/>
        <p:txBody>
          <a:bodyPr/>
          <a:lstStyle/>
          <a:p>
            <a:pPr>
              <a:defRPr/>
            </a:pPr>
            <a:fld id="{7AEA0AFB-42DB-40E4-A7CF-B5B148ED5D48}" type="slidenum">
              <a:rPr lang="en-US"/>
              <a:pPr>
                <a:defRPr/>
              </a:pPr>
              <a:t>171</a:t>
            </a:fld>
            <a:endParaRPr lang="en-US"/>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fontAlgn="auto">
              <a:spcAft>
                <a:spcPts val="0"/>
              </a:spcAft>
              <a:defRPr/>
            </a:pPr>
            <a:r>
              <a:rPr lang="fr-FR" smtClean="0"/>
              <a:t>EXPLOITER LE GRAPHE</a:t>
            </a:r>
          </a:p>
        </p:txBody>
      </p:sp>
      <p:sp>
        <p:nvSpPr>
          <p:cNvPr id="186371" name="Rectangle 3"/>
          <p:cNvSpPr>
            <a:spLocks noGrp="1" noChangeArrowheads="1"/>
          </p:cNvSpPr>
          <p:nvPr>
            <p:ph idx="1"/>
          </p:nvPr>
        </p:nvSpPr>
        <p:spPr>
          <a:xfrm>
            <a:off x="1195388" y="1905000"/>
            <a:ext cx="6611937" cy="4114800"/>
          </a:xfrm>
        </p:spPr>
        <p:txBody>
          <a:bodyPr/>
          <a:lstStyle/>
          <a:p>
            <a:r>
              <a:rPr lang="fr-FR" smtClean="0"/>
              <a:t>POUR CHAQUE EFFET, REMONTER LE GRAPHE</a:t>
            </a:r>
          </a:p>
          <a:p>
            <a:r>
              <a:rPr lang="fr-FR" smtClean="0"/>
              <a:t>SUR UN "OU" A N ENTREE ET SORTIE 1</a:t>
            </a:r>
          </a:p>
          <a:p>
            <a:r>
              <a:rPr lang="fr-FR" smtClean="0"/>
              <a:t>RETENIR N TESTS AVEC UNE SEULE ENTREE A 1</a:t>
            </a:r>
          </a:p>
        </p:txBody>
      </p:sp>
      <p:grpSp>
        <p:nvGrpSpPr>
          <p:cNvPr id="186372" name="Group 15"/>
          <p:cNvGrpSpPr>
            <a:grpSpLocks/>
          </p:cNvGrpSpPr>
          <p:nvPr/>
        </p:nvGrpSpPr>
        <p:grpSpPr bwMode="auto">
          <a:xfrm>
            <a:off x="1271588" y="4578350"/>
            <a:ext cx="1160462" cy="1435100"/>
            <a:chOff x="868" y="2884"/>
            <a:chExt cx="792" cy="904"/>
          </a:xfrm>
        </p:grpSpPr>
        <p:sp>
          <p:nvSpPr>
            <p:cNvPr id="186419" name="Oval 4"/>
            <p:cNvSpPr>
              <a:spLocks noChangeArrowheads="1"/>
            </p:cNvSpPr>
            <p:nvPr/>
          </p:nvSpPr>
          <p:spPr bwMode="auto">
            <a:xfrm>
              <a:off x="1396" y="3220"/>
              <a:ext cx="232" cy="232"/>
            </a:xfrm>
            <a:prstGeom prst="ellipse">
              <a:avLst/>
            </a:prstGeom>
            <a:noFill/>
            <a:ln w="12700">
              <a:solidFill>
                <a:schemeClr val="tx1"/>
              </a:solidFill>
              <a:round/>
              <a:headEnd/>
              <a:tailEnd/>
            </a:ln>
          </p:spPr>
          <p:txBody>
            <a:bodyPr wrap="none" anchor="ctr"/>
            <a:lstStyle/>
            <a:p>
              <a:endParaRPr lang="ar-DZ"/>
            </a:p>
          </p:txBody>
        </p:sp>
        <p:sp>
          <p:nvSpPr>
            <p:cNvPr id="186420" name="Oval 5"/>
            <p:cNvSpPr>
              <a:spLocks noChangeArrowheads="1"/>
            </p:cNvSpPr>
            <p:nvPr/>
          </p:nvSpPr>
          <p:spPr bwMode="auto">
            <a:xfrm>
              <a:off x="868" y="3220"/>
              <a:ext cx="232" cy="232"/>
            </a:xfrm>
            <a:prstGeom prst="ellipse">
              <a:avLst/>
            </a:prstGeom>
            <a:noFill/>
            <a:ln w="12700">
              <a:solidFill>
                <a:schemeClr val="tx1"/>
              </a:solidFill>
              <a:round/>
              <a:headEnd/>
              <a:tailEnd/>
            </a:ln>
          </p:spPr>
          <p:txBody>
            <a:bodyPr wrap="none" anchor="ctr"/>
            <a:lstStyle/>
            <a:p>
              <a:endParaRPr lang="ar-DZ"/>
            </a:p>
          </p:txBody>
        </p:sp>
        <p:sp>
          <p:nvSpPr>
            <p:cNvPr id="186421" name="Oval 6"/>
            <p:cNvSpPr>
              <a:spLocks noChangeArrowheads="1"/>
            </p:cNvSpPr>
            <p:nvPr/>
          </p:nvSpPr>
          <p:spPr bwMode="auto">
            <a:xfrm>
              <a:off x="868" y="2884"/>
              <a:ext cx="232" cy="232"/>
            </a:xfrm>
            <a:prstGeom prst="ellipse">
              <a:avLst/>
            </a:prstGeom>
            <a:noFill/>
            <a:ln w="12700">
              <a:solidFill>
                <a:schemeClr val="tx1"/>
              </a:solidFill>
              <a:round/>
              <a:headEnd/>
              <a:tailEnd/>
            </a:ln>
          </p:spPr>
          <p:txBody>
            <a:bodyPr wrap="none" anchor="ctr"/>
            <a:lstStyle/>
            <a:p>
              <a:endParaRPr lang="ar-DZ"/>
            </a:p>
          </p:txBody>
        </p:sp>
        <p:sp>
          <p:nvSpPr>
            <p:cNvPr id="186422" name="Oval 7"/>
            <p:cNvSpPr>
              <a:spLocks noChangeArrowheads="1"/>
            </p:cNvSpPr>
            <p:nvPr/>
          </p:nvSpPr>
          <p:spPr bwMode="auto">
            <a:xfrm>
              <a:off x="868" y="3556"/>
              <a:ext cx="232" cy="232"/>
            </a:xfrm>
            <a:prstGeom prst="ellipse">
              <a:avLst/>
            </a:prstGeom>
            <a:noFill/>
            <a:ln w="12700">
              <a:solidFill>
                <a:schemeClr val="tx1"/>
              </a:solidFill>
              <a:round/>
              <a:headEnd/>
              <a:tailEnd/>
            </a:ln>
          </p:spPr>
          <p:txBody>
            <a:bodyPr wrap="none" anchor="ctr"/>
            <a:lstStyle/>
            <a:p>
              <a:endParaRPr lang="ar-DZ"/>
            </a:p>
          </p:txBody>
        </p:sp>
        <p:sp>
          <p:nvSpPr>
            <p:cNvPr id="186423" name="Rectangle 8"/>
            <p:cNvSpPr>
              <a:spLocks noChangeArrowheads="1"/>
            </p:cNvSpPr>
            <p:nvPr/>
          </p:nvSpPr>
          <p:spPr bwMode="auto">
            <a:xfrm>
              <a:off x="1430" y="3201"/>
              <a:ext cx="230" cy="289"/>
            </a:xfrm>
            <a:prstGeom prst="rect">
              <a:avLst/>
            </a:prstGeom>
            <a:noFill/>
            <a:ln w="12700">
              <a:noFill/>
              <a:miter lim="800000"/>
              <a:headEnd/>
              <a:tailEnd/>
            </a:ln>
          </p:spPr>
          <p:txBody>
            <a:bodyPr wrap="none" lIns="90488" tIns="44450" rIns="90488" bIns="44450">
              <a:spAutoFit/>
            </a:bodyPr>
            <a:lstStyle/>
            <a:p>
              <a:r>
                <a:rPr lang="fr-FR"/>
                <a:t>1</a:t>
              </a:r>
            </a:p>
          </p:txBody>
        </p:sp>
        <p:sp>
          <p:nvSpPr>
            <p:cNvPr id="186424" name="Line 9"/>
            <p:cNvSpPr>
              <a:spLocks noChangeShapeType="1"/>
            </p:cNvSpPr>
            <p:nvPr/>
          </p:nvSpPr>
          <p:spPr bwMode="auto">
            <a:xfrm>
              <a:off x="1104" y="3024"/>
              <a:ext cx="336" cy="240"/>
            </a:xfrm>
            <a:prstGeom prst="line">
              <a:avLst/>
            </a:prstGeom>
            <a:noFill/>
            <a:ln w="12700">
              <a:solidFill>
                <a:schemeClr val="tx1"/>
              </a:solidFill>
              <a:round/>
              <a:headEnd/>
              <a:tailEnd/>
            </a:ln>
          </p:spPr>
          <p:txBody>
            <a:bodyPr/>
            <a:lstStyle/>
            <a:p>
              <a:endParaRPr lang="fr-FR"/>
            </a:p>
          </p:txBody>
        </p:sp>
        <p:sp>
          <p:nvSpPr>
            <p:cNvPr id="186425" name="Line 10"/>
            <p:cNvSpPr>
              <a:spLocks noChangeShapeType="1"/>
            </p:cNvSpPr>
            <p:nvPr/>
          </p:nvSpPr>
          <p:spPr bwMode="auto">
            <a:xfrm>
              <a:off x="1104" y="3312"/>
              <a:ext cx="288" cy="0"/>
            </a:xfrm>
            <a:prstGeom prst="line">
              <a:avLst/>
            </a:prstGeom>
            <a:noFill/>
            <a:ln w="12700">
              <a:solidFill>
                <a:schemeClr val="tx1"/>
              </a:solidFill>
              <a:round/>
              <a:headEnd/>
              <a:tailEnd/>
            </a:ln>
          </p:spPr>
          <p:txBody>
            <a:bodyPr/>
            <a:lstStyle/>
            <a:p>
              <a:endParaRPr lang="fr-FR"/>
            </a:p>
          </p:txBody>
        </p:sp>
        <p:sp>
          <p:nvSpPr>
            <p:cNvPr id="186426" name="Line 11"/>
            <p:cNvSpPr>
              <a:spLocks noChangeShapeType="1"/>
            </p:cNvSpPr>
            <p:nvPr/>
          </p:nvSpPr>
          <p:spPr bwMode="auto">
            <a:xfrm flipV="1">
              <a:off x="1104" y="3408"/>
              <a:ext cx="288" cy="240"/>
            </a:xfrm>
            <a:prstGeom prst="line">
              <a:avLst/>
            </a:prstGeom>
            <a:noFill/>
            <a:ln w="12700">
              <a:solidFill>
                <a:schemeClr val="tx1"/>
              </a:solidFill>
              <a:round/>
              <a:headEnd/>
              <a:tailEnd/>
            </a:ln>
          </p:spPr>
          <p:txBody>
            <a:bodyPr/>
            <a:lstStyle/>
            <a:p>
              <a:endParaRPr lang="fr-FR"/>
            </a:p>
          </p:txBody>
        </p:sp>
        <p:sp>
          <p:nvSpPr>
            <p:cNvPr id="186427" name="Arc 12"/>
            <p:cNvSpPr>
              <a:spLocks/>
            </p:cNvSpPr>
            <p:nvPr/>
          </p:nvSpPr>
          <p:spPr bwMode="auto">
            <a:xfrm>
              <a:off x="1248" y="3312"/>
              <a:ext cx="96"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p:spPr>
          <p:txBody>
            <a:bodyPr/>
            <a:lstStyle/>
            <a:p>
              <a:endParaRPr lang="fr-FR"/>
            </a:p>
          </p:txBody>
        </p:sp>
        <p:sp>
          <p:nvSpPr>
            <p:cNvPr id="186428" name="Arc 13"/>
            <p:cNvSpPr>
              <a:spLocks/>
            </p:cNvSpPr>
            <p:nvPr/>
          </p:nvSpPr>
          <p:spPr bwMode="auto">
            <a:xfrm>
              <a:off x="1248" y="3168"/>
              <a:ext cx="48" cy="144"/>
            </a:xfrm>
            <a:custGeom>
              <a:avLst/>
              <a:gdLst>
                <a:gd name="T0" fmla="*/ 0 w 21600"/>
                <a:gd name="T1" fmla="*/ 0 h 21595"/>
                <a:gd name="T2" fmla="*/ 0 w 21600"/>
                <a:gd name="T3" fmla="*/ 0 h 21595"/>
                <a:gd name="T4" fmla="*/ 0 w 21600"/>
                <a:gd name="T5" fmla="*/ 0 h 21595"/>
                <a:gd name="T6" fmla="*/ 0 60000 65536"/>
                <a:gd name="T7" fmla="*/ 0 60000 65536"/>
                <a:gd name="T8" fmla="*/ 0 60000 65536"/>
                <a:gd name="T9" fmla="*/ 0 w 21600"/>
                <a:gd name="T10" fmla="*/ 0 h 21595"/>
                <a:gd name="T11" fmla="*/ 21600 w 21600"/>
                <a:gd name="T12" fmla="*/ 21595 h 21595"/>
              </a:gdLst>
              <a:ahLst/>
              <a:cxnLst>
                <a:cxn ang="T6">
                  <a:pos x="T0" y="T1"/>
                </a:cxn>
                <a:cxn ang="T7">
                  <a:pos x="T2" y="T3"/>
                </a:cxn>
                <a:cxn ang="T8">
                  <a:pos x="T4" y="T5"/>
                </a:cxn>
              </a:cxnLst>
              <a:rect l="T9" t="T10" r="T11" b="T12"/>
              <a:pathLst>
                <a:path w="21600" h="21595" fill="none" extrusionOk="0">
                  <a:moveTo>
                    <a:pt x="0" y="21595"/>
                  </a:moveTo>
                  <a:cubicBezTo>
                    <a:pt x="0" y="9841"/>
                    <a:pt x="9398" y="244"/>
                    <a:pt x="21149" y="-1"/>
                  </a:cubicBezTo>
                </a:path>
                <a:path w="21600" h="21595" stroke="0" extrusionOk="0">
                  <a:moveTo>
                    <a:pt x="0" y="21595"/>
                  </a:moveTo>
                  <a:cubicBezTo>
                    <a:pt x="0" y="9841"/>
                    <a:pt x="9398" y="244"/>
                    <a:pt x="21149" y="-1"/>
                  </a:cubicBezTo>
                  <a:lnTo>
                    <a:pt x="21600" y="21595"/>
                  </a:lnTo>
                  <a:close/>
                </a:path>
              </a:pathLst>
            </a:custGeom>
            <a:noFill/>
            <a:ln w="12700" cap="rnd">
              <a:solidFill>
                <a:schemeClr val="tx1"/>
              </a:solidFill>
              <a:round/>
              <a:headEnd/>
              <a:tailEnd/>
            </a:ln>
          </p:spPr>
          <p:txBody>
            <a:bodyPr/>
            <a:lstStyle/>
            <a:p>
              <a:endParaRPr lang="fr-FR"/>
            </a:p>
          </p:txBody>
        </p:sp>
        <p:sp>
          <p:nvSpPr>
            <p:cNvPr id="186429" name="Freeform 14"/>
            <p:cNvSpPr>
              <a:spLocks/>
            </p:cNvSpPr>
            <p:nvPr/>
          </p:nvSpPr>
          <p:spPr bwMode="auto">
            <a:xfrm>
              <a:off x="1296" y="2976"/>
              <a:ext cx="145" cy="145"/>
            </a:xfrm>
            <a:custGeom>
              <a:avLst/>
              <a:gdLst>
                <a:gd name="T0" fmla="*/ 0 w 145"/>
                <a:gd name="T1" fmla="*/ 0 h 145"/>
                <a:gd name="T2" fmla="*/ 96 w 145"/>
                <a:gd name="T3" fmla="*/ 144 h 145"/>
                <a:gd name="T4" fmla="*/ 144 w 145"/>
                <a:gd name="T5" fmla="*/ 0 h 145"/>
                <a:gd name="T6" fmla="*/ 0 60000 65536"/>
                <a:gd name="T7" fmla="*/ 0 60000 65536"/>
                <a:gd name="T8" fmla="*/ 0 60000 65536"/>
                <a:gd name="T9" fmla="*/ 0 w 145"/>
                <a:gd name="T10" fmla="*/ 0 h 145"/>
                <a:gd name="T11" fmla="*/ 145 w 145"/>
                <a:gd name="T12" fmla="*/ 145 h 145"/>
              </a:gdLst>
              <a:ahLst/>
              <a:cxnLst>
                <a:cxn ang="T6">
                  <a:pos x="T0" y="T1"/>
                </a:cxn>
                <a:cxn ang="T7">
                  <a:pos x="T2" y="T3"/>
                </a:cxn>
                <a:cxn ang="T8">
                  <a:pos x="T4" y="T5"/>
                </a:cxn>
              </a:cxnLst>
              <a:rect l="T9" t="T10" r="T11" b="T12"/>
              <a:pathLst>
                <a:path w="145" h="145">
                  <a:moveTo>
                    <a:pt x="0" y="0"/>
                  </a:moveTo>
                  <a:lnTo>
                    <a:pt x="96" y="144"/>
                  </a:lnTo>
                  <a:lnTo>
                    <a:pt x="144" y="0"/>
                  </a:lnTo>
                </a:path>
              </a:pathLst>
            </a:custGeom>
            <a:noFill/>
            <a:ln w="12700" cap="rnd">
              <a:solidFill>
                <a:schemeClr val="tx1"/>
              </a:solidFill>
              <a:round/>
              <a:headEnd/>
              <a:tailEnd/>
            </a:ln>
          </p:spPr>
          <p:txBody>
            <a:bodyPr/>
            <a:lstStyle/>
            <a:p>
              <a:endParaRPr lang="fr-FR"/>
            </a:p>
          </p:txBody>
        </p:sp>
      </p:grpSp>
      <p:grpSp>
        <p:nvGrpSpPr>
          <p:cNvPr id="186373" name="Group 30"/>
          <p:cNvGrpSpPr>
            <a:grpSpLocks/>
          </p:cNvGrpSpPr>
          <p:nvPr/>
        </p:nvGrpSpPr>
        <p:grpSpPr bwMode="auto">
          <a:xfrm>
            <a:off x="6688138" y="4425950"/>
            <a:ext cx="1160462" cy="1571625"/>
            <a:chOff x="4564" y="2788"/>
            <a:chExt cx="792" cy="990"/>
          </a:xfrm>
        </p:grpSpPr>
        <p:sp>
          <p:nvSpPr>
            <p:cNvPr id="186405" name="Oval 16"/>
            <p:cNvSpPr>
              <a:spLocks noChangeArrowheads="1"/>
            </p:cNvSpPr>
            <p:nvPr/>
          </p:nvSpPr>
          <p:spPr bwMode="auto">
            <a:xfrm>
              <a:off x="5092" y="3124"/>
              <a:ext cx="232" cy="232"/>
            </a:xfrm>
            <a:prstGeom prst="ellipse">
              <a:avLst/>
            </a:prstGeom>
            <a:noFill/>
            <a:ln w="12700">
              <a:solidFill>
                <a:schemeClr val="tx1"/>
              </a:solidFill>
              <a:round/>
              <a:headEnd/>
              <a:tailEnd/>
            </a:ln>
          </p:spPr>
          <p:txBody>
            <a:bodyPr wrap="none" anchor="ctr"/>
            <a:lstStyle/>
            <a:p>
              <a:endParaRPr lang="ar-DZ"/>
            </a:p>
          </p:txBody>
        </p:sp>
        <p:sp>
          <p:nvSpPr>
            <p:cNvPr id="186406" name="Oval 17"/>
            <p:cNvSpPr>
              <a:spLocks noChangeArrowheads="1"/>
            </p:cNvSpPr>
            <p:nvPr/>
          </p:nvSpPr>
          <p:spPr bwMode="auto">
            <a:xfrm>
              <a:off x="4564" y="3124"/>
              <a:ext cx="232" cy="232"/>
            </a:xfrm>
            <a:prstGeom prst="ellipse">
              <a:avLst/>
            </a:prstGeom>
            <a:noFill/>
            <a:ln w="12700">
              <a:solidFill>
                <a:schemeClr val="tx1"/>
              </a:solidFill>
              <a:round/>
              <a:headEnd/>
              <a:tailEnd/>
            </a:ln>
          </p:spPr>
          <p:txBody>
            <a:bodyPr wrap="none" anchor="ctr"/>
            <a:lstStyle/>
            <a:p>
              <a:endParaRPr lang="ar-DZ"/>
            </a:p>
          </p:txBody>
        </p:sp>
        <p:sp>
          <p:nvSpPr>
            <p:cNvPr id="186407" name="Oval 18"/>
            <p:cNvSpPr>
              <a:spLocks noChangeArrowheads="1"/>
            </p:cNvSpPr>
            <p:nvPr/>
          </p:nvSpPr>
          <p:spPr bwMode="auto">
            <a:xfrm>
              <a:off x="4564" y="2788"/>
              <a:ext cx="232" cy="232"/>
            </a:xfrm>
            <a:prstGeom prst="ellipse">
              <a:avLst/>
            </a:prstGeom>
            <a:noFill/>
            <a:ln w="12700">
              <a:solidFill>
                <a:schemeClr val="tx1"/>
              </a:solidFill>
              <a:round/>
              <a:headEnd/>
              <a:tailEnd/>
            </a:ln>
          </p:spPr>
          <p:txBody>
            <a:bodyPr wrap="none" anchor="ctr"/>
            <a:lstStyle/>
            <a:p>
              <a:endParaRPr lang="ar-DZ"/>
            </a:p>
          </p:txBody>
        </p:sp>
        <p:sp>
          <p:nvSpPr>
            <p:cNvPr id="186408" name="Oval 19"/>
            <p:cNvSpPr>
              <a:spLocks noChangeArrowheads="1"/>
            </p:cNvSpPr>
            <p:nvPr/>
          </p:nvSpPr>
          <p:spPr bwMode="auto">
            <a:xfrm>
              <a:off x="4564" y="3460"/>
              <a:ext cx="232" cy="232"/>
            </a:xfrm>
            <a:prstGeom prst="ellipse">
              <a:avLst/>
            </a:prstGeom>
            <a:noFill/>
            <a:ln w="12700">
              <a:solidFill>
                <a:schemeClr val="tx1"/>
              </a:solidFill>
              <a:round/>
              <a:headEnd/>
              <a:tailEnd/>
            </a:ln>
          </p:spPr>
          <p:txBody>
            <a:bodyPr wrap="none" anchor="ctr"/>
            <a:lstStyle/>
            <a:p>
              <a:endParaRPr lang="ar-DZ"/>
            </a:p>
          </p:txBody>
        </p:sp>
        <p:sp>
          <p:nvSpPr>
            <p:cNvPr id="186409" name="Rectangle 20"/>
            <p:cNvSpPr>
              <a:spLocks noChangeArrowheads="1"/>
            </p:cNvSpPr>
            <p:nvPr/>
          </p:nvSpPr>
          <p:spPr bwMode="auto">
            <a:xfrm>
              <a:off x="5126" y="3105"/>
              <a:ext cx="230" cy="289"/>
            </a:xfrm>
            <a:prstGeom prst="rect">
              <a:avLst/>
            </a:prstGeom>
            <a:noFill/>
            <a:ln w="12700">
              <a:noFill/>
              <a:miter lim="800000"/>
              <a:headEnd/>
              <a:tailEnd/>
            </a:ln>
          </p:spPr>
          <p:txBody>
            <a:bodyPr wrap="none" lIns="90488" tIns="44450" rIns="90488" bIns="44450">
              <a:spAutoFit/>
            </a:bodyPr>
            <a:lstStyle/>
            <a:p>
              <a:r>
                <a:rPr lang="fr-FR"/>
                <a:t>1</a:t>
              </a:r>
            </a:p>
          </p:txBody>
        </p:sp>
        <p:sp>
          <p:nvSpPr>
            <p:cNvPr id="186410" name="Line 21"/>
            <p:cNvSpPr>
              <a:spLocks noChangeShapeType="1"/>
            </p:cNvSpPr>
            <p:nvPr/>
          </p:nvSpPr>
          <p:spPr bwMode="auto">
            <a:xfrm>
              <a:off x="4800" y="2928"/>
              <a:ext cx="336" cy="240"/>
            </a:xfrm>
            <a:prstGeom prst="line">
              <a:avLst/>
            </a:prstGeom>
            <a:noFill/>
            <a:ln w="12700">
              <a:solidFill>
                <a:schemeClr val="tx1"/>
              </a:solidFill>
              <a:round/>
              <a:headEnd/>
              <a:tailEnd/>
            </a:ln>
          </p:spPr>
          <p:txBody>
            <a:bodyPr/>
            <a:lstStyle/>
            <a:p>
              <a:endParaRPr lang="fr-FR"/>
            </a:p>
          </p:txBody>
        </p:sp>
        <p:sp>
          <p:nvSpPr>
            <p:cNvPr id="186411" name="Line 22"/>
            <p:cNvSpPr>
              <a:spLocks noChangeShapeType="1"/>
            </p:cNvSpPr>
            <p:nvPr/>
          </p:nvSpPr>
          <p:spPr bwMode="auto">
            <a:xfrm>
              <a:off x="4800" y="3216"/>
              <a:ext cx="288" cy="0"/>
            </a:xfrm>
            <a:prstGeom prst="line">
              <a:avLst/>
            </a:prstGeom>
            <a:noFill/>
            <a:ln w="12700">
              <a:solidFill>
                <a:schemeClr val="tx1"/>
              </a:solidFill>
              <a:round/>
              <a:headEnd/>
              <a:tailEnd/>
            </a:ln>
          </p:spPr>
          <p:txBody>
            <a:bodyPr/>
            <a:lstStyle/>
            <a:p>
              <a:endParaRPr lang="fr-FR"/>
            </a:p>
          </p:txBody>
        </p:sp>
        <p:sp>
          <p:nvSpPr>
            <p:cNvPr id="186412" name="Line 23"/>
            <p:cNvSpPr>
              <a:spLocks noChangeShapeType="1"/>
            </p:cNvSpPr>
            <p:nvPr/>
          </p:nvSpPr>
          <p:spPr bwMode="auto">
            <a:xfrm flipV="1">
              <a:off x="4800" y="3312"/>
              <a:ext cx="288" cy="240"/>
            </a:xfrm>
            <a:prstGeom prst="line">
              <a:avLst/>
            </a:prstGeom>
            <a:noFill/>
            <a:ln w="12700">
              <a:solidFill>
                <a:schemeClr val="tx1"/>
              </a:solidFill>
              <a:round/>
              <a:headEnd/>
              <a:tailEnd/>
            </a:ln>
          </p:spPr>
          <p:txBody>
            <a:bodyPr/>
            <a:lstStyle/>
            <a:p>
              <a:endParaRPr lang="fr-FR"/>
            </a:p>
          </p:txBody>
        </p:sp>
        <p:sp>
          <p:nvSpPr>
            <p:cNvPr id="186413" name="Arc 24"/>
            <p:cNvSpPr>
              <a:spLocks/>
            </p:cNvSpPr>
            <p:nvPr/>
          </p:nvSpPr>
          <p:spPr bwMode="auto">
            <a:xfrm>
              <a:off x="4944" y="3216"/>
              <a:ext cx="96"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p:spPr>
          <p:txBody>
            <a:bodyPr/>
            <a:lstStyle/>
            <a:p>
              <a:endParaRPr lang="fr-FR"/>
            </a:p>
          </p:txBody>
        </p:sp>
        <p:sp>
          <p:nvSpPr>
            <p:cNvPr id="186414" name="Arc 25"/>
            <p:cNvSpPr>
              <a:spLocks/>
            </p:cNvSpPr>
            <p:nvPr/>
          </p:nvSpPr>
          <p:spPr bwMode="auto">
            <a:xfrm>
              <a:off x="4944" y="3072"/>
              <a:ext cx="48" cy="144"/>
            </a:xfrm>
            <a:custGeom>
              <a:avLst/>
              <a:gdLst>
                <a:gd name="T0" fmla="*/ 0 w 21600"/>
                <a:gd name="T1" fmla="*/ 0 h 21595"/>
                <a:gd name="T2" fmla="*/ 0 w 21600"/>
                <a:gd name="T3" fmla="*/ 0 h 21595"/>
                <a:gd name="T4" fmla="*/ 0 w 21600"/>
                <a:gd name="T5" fmla="*/ 0 h 21595"/>
                <a:gd name="T6" fmla="*/ 0 60000 65536"/>
                <a:gd name="T7" fmla="*/ 0 60000 65536"/>
                <a:gd name="T8" fmla="*/ 0 60000 65536"/>
                <a:gd name="T9" fmla="*/ 0 w 21600"/>
                <a:gd name="T10" fmla="*/ 0 h 21595"/>
                <a:gd name="T11" fmla="*/ 21600 w 21600"/>
                <a:gd name="T12" fmla="*/ 21595 h 21595"/>
              </a:gdLst>
              <a:ahLst/>
              <a:cxnLst>
                <a:cxn ang="T6">
                  <a:pos x="T0" y="T1"/>
                </a:cxn>
                <a:cxn ang="T7">
                  <a:pos x="T2" y="T3"/>
                </a:cxn>
                <a:cxn ang="T8">
                  <a:pos x="T4" y="T5"/>
                </a:cxn>
              </a:cxnLst>
              <a:rect l="T9" t="T10" r="T11" b="T12"/>
              <a:pathLst>
                <a:path w="21600" h="21595" fill="none" extrusionOk="0">
                  <a:moveTo>
                    <a:pt x="0" y="21595"/>
                  </a:moveTo>
                  <a:cubicBezTo>
                    <a:pt x="0" y="9841"/>
                    <a:pt x="9398" y="244"/>
                    <a:pt x="21149" y="-1"/>
                  </a:cubicBezTo>
                </a:path>
                <a:path w="21600" h="21595" stroke="0" extrusionOk="0">
                  <a:moveTo>
                    <a:pt x="0" y="21595"/>
                  </a:moveTo>
                  <a:cubicBezTo>
                    <a:pt x="0" y="9841"/>
                    <a:pt x="9398" y="244"/>
                    <a:pt x="21149" y="-1"/>
                  </a:cubicBezTo>
                  <a:lnTo>
                    <a:pt x="21600" y="21595"/>
                  </a:lnTo>
                  <a:close/>
                </a:path>
              </a:pathLst>
            </a:custGeom>
            <a:noFill/>
            <a:ln w="12700" cap="rnd">
              <a:solidFill>
                <a:schemeClr val="tx1"/>
              </a:solidFill>
              <a:round/>
              <a:headEnd/>
              <a:tailEnd/>
            </a:ln>
          </p:spPr>
          <p:txBody>
            <a:bodyPr/>
            <a:lstStyle/>
            <a:p>
              <a:endParaRPr lang="fr-FR"/>
            </a:p>
          </p:txBody>
        </p:sp>
        <p:sp>
          <p:nvSpPr>
            <p:cNvPr id="186415" name="Freeform 26"/>
            <p:cNvSpPr>
              <a:spLocks/>
            </p:cNvSpPr>
            <p:nvPr/>
          </p:nvSpPr>
          <p:spPr bwMode="auto">
            <a:xfrm>
              <a:off x="4992" y="2880"/>
              <a:ext cx="145" cy="145"/>
            </a:xfrm>
            <a:custGeom>
              <a:avLst/>
              <a:gdLst>
                <a:gd name="T0" fmla="*/ 0 w 145"/>
                <a:gd name="T1" fmla="*/ 0 h 145"/>
                <a:gd name="T2" fmla="*/ 96 w 145"/>
                <a:gd name="T3" fmla="*/ 144 h 145"/>
                <a:gd name="T4" fmla="*/ 144 w 145"/>
                <a:gd name="T5" fmla="*/ 0 h 145"/>
                <a:gd name="T6" fmla="*/ 0 60000 65536"/>
                <a:gd name="T7" fmla="*/ 0 60000 65536"/>
                <a:gd name="T8" fmla="*/ 0 60000 65536"/>
                <a:gd name="T9" fmla="*/ 0 w 145"/>
                <a:gd name="T10" fmla="*/ 0 h 145"/>
                <a:gd name="T11" fmla="*/ 145 w 145"/>
                <a:gd name="T12" fmla="*/ 145 h 145"/>
              </a:gdLst>
              <a:ahLst/>
              <a:cxnLst>
                <a:cxn ang="T6">
                  <a:pos x="T0" y="T1"/>
                </a:cxn>
                <a:cxn ang="T7">
                  <a:pos x="T2" y="T3"/>
                </a:cxn>
                <a:cxn ang="T8">
                  <a:pos x="T4" y="T5"/>
                </a:cxn>
              </a:cxnLst>
              <a:rect l="T9" t="T10" r="T11" b="T12"/>
              <a:pathLst>
                <a:path w="145" h="145">
                  <a:moveTo>
                    <a:pt x="0" y="0"/>
                  </a:moveTo>
                  <a:lnTo>
                    <a:pt x="96" y="144"/>
                  </a:lnTo>
                  <a:lnTo>
                    <a:pt x="144" y="0"/>
                  </a:lnTo>
                </a:path>
              </a:pathLst>
            </a:custGeom>
            <a:noFill/>
            <a:ln w="12700" cap="rnd">
              <a:solidFill>
                <a:schemeClr val="tx1"/>
              </a:solidFill>
              <a:round/>
              <a:headEnd/>
              <a:tailEnd/>
            </a:ln>
          </p:spPr>
          <p:txBody>
            <a:bodyPr/>
            <a:lstStyle/>
            <a:p>
              <a:endParaRPr lang="fr-FR"/>
            </a:p>
          </p:txBody>
        </p:sp>
        <p:sp>
          <p:nvSpPr>
            <p:cNvPr id="186416" name="Rectangle 27"/>
            <p:cNvSpPr>
              <a:spLocks noChangeArrowheads="1"/>
            </p:cNvSpPr>
            <p:nvPr/>
          </p:nvSpPr>
          <p:spPr bwMode="auto">
            <a:xfrm>
              <a:off x="4598" y="3489"/>
              <a:ext cx="230" cy="289"/>
            </a:xfrm>
            <a:prstGeom prst="rect">
              <a:avLst/>
            </a:prstGeom>
            <a:noFill/>
            <a:ln w="12700">
              <a:noFill/>
              <a:miter lim="800000"/>
              <a:headEnd/>
              <a:tailEnd/>
            </a:ln>
          </p:spPr>
          <p:txBody>
            <a:bodyPr wrap="none" lIns="90488" tIns="44450" rIns="90488" bIns="44450">
              <a:spAutoFit/>
            </a:bodyPr>
            <a:lstStyle/>
            <a:p>
              <a:r>
                <a:rPr lang="fr-FR"/>
                <a:t>1</a:t>
              </a:r>
            </a:p>
          </p:txBody>
        </p:sp>
        <p:sp>
          <p:nvSpPr>
            <p:cNvPr id="186417" name="Rectangle 28"/>
            <p:cNvSpPr>
              <a:spLocks noChangeArrowheads="1"/>
            </p:cNvSpPr>
            <p:nvPr/>
          </p:nvSpPr>
          <p:spPr bwMode="auto">
            <a:xfrm>
              <a:off x="4598" y="3105"/>
              <a:ext cx="230" cy="289"/>
            </a:xfrm>
            <a:prstGeom prst="rect">
              <a:avLst/>
            </a:prstGeom>
            <a:noFill/>
            <a:ln w="12700">
              <a:noFill/>
              <a:miter lim="800000"/>
              <a:headEnd/>
              <a:tailEnd/>
            </a:ln>
          </p:spPr>
          <p:txBody>
            <a:bodyPr wrap="none" lIns="90488" tIns="44450" rIns="90488" bIns="44450">
              <a:spAutoFit/>
            </a:bodyPr>
            <a:lstStyle/>
            <a:p>
              <a:r>
                <a:rPr lang="fr-FR"/>
                <a:t>0</a:t>
              </a:r>
            </a:p>
          </p:txBody>
        </p:sp>
        <p:sp>
          <p:nvSpPr>
            <p:cNvPr id="186418" name="Rectangle 29"/>
            <p:cNvSpPr>
              <a:spLocks noChangeArrowheads="1"/>
            </p:cNvSpPr>
            <p:nvPr/>
          </p:nvSpPr>
          <p:spPr bwMode="auto">
            <a:xfrm>
              <a:off x="4598" y="2817"/>
              <a:ext cx="230" cy="289"/>
            </a:xfrm>
            <a:prstGeom prst="rect">
              <a:avLst/>
            </a:prstGeom>
            <a:noFill/>
            <a:ln w="12700">
              <a:noFill/>
              <a:miter lim="800000"/>
              <a:headEnd/>
              <a:tailEnd/>
            </a:ln>
          </p:spPr>
          <p:txBody>
            <a:bodyPr wrap="none" lIns="90488" tIns="44450" rIns="90488" bIns="44450">
              <a:spAutoFit/>
            </a:bodyPr>
            <a:lstStyle/>
            <a:p>
              <a:r>
                <a:rPr lang="fr-FR"/>
                <a:t>0</a:t>
              </a:r>
            </a:p>
          </p:txBody>
        </p:sp>
      </p:grpSp>
      <p:grpSp>
        <p:nvGrpSpPr>
          <p:cNvPr id="186374" name="Group 45"/>
          <p:cNvGrpSpPr>
            <a:grpSpLocks/>
          </p:cNvGrpSpPr>
          <p:nvPr/>
        </p:nvGrpSpPr>
        <p:grpSpPr bwMode="auto">
          <a:xfrm>
            <a:off x="5330825" y="4425950"/>
            <a:ext cx="1181100" cy="1571625"/>
            <a:chOff x="3638" y="2788"/>
            <a:chExt cx="806" cy="990"/>
          </a:xfrm>
        </p:grpSpPr>
        <p:sp>
          <p:nvSpPr>
            <p:cNvPr id="186391" name="Oval 31"/>
            <p:cNvSpPr>
              <a:spLocks noChangeArrowheads="1"/>
            </p:cNvSpPr>
            <p:nvPr/>
          </p:nvSpPr>
          <p:spPr bwMode="auto">
            <a:xfrm>
              <a:off x="4180" y="3124"/>
              <a:ext cx="232" cy="232"/>
            </a:xfrm>
            <a:prstGeom prst="ellipse">
              <a:avLst/>
            </a:prstGeom>
            <a:noFill/>
            <a:ln w="12700">
              <a:solidFill>
                <a:schemeClr val="tx1"/>
              </a:solidFill>
              <a:round/>
              <a:headEnd/>
              <a:tailEnd/>
            </a:ln>
          </p:spPr>
          <p:txBody>
            <a:bodyPr wrap="none" anchor="ctr"/>
            <a:lstStyle/>
            <a:p>
              <a:endParaRPr lang="ar-DZ"/>
            </a:p>
          </p:txBody>
        </p:sp>
        <p:sp>
          <p:nvSpPr>
            <p:cNvPr id="186392" name="Oval 32"/>
            <p:cNvSpPr>
              <a:spLocks noChangeArrowheads="1"/>
            </p:cNvSpPr>
            <p:nvPr/>
          </p:nvSpPr>
          <p:spPr bwMode="auto">
            <a:xfrm>
              <a:off x="3652" y="3124"/>
              <a:ext cx="232" cy="232"/>
            </a:xfrm>
            <a:prstGeom prst="ellipse">
              <a:avLst/>
            </a:prstGeom>
            <a:noFill/>
            <a:ln w="12700">
              <a:solidFill>
                <a:schemeClr val="tx1"/>
              </a:solidFill>
              <a:round/>
              <a:headEnd/>
              <a:tailEnd/>
            </a:ln>
          </p:spPr>
          <p:txBody>
            <a:bodyPr wrap="none" anchor="ctr"/>
            <a:lstStyle/>
            <a:p>
              <a:endParaRPr lang="ar-DZ"/>
            </a:p>
          </p:txBody>
        </p:sp>
        <p:sp>
          <p:nvSpPr>
            <p:cNvPr id="186393" name="Oval 33"/>
            <p:cNvSpPr>
              <a:spLocks noChangeArrowheads="1"/>
            </p:cNvSpPr>
            <p:nvPr/>
          </p:nvSpPr>
          <p:spPr bwMode="auto">
            <a:xfrm>
              <a:off x="3652" y="2788"/>
              <a:ext cx="232" cy="232"/>
            </a:xfrm>
            <a:prstGeom prst="ellipse">
              <a:avLst/>
            </a:prstGeom>
            <a:noFill/>
            <a:ln w="12700">
              <a:solidFill>
                <a:schemeClr val="tx1"/>
              </a:solidFill>
              <a:round/>
              <a:headEnd/>
              <a:tailEnd/>
            </a:ln>
          </p:spPr>
          <p:txBody>
            <a:bodyPr wrap="none" anchor="ctr"/>
            <a:lstStyle/>
            <a:p>
              <a:endParaRPr lang="ar-DZ"/>
            </a:p>
          </p:txBody>
        </p:sp>
        <p:sp>
          <p:nvSpPr>
            <p:cNvPr id="186394" name="Oval 34"/>
            <p:cNvSpPr>
              <a:spLocks noChangeArrowheads="1"/>
            </p:cNvSpPr>
            <p:nvPr/>
          </p:nvSpPr>
          <p:spPr bwMode="auto">
            <a:xfrm>
              <a:off x="3652" y="3460"/>
              <a:ext cx="232" cy="232"/>
            </a:xfrm>
            <a:prstGeom prst="ellipse">
              <a:avLst/>
            </a:prstGeom>
            <a:noFill/>
            <a:ln w="12700">
              <a:solidFill>
                <a:schemeClr val="tx1"/>
              </a:solidFill>
              <a:round/>
              <a:headEnd/>
              <a:tailEnd/>
            </a:ln>
          </p:spPr>
          <p:txBody>
            <a:bodyPr wrap="none" anchor="ctr"/>
            <a:lstStyle/>
            <a:p>
              <a:endParaRPr lang="ar-DZ"/>
            </a:p>
          </p:txBody>
        </p:sp>
        <p:sp>
          <p:nvSpPr>
            <p:cNvPr id="186395" name="Rectangle 35"/>
            <p:cNvSpPr>
              <a:spLocks noChangeArrowheads="1"/>
            </p:cNvSpPr>
            <p:nvPr/>
          </p:nvSpPr>
          <p:spPr bwMode="auto">
            <a:xfrm>
              <a:off x="4214" y="3105"/>
              <a:ext cx="230" cy="289"/>
            </a:xfrm>
            <a:prstGeom prst="rect">
              <a:avLst/>
            </a:prstGeom>
            <a:noFill/>
            <a:ln w="12700">
              <a:noFill/>
              <a:miter lim="800000"/>
              <a:headEnd/>
              <a:tailEnd/>
            </a:ln>
          </p:spPr>
          <p:txBody>
            <a:bodyPr wrap="none" lIns="90488" tIns="44450" rIns="90488" bIns="44450">
              <a:spAutoFit/>
            </a:bodyPr>
            <a:lstStyle/>
            <a:p>
              <a:r>
                <a:rPr lang="fr-FR"/>
                <a:t>1</a:t>
              </a:r>
            </a:p>
          </p:txBody>
        </p:sp>
        <p:sp>
          <p:nvSpPr>
            <p:cNvPr id="186396" name="Line 36"/>
            <p:cNvSpPr>
              <a:spLocks noChangeShapeType="1"/>
            </p:cNvSpPr>
            <p:nvPr/>
          </p:nvSpPr>
          <p:spPr bwMode="auto">
            <a:xfrm>
              <a:off x="3888" y="2928"/>
              <a:ext cx="336" cy="240"/>
            </a:xfrm>
            <a:prstGeom prst="line">
              <a:avLst/>
            </a:prstGeom>
            <a:noFill/>
            <a:ln w="12700">
              <a:solidFill>
                <a:schemeClr val="tx1"/>
              </a:solidFill>
              <a:round/>
              <a:headEnd/>
              <a:tailEnd/>
            </a:ln>
          </p:spPr>
          <p:txBody>
            <a:bodyPr/>
            <a:lstStyle/>
            <a:p>
              <a:endParaRPr lang="fr-FR"/>
            </a:p>
          </p:txBody>
        </p:sp>
        <p:sp>
          <p:nvSpPr>
            <p:cNvPr id="186397" name="Line 37"/>
            <p:cNvSpPr>
              <a:spLocks noChangeShapeType="1"/>
            </p:cNvSpPr>
            <p:nvPr/>
          </p:nvSpPr>
          <p:spPr bwMode="auto">
            <a:xfrm>
              <a:off x="3888" y="3216"/>
              <a:ext cx="288" cy="0"/>
            </a:xfrm>
            <a:prstGeom prst="line">
              <a:avLst/>
            </a:prstGeom>
            <a:noFill/>
            <a:ln w="12700">
              <a:solidFill>
                <a:schemeClr val="tx1"/>
              </a:solidFill>
              <a:round/>
              <a:headEnd/>
              <a:tailEnd/>
            </a:ln>
          </p:spPr>
          <p:txBody>
            <a:bodyPr/>
            <a:lstStyle/>
            <a:p>
              <a:endParaRPr lang="fr-FR"/>
            </a:p>
          </p:txBody>
        </p:sp>
        <p:sp>
          <p:nvSpPr>
            <p:cNvPr id="186398" name="Line 38"/>
            <p:cNvSpPr>
              <a:spLocks noChangeShapeType="1"/>
            </p:cNvSpPr>
            <p:nvPr/>
          </p:nvSpPr>
          <p:spPr bwMode="auto">
            <a:xfrm flipV="1">
              <a:off x="3888" y="3312"/>
              <a:ext cx="288" cy="240"/>
            </a:xfrm>
            <a:prstGeom prst="line">
              <a:avLst/>
            </a:prstGeom>
            <a:noFill/>
            <a:ln w="12700">
              <a:solidFill>
                <a:schemeClr val="tx1"/>
              </a:solidFill>
              <a:round/>
              <a:headEnd/>
              <a:tailEnd/>
            </a:ln>
          </p:spPr>
          <p:txBody>
            <a:bodyPr/>
            <a:lstStyle/>
            <a:p>
              <a:endParaRPr lang="fr-FR"/>
            </a:p>
          </p:txBody>
        </p:sp>
        <p:sp>
          <p:nvSpPr>
            <p:cNvPr id="186399" name="Arc 39"/>
            <p:cNvSpPr>
              <a:spLocks/>
            </p:cNvSpPr>
            <p:nvPr/>
          </p:nvSpPr>
          <p:spPr bwMode="auto">
            <a:xfrm>
              <a:off x="4032" y="3216"/>
              <a:ext cx="96"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p:spPr>
          <p:txBody>
            <a:bodyPr/>
            <a:lstStyle/>
            <a:p>
              <a:endParaRPr lang="fr-FR"/>
            </a:p>
          </p:txBody>
        </p:sp>
        <p:sp>
          <p:nvSpPr>
            <p:cNvPr id="186400" name="Arc 40"/>
            <p:cNvSpPr>
              <a:spLocks/>
            </p:cNvSpPr>
            <p:nvPr/>
          </p:nvSpPr>
          <p:spPr bwMode="auto">
            <a:xfrm>
              <a:off x="4032" y="3072"/>
              <a:ext cx="48" cy="144"/>
            </a:xfrm>
            <a:custGeom>
              <a:avLst/>
              <a:gdLst>
                <a:gd name="T0" fmla="*/ 0 w 21600"/>
                <a:gd name="T1" fmla="*/ 0 h 21595"/>
                <a:gd name="T2" fmla="*/ 0 w 21600"/>
                <a:gd name="T3" fmla="*/ 0 h 21595"/>
                <a:gd name="T4" fmla="*/ 0 w 21600"/>
                <a:gd name="T5" fmla="*/ 0 h 21595"/>
                <a:gd name="T6" fmla="*/ 0 60000 65536"/>
                <a:gd name="T7" fmla="*/ 0 60000 65536"/>
                <a:gd name="T8" fmla="*/ 0 60000 65536"/>
                <a:gd name="T9" fmla="*/ 0 w 21600"/>
                <a:gd name="T10" fmla="*/ 0 h 21595"/>
                <a:gd name="T11" fmla="*/ 21600 w 21600"/>
                <a:gd name="T12" fmla="*/ 21595 h 21595"/>
              </a:gdLst>
              <a:ahLst/>
              <a:cxnLst>
                <a:cxn ang="T6">
                  <a:pos x="T0" y="T1"/>
                </a:cxn>
                <a:cxn ang="T7">
                  <a:pos x="T2" y="T3"/>
                </a:cxn>
                <a:cxn ang="T8">
                  <a:pos x="T4" y="T5"/>
                </a:cxn>
              </a:cxnLst>
              <a:rect l="T9" t="T10" r="T11" b="T12"/>
              <a:pathLst>
                <a:path w="21600" h="21595" fill="none" extrusionOk="0">
                  <a:moveTo>
                    <a:pt x="0" y="21595"/>
                  </a:moveTo>
                  <a:cubicBezTo>
                    <a:pt x="0" y="9841"/>
                    <a:pt x="9398" y="244"/>
                    <a:pt x="21149" y="-1"/>
                  </a:cubicBezTo>
                </a:path>
                <a:path w="21600" h="21595" stroke="0" extrusionOk="0">
                  <a:moveTo>
                    <a:pt x="0" y="21595"/>
                  </a:moveTo>
                  <a:cubicBezTo>
                    <a:pt x="0" y="9841"/>
                    <a:pt x="9398" y="244"/>
                    <a:pt x="21149" y="-1"/>
                  </a:cubicBezTo>
                  <a:lnTo>
                    <a:pt x="21600" y="21595"/>
                  </a:lnTo>
                  <a:close/>
                </a:path>
              </a:pathLst>
            </a:custGeom>
            <a:noFill/>
            <a:ln w="12700" cap="rnd">
              <a:solidFill>
                <a:schemeClr val="tx1"/>
              </a:solidFill>
              <a:round/>
              <a:headEnd/>
              <a:tailEnd/>
            </a:ln>
          </p:spPr>
          <p:txBody>
            <a:bodyPr/>
            <a:lstStyle/>
            <a:p>
              <a:endParaRPr lang="fr-FR"/>
            </a:p>
          </p:txBody>
        </p:sp>
        <p:sp>
          <p:nvSpPr>
            <p:cNvPr id="186401" name="Freeform 41"/>
            <p:cNvSpPr>
              <a:spLocks/>
            </p:cNvSpPr>
            <p:nvPr/>
          </p:nvSpPr>
          <p:spPr bwMode="auto">
            <a:xfrm>
              <a:off x="4080" y="2880"/>
              <a:ext cx="145" cy="145"/>
            </a:xfrm>
            <a:custGeom>
              <a:avLst/>
              <a:gdLst>
                <a:gd name="T0" fmla="*/ 0 w 145"/>
                <a:gd name="T1" fmla="*/ 0 h 145"/>
                <a:gd name="T2" fmla="*/ 96 w 145"/>
                <a:gd name="T3" fmla="*/ 144 h 145"/>
                <a:gd name="T4" fmla="*/ 144 w 145"/>
                <a:gd name="T5" fmla="*/ 0 h 145"/>
                <a:gd name="T6" fmla="*/ 0 60000 65536"/>
                <a:gd name="T7" fmla="*/ 0 60000 65536"/>
                <a:gd name="T8" fmla="*/ 0 60000 65536"/>
                <a:gd name="T9" fmla="*/ 0 w 145"/>
                <a:gd name="T10" fmla="*/ 0 h 145"/>
                <a:gd name="T11" fmla="*/ 145 w 145"/>
                <a:gd name="T12" fmla="*/ 145 h 145"/>
              </a:gdLst>
              <a:ahLst/>
              <a:cxnLst>
                <a:cxn ang="T6">
                  <a:pos x="T0" y="T1"/>
                </a:cxn>
                <a:cxn ang="T7">
                  <a:pos x="T2" y="T3"/>
                </a:cxn>
                <a:cxn ang="T8">
                  <a:pos x="T4" y="T5"/>
                </a:cxn>
              </a:cxnLst>
              <a:rect l="T9" t="T10" r="T11" b="T12"/>
              <a:pathLst>
                <a:path w="145" h="145">
                  <a:moveTo>
                    <a:pt x="0" y="0"/>
                  </a:moveTo>
                  <a:lnTo>
                    <a:pt x="96" y="144"/>
                  </a:lnTo>
                  <a:lnTo>
                    <a:pt x="144" y="0"/>
                  </a:lnTo>
                </a:path>
              </a:pathLst>
            </a:custGeom>
            <a:noFill/>
            <a:ln w="12700" cap="rnd">
              <a:solidFill>
                <a:schemeClr val="tx1"/>
              </a:solidFill>
              <a:round/>
              <a:headEnd/>
              <a:tailEnd/>
            </a:ln>
          </p:spPr>
          <p:txBody>
            <a:bodyPr/>
            <a:lstStyle/>
            <a:p>
              <a:endParaRPr lang="fr-FR"/>
            </a:p>
          </p:txBody>
        </p:sp>
        <p:sp>
          <p:nvSpPr>
            <p:cNvPr id="186402" name="Rectangle 42"/>
            <p:cNvSpPr>
              <a:spLocks noChangeArrowheads="1"/>
            </p:cNvSpPr>
            <p:nvPr/>
          </p:nvSpPr>
          <p:spPr bwMode="auto">
            <a:xfrm>
              <a:off x="3638" y="2817"/>
              <a:ext cx="230" cy="289"/>
            </a:xfrm>
            <a:prstGeom prst="rect">
              <a:avLst/>
            </a:prstGeom>
            <a:noFill/>
            <a:ln w="12700">
              <a:noFill/>
              <a:miter lim="800000"/>
              <a:headEnd/>
              <a:tailEnd/>
            </a:ln>
          </p:spPr>
          <p:txBody>
            <a:bodyPr wrap="none" lIns="90488" tIns="44450" rIns="90488" bIns="44450">
              <a:spAutoFit/>
            </a:bodyPr>
            <a:lstStyle/>
            <a:p>
              <a:r>
                <a:rPr lang="fr-FR"/>
                <a:t>1</a:t>
              </a:r>
            </a:p>
          </p:txBody>
        </p:sp>
        <p:sp>
          <p:nvSpPr>
            <p:cNvPr id="186403" name="Rectangle 43"/>
            <p:cNvSpPr>
              <a:spLocks noChangeArrowheads="1"/>
            </p:cNvSpPr>
            <p:nvPr/>
          </p:nvSpPr>
          <p:spPr bwMode="auto">
            <a:xfrm>
              <a:off x="3686" y="3153"/>
              <a:ext cx="230" cy="289"/>
            </a:xfrm>
            <a:prstGeom prst="rect">
              <a:avLst/>
            </a:prstGeom>
            <a:noFill/>
            <a:ln w="12700">
              <a:noFill/>
              <a:miter lim="800000"/>
              <a:headEnd/>
              <a:tailEnd/>
            </a:ln>
          </p:spPr>
          <p:txBody>
            <a:bodyPr wrap="none" lIns="90488" tIns="44450" rIns="90488" bIns="44450">
              <a:spAutoFit/>
            </a:bodyPr>
            <a:lstStyle/>
            <a:p>
              <a:r>
                <a:rPr lang="fr-FR"/>
                <a:t>0</a:t>
              </a:r>
            </a:p>
          </p:txBody>
        </p:sp>
        <p:sp>
          <p:nvSpPr>
            <p:cNvPr id="186404" name="Rectangle 44"/>
            <p:cNvSpPr>
              <a:spLocks noChangeArrowheads="1"/>
            </p:cNvSpPr>
            <p:nvPr/>
          </p:nvSpPr>
          <p:spPr bwMode="auto">
            <a:xfrm>
              <a:off x="3686" y="3489"/>
              <a:ext cx="230" cy="289"/>
            </a:xfrm>
            <a:prstGeom prst="rect">
              <a:avLst/>
            </a:prstGeom>
            <a:noFill/>
            <a:ln w="12700">
              <a:noFill/>
              <a:miter lim="800000"/>
              <a:headEnd/>
              <a:tailEnd/>
            </a:ln>
          </p:spPr>
          <p:txBody>
            <a:bodyPr wrap="none" lIns="90488" tIns="44450" rIns="90488" bIns="44450">
              <a:spAutoFit/>
            </a:bodyPr>
            <a:lstStyle/>
            <a:p>
              <a:r>
                <a:rPr lang="fr-FR"/>
                <a:t>0</a:t>
              </a:r>
            </a:p>
          </p:txBody>
        </p:sp>
      </p:grpSp>
      <p:grpSp>
        <p:nvGrpSpPr>
          <p:cNvPr id="186375" name="Group 60"/>
          <p:cNvGrpSpPr>
            <a:grpSpLocks/>
          </p:cNvGrpSpPr>
          <p:nvPr/>
        </p:nvGrpSpPr>
        <p:grpSpPr bwMode="auto">
          <a:xfrm>
            <a:off x="4014788" y="4502150"/>
            <a:ext cx="1160462" cy="1571625"/>
            <a:chOff x="2740" y="2836"/>
            <a:chExt cx="792" cy="990"/>
          </a:xfrm>
        </p:grpSpPr>
        <p:sp>
          <p:nvSpPr>
            <p:cNvPr id="186377" name="Oval 46"/>
            <p:cNvSpPr>
              <a:spLocks noChangeArrowheads="1"/>
            </p:cNvSpPr>
            <p:nvPr/>
          </p:nvSpPr>
          <p:spPr bwMode="auto">
            <a:xfrm>
              <a:off x="3268" y="3172"/>
              <a:ext cx="232" cy="232"/>
            </a:xfrm>
            <a:prstGeom prst="ellipse">
              <a:avLst/>
            </a:prstGeom>
            <a:noFill/>
            <a:ln w="12700">
              <a:solidFill>
                <a:schemeClr val="tx1"/>
              </a:solidFill>
              <a:round/>
              <a:headEnd/>
              <a:tailEnd/>
            </a:ln>
          </p:spPr>
          <p:txBody>
            <a:bodyPr wrap="none" anchor="ctr"/>
            <a:lstStyle/>
            <a:p>
              <a:endParaRPr lang="ar-DZ"/>
            </a:p>
          </p:txBody>
        </p:sp>
        <p:sp>
          <p:nvSpPr>
            <p:cNvPr id="186378" name="Oval 47"/>
            <p:cNvSpPr>
              <a:spLocks noChangeArrowheads="1"/>
            </p:cNvSpPr>
            <p:nvPr/>
          </p:nvSpPr>
          <p:spPr bwMode="auto">
            <a:xfrm>
              <a:off x="2740" y="3172"/>
              <a:ext cx="232" cy="232"/>
            </a:xfrm>
            <a:prstGeom prst="ellipse">
              <a:avLst/>
            </a:prstGeom>
            <a:noFill/>
            <a:ln w="12700">
              <a:solidFill>
                <a:schemeClr val="tx1"/>
              </a:solidFill>
              <a:round/>
              <a:headEnd/>
              <a:tailEnd/>
            </a:ln>
          </p:spPr>
          <p:txBody>
            <a:bodyPr wrap="none" anchor="ctr"/>
            <a:lstStyle/>
            <a:p>
              <a:endParaRPr lang="ar-DZ"/>
            </a:p>
          </p:txBody>
        </p:sp>
        <p:sp>
          <p:nvSpPr>
            <p:cNvPr id="186379" name="Oval 48"/>
            <p:cNvSpPr>
              <a:spLocks noChangeArrowheads="1"/>
            </p:cNvSpPr>
            <p:nvPr/>
          </p:nvSpPr>
          <p:spPr bwMode="auto">
            <a:xfrm>
              <a:off x="2740" y="2836"/>
              <a:ext cx="232" cy="232"/>
            </a:xfrm>
            <a:prstGeom prst="ellipse">
              <a:avLst/>
            </a:prstGeom>
            <a:noFill/>
            <a:ln w="12700">
              <a:solidFill>
                <a:schemeClr val="tx1"/>
              </a:solidFill>
              <a:round/>
              <a:headEnd/>
              <a:tailEnd/>
            </a:ln>
          </p:spPr>
          <p:txBody>
            <a:bodyPr wrap="none" anchor="ctr"/>
            <a:lstStyle/>
            <a:p>
              <a:endParaRPr lang="ar-DZ"/>
            </a:p>
          </p:txBody>
        </p:sp>
        <p:sp>
          <p:nvSpPr>
            <p:cNvPr id="186380" name="Oval 49"/>
            <p:cNvSpPr>
              <a:spLocks noChangeArrowheads="1"/>
            </p:cNvSpPr>
            <p:nvPr/>
          </p:nvSpPr>
          <p:spPr bwMode="auto">
            <a:xfrm>
              <a:off x="2740" y="3508"/>
              <a:ext cx="232" cy="232"/>
            </a:xfrm>
            <a:prstGeom prst="ellipse">
              <a:avLst/>
            </a:prstGeom>
            <a:noFill/>
            <a:ln w="12700">
              <a:solidFill>
                <a:schemeClr val="tx1"/>
              </a:solidFill>
              <a:round/>
              <a:headEnd/>
              <a:tailEnd/>
            </a:ln>
          </p:spPr>
          <p:txBody>
            <a:bodyPr wrap="none" anchor="ctr"/>
            <a:lstStyle/>
            <a:p>
              <a:endParaRPr lang="ar-DZ"/>
            </a:p>
          </p:txBody>
        </p:sp>
        <p:sp>
          <p:nvSpPr>
            <p:cNvPr id="186381" name="Rectangle 50"/>
            <p:cNvSpPr>
              <a:spLocks noChangeArrowheads="1"/>
            </p:cNvSpPr>
            <p:nvPr/>
          </p:nvSpPr>
          <p:spPr bwMode="auto">
            <a:xfrm>
              <a:off x="3302" y="3153"/>
              <a:ext cx="230" cy="289"/>
            </a:xfrm>
            <a:prstGeom prst="rect">
              <a:avLst/>
            </a:prstGeom>
            <a:noFill/>
            <a:ln w="12700">
              <a:noFill/>
              <a:miter lim="800000"/>
              <a:headEnd/>
              <a:tailEnd/>
            </a:ln>
          </p:spPr>
          <p:txBody>
            <a:bodyPr wrap="none" lIns="90488" tIns="44450" rIns="90488" bIns="44450">
              <a:spAutoFit/>
            </a:bodyPr>
            <a:lstStyle/>
            <a:p>
              <a:r>
                <a:rPr lang="fr-FR"/>
                <a:t>1</a:t>
              </a:r>
            </a:p>
          </p:txBody>
        </p:sp>
        <p:sp>
          <p:nvSpPr>
            <p:cNvPr id="186382" name="Line 51"/>
            <p:cNvSpPr>
              <a:spLocks noChangeShapeType="1"/>
            </p:cNvSpPr>
            <p:nvPr/>
          </p:nvSpPr>
          <p:spPr bwMode="auto">
            <a:xfrm>
              <a:off x="2976" y="2976"/>
              <a:ext cx="336" cy="240"/>
            </a:xfrm>
            <a:prstGeom prst="line">
              <a:avLst/>
            </a:prstGeom>
            <a:noFill/>
            <a:ln w="12700">
              <a:solidFill>
                <a:schemeClr val="tx1"/>
              </a:solidFill>
              <a:round/>
              <a:headEnd/>
              <a:tailEnd/>
            </a:ln>
          </p:spPr>
          <p:txBody>
            <a:bodyPr/>
            <a:lstStyle/>
            <a:p>
              <a:endParaRPr lang="fr-FR"/>
            </a:p>
          </p:txBody>
        </p:sp>
        <p:sp>
          <p:nvSpPr>
            <p:cNvPr id="186383" name="Line 52"/>
            <p:cNvSpPr>
              <a:spLocks noChangeShapeType="1"/>
            </p:cNvSpPr>
            <p:nvPr/>
          </p:nvSpPr>
          <p:spPr bwMode="auto">
            <a:xfrm>
              <a:off x="2976" y="3264"/>
              <a:ext cx="288" cy="0"/>
            </a:xfrm>
            <a:prstGeom prst="line">
              <a:avLst/>
            </a:prstGeom>
            <a:noFill/>
            <a:ln w="12700">
              <a:solidFill>
                <a:schemeClr val="tx1"/>
              </a:solidFill>
              <a:round/>
              <a:headEnd/>
              <a:tailEnd/>
            </a:ln>
          </p:spPr>
          <p:txBody>
            <a:bodyPr/>
            <a:lstStyle/>
            <a:p>
              <a:endParaRPr lang="fr-FR"/>
            </a:p>
          </p:txBody>
        </p:sp>
        <p:sp>
          <p:nvSpPr>
            <p:cNvPr id="186384" name="Line 53"/>
            <p:cNvSpPr>
              <a:spLocks noChangeShapeType="1"/>
            </p:cNvSpPr>
            <p:nvPr/>
          </p:nvSpPr>
          <p:spPr bwMode="auto">
            <a:xfrm flipV="1">
              <a:off x="2976" y="3360"/>
              <a:ext cx="288" cy="240"/>
            </a:xfrm>
            <a:prstGeom prst="line">
              <a:avLst/>
            </a:prstGeom>
            <a:noFill/>
            <a:ln w="12700">
              <a:solidFill>
                <a:schemeClr val="tx1"/>
              </a:solidFill>
              <a:round/>
              <a:headEnd/>
              <a:tailEnd/>
            </a:ln>
          </p:spPr>
          <p:txBody>
            <a:bodyPr/>
            <a:lstStyle/>
            <a:p>
              <a:endParaRPr lang="fr-FR"/>
            </a:p>
          </p:txBody>
        </p:sp>
        <p:sp>
          <p:nvSpPr>
            <p:cNvPr id="186385" name="Arc 54"/>
            <p:cNvSpPr>
              <a:spLocks/>
            </p:cNvSpPr>
            <p:nvPr/>
          </p:nvSpPr>
          <p:spPr bwMode="auto">
            <a:xfrm>
              <a:off x="3120" y="3264"/>
              <a:ext cx="96"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p:spPr>
          <p:txBody>
            <a:bodyPr/>
            <a:lstStyle/>
            <a:p>
              <a:endParaRPr lang="fr-FR"/>
            </a:p>
          </p:txBody>
        </p:sp>
        <p:sp>
          <p:nvSpPr>
            <p:cNvPr id="186386" name="Arc 55"/>
            <p:cNvSpPr>
              <a:spLocks/>
            </p:cNvSpPr>
            <p:nvPr/>
          </p:nvSpPr>
          <p:spPr bwMode="auto">
            <a:xfrm>
              <a:off x="3120" y="3120"/>
              <a:ext cx="48" cy="144"/>
            </a:xfrm>
            <a:custGeom>
              <a:avLst/>
              <a:gdLst>
                <a:gd name="T0" fmla="*/ 0 w 21600"/>
                <a:gd name="T1" fmla="*/ 0 h 21595"/>
                <a:gd name="T2" fmla="*/ 0 w 21600"/>
                <a:gd name="T3" fmla="*/ 0 h 21595"/>
                <a:gd name="T4" fmla="*/ 0 w 21600"/>
                <a:gd name="T5" fmla="*/ 0 h 21595"/>
                <a:gd name="T6" fmla="*/ 0 60000 65536"/>
                <a:gd name="T7" fmla="*/ 0 60000 65536"/>
                <a:gd name="T8" fmla="*/ 0 60000 65536"/>
                <a:gd name="T9" fmla="*/ 0 w 21600"/>
                <a:gd name="T10" fmla="*/ 0 h 21595"/>
                <a:gd name="T11" fmla="*/ 21600 w 21600"/>
                <a:gd name="T12" fmla="*/ 21595 h 21595"/>
              </a:gdLst>
              <a:ahLst/>
              <a:cxnLst>
                <a:cxn ang="T6">
                  <a:pos x="T0" y="T1"/>
                </a:cxn>
                <a:cxn ang="T7">
                  <a:pos x="T2" y="T3"/>
                </a:cxn>
                <a:cxn ang="T8">
                  <a:pos x="T4" y="T5"/>
                </a:cxn>
              </a:cxnLst>
              <a:rect l="T9" t="T10" r="T11" b="T12"/>
              <a:pathLst>
                <a:path w="21600" h="21595" fill="none" extrusionOk="0">
                  <a:moveTo>
                    <a:pt x="0" y="21595"/>
                  </a:moveTo>
                  <a:cubicBezTo>
                    <a:pt x="0" y="9841"/>
                    <a:pt x="9398" y="244"/>
                    <a:pt x="21149" y="-1"/>
                  </a:cubicBezTo>
                </a:path>
                <a:path w="21600" h="21595" stroke="0" extrusionOk="0">
                  <a:moveTo>
                    <a:pt x="0" y="21595"/>
                  </a:moveTo>
                  <a:cubicBezTo>
                    <a:pt x="0" y="9841"/>
                    <a:pt x="9398" y="244"/>
                    <a:pt x="21149" y="-1"/>
                  </a:cubicBezTo>
                  <a:lnTo>
                    <a:pt x="21600" y="21595"/>
                  </a:lnTo>
                  <a:close/>
                </a:path>
              </a:pathLst>
            </a:custGeom>
            <a:noFill/>
            <a:ln w="12700" cap="rnd">
              <a:solidFill>
                <a:schemeClr val="tx1"/>
              </a:solidFill>
              <a:round/>
              <a:headEnd/>
              <a:tailEnd/>
            </a:ln>
          </p:spPr>
          <p:txBody>
            <a:bodyPr/>
            <a:lstStyle/>
            <a:p>
              <a:endParaRPr lang="fr-FR"/>
            </a:p>
          </p:txBody>
        </p:sp>
        <p:sp>
          <p:nvSpPr>
            <p:cNvPr id="186387" name="Freeform 56"/>
            <p:cNvSpPr>
              <a:spLocks/>
            </p:cNvSpPr>
            <p:nvPr/>
          </p:nvSpPr>
          <p:spPr bwMode="auto">
            <a:xfrm>
              <a:off x="3168" y="2928"/>
              <a:ext cx="145" cy="145"/>
            </a:xfrm>
            <a:custGeom>
              <a:avLst/>
              <a:gdLst>
                <a:gd name="T0" fmla="*/ 0 w 145"/>
                <a:gd name="T1" fmla="*/ 0 h 145"/>
                <a:gd name="T2" fmla="*/ 96 w 145"/>
                <a:gd name="T3" fmla="*/ 144 h 145"/>
                <a:gd name="T4" fmla="*/ 144 w 145"/>
                <a:gd name="T5" fmla="*/ 0 h 145"/>
                <a:gd name="T6" fmla="*/ 0 60000 65536"/>
                <a:gd name="T7" fmla="*/ 0 60000 65536"/>
                <a:gd name="T8" fmla="*/ 0 60000 65536"/>
                <a:gd name="T9" fmla="*/ 0 w 145"/>
                <a:gd name="T10" fmla="*/ 0 h 145"/>
                <a:gd name="T11" fmla="*/ 145 w 145"/>
                <a:gd name="T12" fmla="*/ 145 h 145"/>
              </a:gdLst>
              <a:ahLst/>
              <a:cxnLst>
                <a:cxn ang="T6">
                  <a:pos x="T0" y="T1"/>
                </a:cxn>
                <a:cxn ang="T7">
                  <a:pos x="T2" y="T3"/>
                </a:cxn>
                <a:cxn ang="T8">
                  <a:pos x="T4" y="T5"/>
                </a:cxn>
              </a:cxnLst>
              <a:rect l="T9" t="T10" r="T11" b="T12"/>
              <a:pathLst>
                <a:path w="145" h="145">
                  <a:moveTo>
                    <a:pt x="0" y="0"/>
                  </a:moveTo>
                  <a:lnTo>
                    <a:pt x="96" y="144"/>
                  </a:lnTo>
                  <a:lnTo>
                    <a:pt x="144" y="0"/>
                  </a:lnTo>
                </a:path>
              </a:pathLst>
            </a:custGeom>
            <a:noFill/>
            <a:ln w="12700" cap="rnd">
              <a:solidFill>
                <a:schemeClr val="tx1"/>
              </a:solidFill>
              <a:round/>
              <a:headEnd/>
              <a:tailEnd/>
            </a:ln>
          </p:spPr>
          <p:txBody>
            <a:bodyPr/>
            <a:lstStyle/>
            <a:p>
              <a:endParaRPr lang="fr-FR"/>
            </a:p>
          </p:txBody>
        </p:sp>
        <p:sp>
          <p:nvSpPr>
            <p:cNvPr id="186388" name="Rectangle 57"/>
            <p:cNvSpPr>
              <a:spLocks noChangeArrowheads="1"/>
            </p:cNvSpPr>
            <p:nvPr/>
          </p:nvSpPr>
          <p:spPr bwMode="auto">
            <a:xfrm>
              <a:off x="2774" y="3201"/>
              <a:ext cx="230" cy="289"/>
            </a:xfrm>
            <a:prstGeom prst="rect">
              <a:avLst/>
            </a:prstGeom>
            <a:noFill/>
            <a:ln w="12700">
              <a:noFill/>
              <a:miter lim="800000"/>
              <a:headEnd/>
              <a:tailEnd/>
            </a:ln>
          </p:spPr>
          <p:txBody>
            <a:bodyPr wrap="none" lIns="90488" tIns="44450" rIns="90488" bIns="44450">
              <a:spAutoFit/>
            </a:bodyPr>
            <a:lstStyle/>
            <a:p>
              <a:r>
                <a:rPr lang="fr-FR"/>
                <a:t>1</a:t>
              </a:r>
            </a:p>
          </p:txBody>
        </p:sp>
        <p:sp>
          <p:nvSpPr>
            <p:cNvPr id="186389" name="Rectangle 58"/>
            <p:cNvSpPr>
              <a:spLocks noChangeArrowheads="1"/>
            </p:cNvSpPr>
            <p:nvPr/>
          </p:nvSpPr>
          <p:spPr bwMode="auto">
            <a:xfrm>
              <a:off x="2774" y="2865"/>
              <a:ext cx="230" cy="289"/>
            </a:xfrm>
            <a:prstGeom prst="rect">
              <a:avLst/>
            </a:prstGeom>
            <a:noFill/>
            <a:ln w="12700">
              <a:noFill/>
              <a:miter lim="800000"/>
              <a:headEnd/>
              <a:tailEnd/>
            </a:ln>
          </p:spPr>
          <p:txBody>
            <a:bodyPr wrap="none" lIns="90488" tIns="44450" rIns="90488" bIns="44450">
              <a:spAutoFit/>
            </a:bodyPr>
            <a:lstStyle/>
            <a:p>
              <a:r>
                <a:rPr lang="fr-FR"/>
                <a:t>0</a:t>
              </a:r>
            </a:p>
          </p:txBody>
        </p:sp>
        <p:sp>
          <p:nvSpPr>
            <p:cNvPr id="186390" name="Rectangle 59"/>
            <p:cNvSpPr>
              <a:spLocks noChangeArrowheads="1"/>
            </p:cNvSpPr>
            <p:nvPr/>
          </p:nvSpPr>
          <p:spPr bwMode="auto">
            <a:xfrm>
              <a:off x="2774" y="3537"/>
              <a:ext cx="230" cy="289"/>
            </a:xfrm>
            <a:prstGeom prst="rect">
              <a:avLst/>
            </a:prstGeom>
            <a:noFill/>
            <a:ln w="12700">
              <a:noFill/>
              <a:miter lim="800000"/>
              <a:headEnd/>
              <a:tailEnd/>
            </a:ln>
          </p:spPr>
          <p:txBody>
            <a:bodyPr wrap="none" lIns="90488" tIns="44450" rIns="90488" bIns="44450">
              <a:spAutoFit/>
            </a:bodyPr>
            <a:lstStyle/>
            <a:p>
              <a:r>
                <a:rPr lang="fr-FR"/>
                <a:t>0</a:t>
              </a:r>
            </a:p>
          </p:txBody>
        </p:sp>
      </p:grpSp>
      <p:sp>
        <p:nvSpPr>
          <p:cNvPr id="186376" name="Line 61"/>
          <p:cNvSpPr>
            <a:spLocks noChangeShapeType="1"/>
          </p:cNvSpPr>
          <p:nvPr/>
        </p:nvSpPr>
        <p:spPr bwMode="auto">
          <a:xfrm>
            <a:off x="2601913" y="5257800"/>
            <a:ext cx="1196975" cy="0"/>
          </a:xfrm>
          <a:prstGeom prst="line">
            <a:avLst/>
          </a:prstGeom>
          <a:noFill/>
          <a:ln w="50800">
            <a:solidFill>
              <a:schemeClr val="tx1"/>
            </a:solidFill>
            <a:round/>
            <a:headEnd/>
            <a:tailEnd type="triangle" w="med" len="med"/>
          </a:ln>
        </p:spPr>
        <p:txBody>
          <a:bodyPr/>
          <a:lstStyle/>
          <a:p>
            <a:endParaRPr lang="fr-FR"/>
          </a:p>
        </p:txBody>
      </p:sp>
    </p:spTree>
  </p:cSld>
  <p:clrMapOvr>
    <a:masterClrMapping/>
  </p:clrMapOvr>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fontAlgn="auto">
              <a:spcAft>
                <a:spcPts val="0"/>
              </a:spcAft>
              <a:defRPr/>
            </a:pPr>
            <a:r>
              <a:rPr lang="fr-FR" smtClean="0"/>
              <a:t>EXPLOITER LE GRAPHE</a:t>
            </a:r>
          </a:p>
        </p:txBody>
      </p:sp>
      <p:sp>
        <p:nvSpPr>
          <p:cNvPr id="187395" name="Rectangle 3"/>
          <p:cNvSpPr>
            <a:spLocks noGrp="1" noChangeArrowheads="1"/>
          </p:cNvSpPr>
          <p:nvPr>
            <p:ph idx="1"/>
          </p:nvPr>
        </p:nvSpPr>
        <p:spPr>
          <a:xfrm>
            <a:off x="1195388" y="1905000"/>
            <a:ext cx="6611937" cy="4114800"/>
          </a:xfrm>
        </p:spPr>
        <p:txBody>
          <a:bodyPr/>
          <a:lstStyle/>
          <a:p>
            <a:r>
              <a:rPr lang="fr-FR" smtClean="0"/>
              <a:t>SUR UN "ET" A N ENTREE ET SORTIE 0</a:t>
            </a:r>
          </a:p>
          <a:p>
            <a:r>
              <a:rPr lang="fr-FR" smtClean="0"/>
              <a:t>RETENIR N TESTS AVEC UNE SEULE ENTREE A 0</a:t>
            </a:r>
          </a:p>
        </p:txBody>
      </p:sp>
      <p:sp>
        <p:nvSpPr>
          <p:cNvPr id="187396" name="Oval 4"/>
          <p:cNvSpPr>
            <a:spLocks noChangeArrowheads="1"/>
          </p:cNvSpPr>
          <p:nvPr/>
        </p:nvSpPr>
        <p:spPr bwMode="auto">
          <a:xfrm>
            <a:off x="2046288" y="5111750"/>
            <a:ext cx="339725" cy="368300"/>
          </a:xfrm>
          <a:prstGeom prst="ellipse">
            <a:avLst/>
          </a:prstGeom>
          <a:noFill/>
          <a:ln w="12700">
            <a:solidFill>
              <a:schemeClr val="tx1"/>
            </a:solidFill>
            <a:round/>
            <a:headEnd/>
            <a:tailEnd/>
          </a:ln>
        </p:spPr>
        <p:txBody>
          <a:bodyPr wrap="none" anchor="ctr"/>
          <a:lstStyle/>
          <a:p>
            <a:endParaRPr lang="ar-DZ"/>
          </a:p>
        </p:txBody>
      </p:sp>
      <p:sp>
        <p:nvSpPr>
          <p:cNvPr id="187397" name="Oval 5"/>
          <p:cNvSpPr>
            <a:spLocks noChangeArrowheads="1"/>
          </p:cNvSpPr>
          <p:nvPr/>
        </p:nvSpPr>
        <p:spPr bwMode="auto">
          <a:xfrm>
            <a:off x="1271588" y="5111750"/>
            <a:ext cx="339725" cy="368300"/>
          </a:xfrm>
          <a:prstGeom prst="ellipse">
            <a:avLst/>
          </a:prstGeom>
          <a:noFill/>
          <a:ln w="12700">
            <a:solidFill>
              <a:schemeClr val="tx1"/>
            </a:solidFill>
            <a:round/>
            <a:headEnd/>
            <a:tailEnd/>
          </a:ln>
        </p:spPr>
        <p:txBody>
          <a:bodyPr wrap="none" anchor="ctr"/>
          <a:lstStyle/>
          <a:p>
            <a:endParaRPr lang="ar-DZ"/>
          </a:p>
        </p:txBody>
      </p:sp>
      <p:sp>
        <p:nvSpPr>
          <p:cNvPr id="187398" name="Oval 6"/>
          <p:cNvSpPr>
            <a:spLocks noChangeArrowheads="1"/>
          </p:cNvSpPr>
          <p:nvPr/>
        </p:nvSpPr>
        <p:spPr bwMode="auto">
          <a:xfrm>
            <a:off x="1271588" y="4578350"/>
            <a:ext cx="339725" cy="368300"/>
          </a:xfrm>
          <a:prstGeom prst="ellipse">
            <a:avLst/>
          </a:prstGeom>
          <a:noFill/>
          <a:ln w="12700">
            <a:solidFill>
              <a:schemeClr val="tx1"/>
            </a:solidFill>
            <a:round/>
            <a:headEnd/>
            <a:tailEnd/>
          </a:ln>
        </p:spPr>
        <p:txBody>
          <a:bodyPr wrap="none" anchor="ctr"/>
          <a:lstStyle/>
          <a:p>
            <a:endParaRPr lang="ar-DZ"/>
          </a:p>
        </p:txBody>
      </p:sp>
      <p:sp>
        <p:nvSpPr>
          <p:cNvPr id="187399" name="Oval 7"/>
          <p:cNvSpPr>
            <a:spLocks noChangeArrowheads="1"/>
          </p:cNvSpPr>
          <p:nvPr/>
        </p:nvSpPr>
        <p:spPr bwMode="auto">
          <a:xfrm>
            <a:off x="1271588" y="5645150"/>
            <a:ext cx="339725" cy="368300"/>
          </a:xfrm>
          <a:prstGeom prst="ellipse">
            <a:avLst/>
          </a:prstGeom>
          <a:noFill/>
          <a:ln w="12700">
            <a:solidFill>
              <a:schemeClr val="tx1"/>
            </a:solidFill>
            <a:round/>
            <a:headEnd/>
            <a:tailEnd/>
          </a:ln>
        </p:spPr>
        <p:txBody>
          <a:bodyPr wrap="none" anchor="ctr"/>
          <a:lstStyle/>
          <a:p>
            <a:endParaRPr lang="ar-DZ"/>
          </a:p>
        </p:txBody>
      </p:sp>
      <p:sp>
        <p:nvSpPr>
          <p:cNvPr id="187400" name="Line 8"/>
          <p:cNvSpPr>
            <a:spLocks noChangeShapeType="1"/>
          </p:cNvSpPr>
          <p:nvPr/>
        </p:nvSpPr>
        <p:spPr bwMode="auto">
          <a:xfrm>
            <a:off x="1617663" y="4800600"/>
            <a:ext cx="492125" cy="381000"/>
          </a:xfrm>
          <a:prstGeom prst="line">
            <a:avLst/>
          </a:prstGeom>
          <a:noFill/>
          <a:ln w="12700">
            <a:solidFill>
              <a:schemeClr val="tx1"/>
            </a:solidFill>
            <a:round/>
            <a:headEnd/>
            <a:tailEnd/>
          </a:ln>
        </p:spPr>
        <p:txBody>
          <a:bodyPr/>
          <a:lstStyle/>
          <a:p>
            <a:endParaRPr lang="fr-FR"/>
          </a:p>
        </p:txBody>
      </p:sp>
      <p:sp>
        <p:nvSpPr>
          <p:cNvPr id="187401" name="Line 9"/>
          <p:cNvSpPr>
            <a:spLocks noChangeShapeType="1"/>
          </p:cNvSpPr>
          <p:nvPr/>
        </p:nvSpPr>
        <p:spPr bwMode="auto">
          <a:xfrm>
            <a:off x="1617663" y="5257800"/>
            <a:ext cx="422275" cy="0"/>
          </a:xfrm>
          <a:prstGeom prst="line">
            <a:avLst/>
          </a:prstGeom>
          <a:noFill/>
          <a:ln w="12700">
            <a:solidFill>
              <a:schemeClr val="tx1"/>
            </a:solidFill>
            <a:round/>
            <a:headEnd/>
            <a:tailEnd/>
          </a:ln>
        </p:spPr>
        <p:txBody>
          <a:bodyPr/>
          <a:lstStyle/>
          <a:p>
            <a:endParaRPr lang="fr-FR"/>
          </a:p>
        </p:txBody>
      </p:sp>
      <p:sp>
        <p:nvSpPr>
          <p:cNvPr id="187402" name="Line 10"/>
          <p:cNvSpPr>
            <a:spLocks noChangeShapeType="1"/>
          </p:cNvSpPr>
          <p:nvPr/>
        </p:nvSpPr>
        <p:spPr bwMode="auto">
          <a:xfrm flipV="1">
            <a:off x="1617663" y="5410200"/>
            <a:ext cx="422275" cy="381000"/>
          </a:xfrm>
          <a:prstGeom prst="line">
            <a:avLst/>
          </a:prstGeom>
          <a:noFill/>
          <a:ln w="12700">
            <a:solidFill>
              <a:schemeClr val="tx1"/>
            </a:solidFill>
            <a:round/>
            <a:headEnd/>
            <a:tailEnd/>
          </a:ln>
        </p:spPr>
        <p:txBody>
          <a:bodyPr/>
          <a:lstStyle/>
          <a:p>
            <a:endParaRPr lang="fr-FR"/>
          </a:p>
        </p:txBody>
      </p:sp>
      <p:sp>
        <p:nvSpPr>
          <p:cNvPr id="187403" name="Arc 11"/>
          <p:cNvSpPr>
            <a:spLocks/>
          </p:cNvSpPr>
          <p:nvPr/>
        </p:nvSpPr>
        <p:spPr bwMode="auto">
          <a:xfrm>
            <a:off x="1828800" y="5257800"/>
            <a:ext cx="141288" cy="228600"/>
          </a:xfrm>
          <a:custGeom>
            <a:avLst/>
            <a:gdLst>
              <a:gd name="T0" fmla="*/ 1684537073 w 21600"/>
              <a:gd name="T1" fmla="*/ 2147483647 h 21600"/>
              <a:gd name="T2" fmla="*/ 0 w 21600"/>
              <a:gd name="T3" fmla="*/ 0 h 21600"/>
              <a:gd name="T4" fmla="*/ 1684537073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p:spPr>
        <p:txBody>
          <a:bodyPr/>
          <a:lstStyle/>
          <a:p>
            <a:endParaRPr lang="fr-FR"/>
          </a:p>
        </p:txBody>
      </p:sp>
      <p:sp>
        <p:nvSpPr>
          <p:cNvPr id="187404" name="Arc 12"/>
          <p:cNvSpPr>
            <a:spLocks/>
          </p:cNvSpPr>
          <p:nvPr/>
        </p:nvSpPr>
        <p:spPr bwMode="auto">
          <a:xfrm>
            <a:off x="1828800" y="5029200"/>
            <a:ext cx="69850" cy="228600"/>
          </a:xfrm>
          <a:custGeom>
            <a:avLst/>
            <a:gdLst>
              <a:gd name="T0" fmla="*/ 0 w 21600"/>
              <a:gd name="T1" fmla="*/ 2147483647 h 21595"/>
              <a:gd name="T2" fmla="*/ 24356305 w 21600"/>
              <a:gd name="T3" fmla="*/ 0 h 21595"/>
              <a:gd name="T4" fmla="*/ 24874449 w 21600"/>
              <a:gd name="T5" fmla="*/ 2147483647 h 21595"/>
              <a:gd name="T6" fmla="*/ 0 60000 65536"/>
              <a:gd name="T7" fmla="*/ 0 60000 65536"/>
              <a:gd name="T8" fmla="*/ 0 60000 65536"/>
              <a:gd name="T9" fmla="*/ 0 w 21600"/>
              <a:gd name="T10" fmla="*/ 0 h 21595"/>
              <a:gd name="T11" fmla="*/ 21600 w 21600"/>
              <a:gd name="T12" fmla="*/ 21595 h 21595"/>
            </a:gdLst>
            <a:ahLst/>
            <a:cxnLst>
              <a:cxn ang="T6">
                <a:pos x="T0" y="T1"/>
              </a:cxn>
              <a:cxn ang="T7">
                <a:pos x="T2" y="T3"/>
              </a:cxn>
              <a:cxn ang="T8">
                <a:pos x="T4" y="T5"/>
              </a:cxn>
            </a:cxnLst>
            <a:rect l="T9" t="T10" r="T11" b="T12"/>
            <a:pathLst>
              <a:path w="21600" h="21595" fill="none" extrusionOk="0">
                <a:moveTo>
                  <a:pt x="0" y="21595"/>
                </a:moveTo>
                <a:cubicBezTo>
                  <a:pt x="0" y="9841"/>
                  <a:pt x="9398" y="244"/>
                  <a:pt x="21149" y="-1"/>
                </a:cubicBezTo>
              </a:path>
              <a:path w="21600" h="21595" stroke="0" extrusionOk="0">
                <a:moveTo>
                  <a:pt x="0" y="21595"/>
                </a:moveTo>
                <a:cubicBezTo>
                  <a:pt x="0" y="9841"/>
                  <a:pt x="9398" y="244"/>
                  <a:pt x="21149" y="-1"/>
                </a:cubicBezTo>
                <a:lnTo>
                  <a:pt x="21600" y="21595"/>
                </a:lnTo>
                <a:close/>
              </a:path>
            </a:pathLst>
          </a:custGeom>
          <a:noFill/>
          <a:ln w="12700" cap="rnd">
            <a:solidFill>
              <a:schemeClr val="tx1"/>
            </a:solidFill>
            <a:round/>
            <a:headEnd/>
            <a:tailEnd/>
          </a:ln>
        </p:spPr>
        <p:txBody>
          <a:bodyPr/>
          <a:lstStyle/>
          <a:p>
            <a:endParaRPr lang="fr-FR"/>
          </a:p>
        </p:txBody>
      </p:sp>
      <p:sp>
        <p:nvSpPr>
          <p:cNvPr id="187405" name="Oval 13"/>
          <p:cNvSpPr>
            <a:spLocks noChangeArrowheads="1"/>
          </p:cNvSpPr>
          <p:nvPr/>
        </p:nvSpPr>
        <p:spPr bwMode="auto">
          <a:xfrm>
            <a:off x="7461250" y="4959350"/>
            <a:ext cx="339725" cy="368300"/>
          </a:xfrm>
          <a:prstGeom prst="ellipse">
            <a:avLst/>
          </a:prstGeom>
          <a:noFill/>
          <a:ln w="12700">
            <a:solidFill>
              <a:schemeClr val="tx1"/>
            </a:solidFill>
            <a:round/>
            <a:headEnd/>
            <a:tailEnd/>
          </a:ln>
        </p:spPr>
        <p:txBody>
          <a:bodyPr wrap="none" anchor="ctr"/>
          <a:lstStyle/>
          <a:p>
            <a:endParaRPr lang="ar-DZ"/>
          </a:p>
        </p:txBody>
      </p:sp>
      <p:sp>
        <p:nvSpPr>
          <p:cNvPr id="187406" name="Oval 14"/>
          <p:cNvSpPr>
            <a:spLocks noChangeArrowheads="1"/>
          </p:cNvSpPr>
          <p:nvPr/>
        </p:nvSpPr>
        <p:spPr bwMode="auto">
          <a:xfrm>
            <a:off x="6688138" y="4959350"/>
            <a:ext cx="339725" cy="368300"/>
          </a:xfrm>
          <a:prstGeom prst="ellipse">
            <a:avLst/>
          </a:prstGeom>
          <a:noFill/>
          <a:ln w="12700">
            <a:solidFill>
              <a:schemeClr val="tx1"/>
            </a:solidFill>
            <a:round/>
            <a:headEnd/>
            <a:tailEnd/>
          </a:ln>
        </p:spPr>
        <p:txBody>
          <a:bodyPr wrap="none" anchor="ctr"/>
          <a:lstStyle/>
          <a:p>
            <a:endParaRPr lang="ar-DZ"/>
          </a:p>
        </p:txBody>
      </p:sp>
      <p:sp>
        <p:nvSpPr>
          <p:cNvPr id="187407" name="Oval 15"/>
          <p:cNvSpPr>
            <a:spLocks noChangeArrowheads="1"/>
          </p:cNvSpPr>
          <p:nvPr/>
        </p:nvSpPr>
        <p:spPr bwMode="auto">
          <a:xfrm>
            <a:off x="6688138" y="4425950"/>
            <a:ext cx="339725" cy="368300"/>
          </a:xfrm>
          <a:prstGeom prst="ellipse">
            <a:avLst/>
          </a:prstGeom>
          <a:noFill/>
          <a:ln w="12700">
            <a:solidFill>
              <a:schemeClr val="tx1"/>
            </a:solidFill>
            <a:round/>
            <a:headEnd/>
            <a:tailEnd/>
          </a:ln>
        </p:spPr>
        <p:txBody>
          <a:bodyPr wrap="none" anchor="ctr"/>
          <a:lstStyle/>
          <a:p>
            <a:endParaRPr lang="ar-DZ"/>
          </a:p>
        </p:txBody>
      </p:sp>
      <p:sp>
        <p:nvSpPr>
          <p:cNvPr id="187408" name="Oval 16"/>
          <p:cNvSpPr>
            <a:spLocks noChangeArrowheads="1"/>
          </p:cNvSpPr>
          <p:nvPr/>
        </p:nvSpPr>
        <p:spPr bwMode="auto">
          <a:xfrm>
            <a:off x="6688138" y="5492750"/>
            <a:ext cx="339725" cy="368300"/>
          </a:xfrm>
          <a:prstGeom prst="ellipse">
            <a:avLst/>
          </a:prstGeom>
          <a:noFill/>
          <a:ln w="12700">
            <a:solidFill>
              <a:schemeClr val="tx1"/>
            </a:solidFill>
            <a:round/>
            <a:headEnd/>
            <a:tailEnd/>
          </a:ln>
        </p:spPr>
        <p:txBody>
          <a:bodyPr wrap="none" anchor="ctr"/>
          <a:lstStyle/>
          <a:p>
            <a:endParaRPr lang="ar-DZ"/>
          </a:p>
        </p:txBody>
      </p:sp>
      <p:sp>
        <p:nvSpPr>
          <p:cNvPr id="187409" name="Line 17"/>
          <p:cNvSpPr>
            <a:spLocks noChangeShapeType="1"/>
          </p:cNvSpPr>
          <p:nvPr/>
        </p:nvSpPr>
        <p:spPr bwMode="auto">
          <a:xfrm>
            <a:off x="7034213" y="4648200"/>
            <a:ext cx="492125" cy="381000"/>
          </a:xfrm>
          <a:prstGeom prst="line">
            <a:avLst/>
          </a:prstGeom>
          <a:noFill/>
          <a:ln w="12700">
            <a:solidFill>
              <a:schemeClr val="tx1"/>
            </a:solidFill>
            <a:round/>
            <a:headEnd/>
            <a:tailEnd/>
          </a:ln>
        </p:spPr>
        <p:txBody>
          <a:bodyPr/>
          <a:lstStyle/>
          <a:p>
            <a:endParaRPr lang="fr-FR"/>
          </a:p>
        </p:txBody>
      </p:sp>
      <p:sp>
        <p:nvSpPr>
          <p:cNvPr id="187410" name="Line 18"/>
          <p:cNvSpPr>
            <a:spLocks noChangeShapeType="1"/>
          </p:cNvSpPr>
          <p:nvPr/>
        </p:nvSpPr>
        <p:spPr bwMode="auto">
          <a:xfrm>
            <a:off x="7034213" y="5105400"/>
            <a:ext cx="422275" cy="0"/>
          </a:xfrm>
          <a:prstGeom prst="line">
            <a:avLst/>
          </a:prstGeom>
          <a:noFill/>
          <a:ln w="12700">
            <a:solidFill>
              <a:schemeClr val="tx1"/>
            </a:solidFill>
            <a:round/>
            <a:headEnd/>
            <a:tailEnd/>
          </a:ln>
        </p:spPr>
        <p:txBody>
          <a:bodyPr/>
          <a:lstStyle/>
          <a:p>
            <a:endParaRPr lang="fr-FR"/>
          </a:p>
        </p:txBody>
      </p:sp>
      <p:sp>
        <p:nvSpPr>
          <p:cNvPr id="187411" name="Line 19"/>
          <p:cNvSpPr>
            <a:spLocks noChangeShapeType="1"/>
          </p:cNvSpPr>
          <p:nvPr/>
        </p:nvSpPr>
        <p:spPr bwMode="auto">
          <a:xfrm flipV="1">
            <a:off x="7034213" y="5257800"/>
            <a:ext cx="422275" cy="381000"/>
          </a:xfrm>
          <a:prstGeom prst="line">
            <a:avLst/>
          </a:prstGeom>
          <a:noFill/>
          <a:ln w="12700">
            <a:solidFill>
              <a:schemeClr val="tx1"/>
            </a:solidFill>
            <a:round/>
            <a:headEnd/>
            <a:tailEnd/>
          </a:ln>
        </p:spPr>
        <p:txBody>
          <a:bodyPr/>
          <a:lstStyle/>
          <a:p>
            <a:endParaRPr lang="fr-FR"/>
          </a:p>
        </p:txBody>
      </p:sp>
      <p:sp>
        <p:nvSpPr>
          <p:cNvPr id="187412" name="Arc 20"/>
          <p:cNvSpPr>
            <a:spLocks/>
          </p:cNvSpPr>
          <p:nvPr/>
        </p:nvSpPr>
        <p:spPr bwMode="auto">
          <a:xfrm>
            <a:off x="7245350" y="5105400"/>
            <a:ext cx="139700" cy="228600"/>
          </a:xfrm>
          <a:custGeom>
            <a:avLst/>
            <a:gdLst>
              <a:gd name="T0" fmla="*/ 1591974678 w 21600"/>
              <a:gd name="T1" fmla="*/ 2147483647 h 21600"/>
              <a:gd name="T2" fmla="*/ 0 w 21600"/>
              <a:gd name="T3" fmla="*/ 0 h 21600"/>
              <a:gd name="T4" fmla="*/ 1591974678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p:spPr>
        <p:txBody>
          <a:bodyPr/>
          <a:lstStyle/>
          <a:p>
            <a:endParaRPr lang="fr-FR"/>
          </a:p>
        </p:txBody>
      </p:sp>
      <p:sp>
        <p:nvSpPr>
          <p:cNvPr id="187413" name="Arc 21"/>
          <p:cNvSpPr>
            <a:spLocks/>
          </p:cNvSpPr>
          <p:nvPr/>
        </p:nvSpPr>
        <p:spPr bwMode="auto">
          <a:xfrm>
            <a:off x="7245350" y="4876800"/>
            <a:ext cx="69850" cy="228600"/>
          </a:xfrm>
          <a:custGeom>
            <a:avLst/>
            <a:gdLst>
              <a:gd name="T0" fmla="*/ 0 w 21600"/>
              <a:gd name="T1" fmla="*/ 2147483647 h 21595"/>
              <a:gd name="T2" fmla="*/ 24356305 w 21600"/>
              <a:gd name="T3" fmla="*/ 0 h 21595"/>
              <a:gd name="T4" fmla="*/ 24874449 w 21600"/>
              <a:gd name="T5" fmla="*/ 2147483647 h 21595"/>
              <a:gd name="T6" fmla="*/ 0 60000 65536"/>
              <a:gd name="T7" fmla="*/ 0 60000 65536"/>
              <a:gd name="T8" fmla="*/ 0 60000 65536"/>
              <a:gd name="T9" fmla="*/ 0 w 21600"/>
              <a:gd name="T10" fmla="*/ 0 h 21595"/>
              <a:gd name="T11" fmla="*/ 21600 w 21600"/>
              <a:gd name="T12" fmla="*/ 21595 h 21595"/>
            </a:gdLst>
            <a:ahLst/>
            <a:cxnLst>
              <a:cxn ang="T6">
                <a:pos x="T0" y="T1"/>
              </a:cxn>
              <a:cxn ang="T7">
                <a:pos x="T2" y="T3"/>
              </a:cxn>
              <a:cxn ang="T8">
                <a:pos x="T4" y="T5"/>
              </a:cxn>
            </a:cxnLst>
            <a:rect l="T9" t="T10" r="T11" b="T12"/>
            <a:pathLst>
              <a:path w="21600" h="21595" fill="none" extrusionOk="0">
                <a:moveTo>
                  <a:pt x="0" y="21595"/>
                </a:moveTo>
                <a:cubicBezTo>
                  <a:pt x="0" y="9841"/>
                  <a:pt x="9398" y="244"/>
                  <a:pt x="21149" y="-1"/>
                </a:cubicBezTo>
              </a:path>
              <a:path w="21600" h="21595" stroke="0" extrusionOk="0">
                <a:moveTo>
                  <a:pt x="0" y="21595"/>
                </a:moveTo>
                <a:cubicBezTo>
                  <a:pt x="0" y="9841"/>
                  <a:pt x="9398" y="244"/>
                  <a:pt x="21149" y="-1"/>
                </a:cubicBezTo>
                <a:lnTo>
                  <a:pt x="21600" y="21595"/>
                </a:lnTo>
                <a:close/>
              </a:path>
            </a:pathLst>
          </a:custGeom>
          <a:noFill/>
          <a:ln w="12700" cap="rnd">
            <a:solidFill>
              <a:schemeClr val="tx1"/>
            </a:solidFill>
            <a:round/>
            <a:headEnd/>
            <a:tailEnd/>
          </a:ln>
        </p:spPr>
        <p:txBody>
          <a:bodyPr/>
          <a:lstStyle/>
          <a:p>
            <a:endParaRPr lang="fr-FR"/>
          </a:p>
        </p:txBody>
      </p:sp>
      <p:sp>
        <p:nvSpPr>
          <p:cNvPr id="187414" name="Oval 22"/>
          <p:cNvSpPr>
            <a:spLocks noChangeArrowheads="1"/>
          </p:cNvSpPr>
          <p:nvPr/>
        </p:nvSpPr>
        <p:spPr bwMode="auto">
          <a:xfrm>
            <a:off x="6124575" y="4959350"/>
            <a:ext cx="341313" cy="368300"/>
          </a:xfrm>
          <a:prstGeom prst="ellipse">
            <a:avLst/>
          </a:prstGeom>
          <a:noFill/>
          <a:ln w="12700">
            <a:solidFill>
              <a:schemeClr val="tx1"/>
            </a:solidFill>
            <a:round/>
            <a:headEnd/>
            <a:tailEnd/>
          </a:ln>
        </p:spPr>
        <p:txBody>
          <a:bodyPr wrap="none" anchor="ctr"/>
          <a:lstStyle/>
          <a:p>
            <a:endParaRPr lang="ar-DZ"/>
          </a:p>
        </p:txBody>
      </p:sp>
      <p:sp>
        <p:nvSpPr>
          <p:cNvPr id="187415" name="Oval 23"/>
          <p:cNvSpPr>
            <a:spLocks noChangeArrowheads="1"/>
          </p:cNvSpPr>
          <p:nvPr/>
        </p:nvSpPr>
        <p:spPr bwMode="auto">
          <a:xfrm>
            <a:off x="5351463" y="4959350"/>
            <a:ext cx="339725" cy="368300"/>
          </a:xfrm>
          <a:prstGeom prst="ellipse">
            <a:avLst/>
          </a:prstGeom>
          <a:noFill/>
          <a:ln w="12700">
            <a:solidFill>
              <a:schemeClr val="tx1"/>
            </a:solidFill>
            <a:round/>
            <a:headEnd/>
            <a:tailEnd/>
          </a:ln>
        </p:spPr>
        <p:txBody>
          <a:bodyPr wrap="none" anchor="ctr"/>
          <a:lstStyle/>
          <a:p>
            <a:endParaRPr lang="ar-DZ"/>
          </a:p>
        </p:txBody>
      </p:sp>
      <p:sp>
        <p:nvSpPr>
          <p:cNvPr id="187416" name="Oval 24"/>
          <p:cNvSpPr>
            <a:spLocks noChangeArrowheads="1"/>
          </p:cNvSpPr>
          <p:nvPr/>
        </p:nvSpPr>
        <p:spPr bwMode="auto">
          <a:xfrm>
            <a:off x="5351463" y="4425950"/>
            <a:ext cx="339725" cy="368300"/>
          </a:xfrm>
          <a:prstGeom prst="ellipse">
            <a:avLst/>
          </a:prstGeom>
          <a:noFill/>
          <a:ln w="12700">
            <a:solidFill>
              <a:schemeClr val="tx1"/>
            </a:solidFill>
            <a:round/>
            <a:headEnd/>
            <a:tailEnd/>
          </a:ln>
        </p:spPr>
        <p:txBody>
          <a:bodyPr wrap="none" anchor="ctr"/>
          <a:lstStyle/>
          <a:p>
            <a:endParaRPr lang="ar-DZ"/>
          </a:p>
        </p:txBody>
      </p:sp>
      <p:sp>
        <p:nvSpPr>
          <p:cNvPr id="187417" name="Oval 25"/>
          <p:cNvSpPr>
            <a:spLocks noChangeArrowheads="1"/>
          </p:cNvSpPr>
          <p:nvPr/>
        </p:nvSpPr>
        <p:spPr bwMode="auto">
          <a:xfrm>
            <a:off x="5351463" y="5492750"/>
            <a:ext cx="339725" cy="368300"/>
          </a:xfrm>
          <a:prstGeom prst="ellipse">
            <a:avLst/>
          </a:prstGeom>
          <a:noFill/>
          <a:ln w="12700">
            <a:solidFill>
              <a:schemeClr val="tx1"/>
            </a:solidFill>
            <a:round/>
            <a:headEnd/>
            <a:tailEnd/>
          </a:ln>
        </p:spPr>
        <p:txBody>
          <a:bodyPr wrap="none" anchor="ctr"/>
          <a:lstStyle/>
          <a:p>
            <a:endParaRPr lang="ar-DZ"/>
          </a:p>
        </p:txBody>
      </p:sp>
      <p:sp>
        <p:nvSpPr>
          <p:cNvPr id="187418" name="Line 26"/>
          <p:cNvSpPr>
            <a:spLocks noChangeShapeType="1"/>
          </p:cNvSpPr>
          <p:nvPr/>
        </p:nvSpPr>
        <p:spPr bwMode="auto">
          <a:xfrm>
            <a:off x="5697538" y="4648200"/>
            <a:ext cx="492125" cy="381000"/>
          </a:xfrm>
          <a:prstGeom prst="line">
            <a:avLst/>
          </a:prstGeom>
          <a:noFill/>
          <a:ln w="12700">
            <a:solidFill>
              <a:schemeClr val="tx1"/>
            </a:solidFill>
            <a:round/>
            <a:headEnd/>
            <a:tailEnd/>
          </a:ln>
        </p:spPr>
        <p:txBody>
          <a:bodyPr/>
          <a:lstStyle/>
          <a:p>
            <a:endParaRPr lang="fr-FR"/>
          </a:p>
        </p:txBody>
      </p:sp>
      <p:sp>
        <p:nvSpPr>
          <p:cNvPr id="187419" name="Line 27"/>
          <p:cNvSpPr>
            <a:spLocks noChangeShapeType="1"/>
          </p:cNvSpPr>
          <p:nvPr/>
        </p:nvSpPr>
        <p:spPr bwMode="auto">
          <a:xfrm>
            <a:off x="5697538" y="5105400"/>
            <a:ext cx="422275" cy="0"/>
          </a:xfrm>
          <a:prstGeom prst="line">
            <a:avLst/>
          </a:prstGeom>
          <a:noFill/>
          <a:ln w="12700">
            <a:solidFill>
              <a:schemeClr val="tx1"/>
            </a:solidFill>
            <a:round/>
            <a:headEnd/>
            <a:tailEnd/>
          </a:ln>
        </p:spPr>
        <p:txBody>
          <a:bodyPr/>
          <a:lstStyle/>
          <a:p>
            <a:endParaRPr lang="fr-FR"/>
          </a:p>
        </p:txBody>
      </p:sp>
      <p:sp>
        <p:nvSpPr>
          <p:cNvPr id="187420" name="Line 28"/>
          <p:cNvSpPr>
            <a:spLocks noChangeShapeType="1"/>
          </p:cNvSpPr>
          <p:nvPr/>
        </p:nvSpPr>
        <p:spPr bwMode="auto">
          <a:xfrm flipV="1">
            <a:off x="5697538" y="5257800"/>
            <a:ext cx="422275" cy="381000"/>
          </a:xfrm>
          <a:prstGeom prst="line">
            <a:avLst/>
          </a:prstGeom>
          <a:noFill/>
          <a:ln w="12700">
            <a:solidFill>
              <a:schemeClr val="tx1"/>
            </a:solidFill>
            <a:round/>
            <a:headEnd/>
            <a:tailEnd/>
          </a:ln>
        </p:spPr>
        <p:txBody>
          <a:bodyPr/>
          <a:lstStyle/>
          <a:p>
            <a:endParaRPr lang="fr-FR"/>
          </a:p>
        </p:txBody>
      </p:sp>
      <p:sp>
        <p:nvSpPr>
          <p:cNvPr id="187421" name="Arc 29"/>
          <p:cNvSpPr>
            <a:spLocks/>
          </p:cNvSpPr>
          <p:nvPr/>
        </p:nvSpPr>
        <p:spPr bwMode="auto">
          <a:xfrm>
            <a:off x="5908675" y="5105400"/>
            <a:ext cx="139700" cy="228600"/>
          </a:xfrm>
          <a:custGeom>
            <a:avLst/>
            <a:gdLst>
              <a:gd name="T0" fmla="*/ 1591974678 w 21600"/>
              <a:gd name="T1" fmla="*/ 2147483647 h 21600"/>
              <a:gd name="T2" fmla="*/ 0 w 21600"/>
              <a:gd name="T3" fmla="*/ 0 h 21600"/>
              <a:gd name="T4" fmla="*/ 1591974678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p:spPr>
        <p:txBody>
          <a:bodyPr/>
          <a:lstStyle/>
          <a:p>
            <a:endParaRPr lang="fr-FR"/>
          </a:p>
        </p:txBody>
      </p:sp>
      <p:sp>
        <p:nvSpPr>
          <p:cNvPr id="187422" name="Arc 30"/>
          <p:cNvSpPr>
            <a:spLocks/>
          </p:cNvSpPr>
          <p:nvPr/>
        </p:nvSpPr>
        <p:spPr bwMode="auto">
          <a:xfrm>
            <a:off x="5908675" y="4876800"/>
            <a:ext cx="69850" cy="228600"/>
          </a:xfrm>
          <a:custGeom>
            <a:avLst/>
            <a:gdLst>
              <a:gd name="T0" fmla="*/ 0 w 21600"/>
              <a:gd name="T1" fmla="*/ 2147483647 h 21595"/>
              <a:gd name="T2" fmla="*/ 24356305 w 21600"/>
              <a:gd name="T3" fmla="*/ 0 h 21595"/>
              <a:gd name="T4" fmla="*/ 24874449 w 21600"/>
              <a:gd name="T5" fmla="*/ 2147483647 h 21595"/>
              <a:gd name="T6" fmla="*/ 0 60000 65536"/>
              <a:gd name="T7" fmla="*/ 0 60000 65536"/>
              <a:gd name="T8" fmla="*/ 0 60000 65536"/>
              <a:gd name="T9" fmla="*/ 0 w 21600"/>
              <a:gd name="T10" fmla="*/ 0 h 21595"/>
              <a:gd name="T11" fmla="*/ 21600 w 21600"/>
              <a:gd name="T12" fmla="*/ 21595 h 21595"/>
            </a:gdLst>
            <a:ahLst/>
            <a:cxnLst>
              <a:cxn ang="T6">
                <a:pos x="T0" y="T1"/>
              </a:cxn>
              <a:cxn ang="T7">
                <a:pos x="T2" y="T3"/>
              </a:cxn>
              <a:cxn ang="T8">
                <a:pos x="T4" y="T5"/>
              </a:cxn>
            </a:cxnLst>
            <a:rect l="T9" t="T10" r="T11" b="T12"/>
            <a:pathLst>
              <a:path w="21600" h="21595" fill="none" extrusionOk="0">
                <a:moveTo>
                  <a:pt x="0" y="21595"/>
                </a:moveTo>
                <a:cubicBezTo>
                  <a:pt x="0" y="9841"/>
                  <a:pt x="9398" y="244"/>
                  <a:pt x="21149" y="-1"/>
                </a:cubicBezTo>
              </a:path>
              <a:path w="21600" h="21595" stroke="0" extrusionOk="0">
                <a:moveTo>
                  <a:pt x="0" y="21595"/>
                </a:moveTo>
                <a:cubicBezTo>
                  <a:pt x="0" y="9841"/>
                  <a:pt x="9398" y="244"/>
                  <a:pt x="21149" y="-1"/>
                </a:cubicBezTo>
                <a:lnTo>
                  <a:pt x="21600" y="21595"/>
                </a:lnTo>
                <a:close/>
              </a:path>
            </a:pathLst>
          </a:custGeom>
          <a:noFill/>
          <a:ln w="12700" cap="rnd">
            <a:solidFill>
              <a:schemeClr val="tx1"/>
            </a:solidFill>
            <a:round/>
            <a:headEnd/>
            <a:tailEnd/>
          </a:ln>
        </p:spPr>
        <p:txBody>
          <a:bodyPr/>
          <a:lstStyle/>
          <a:p>
            <a:endParaRPr lang="fr-FR"/>
          </a:p>
        </p:txBody>
      </p:sp>
      <p:sp>
        <p:nvSpPr>
          <p:cNvPr id="187423" name="Rectangle 31"/>
          <p:cNvSpPr>
            <a:spLocks noChangeArrowheads="1"/>
          </p:cNvSpPr>
          <p:nvPr/>
        </p:nvSpPr>
        <p:spPr bwMode="auto">
          <a:xfrm>
            <a:off x="5330825" y="4471988"/>
            <a:ext cx="336550" cy="458787"/>
          </a:xfrm>
          <a:prstGeom prst="rect">
            <a:avLst/>
          </a:prstGeom>
          <a:noFill/>
          <a:ln w="12700">
            <a:noFill/>
            <a:miter lim="800000"/>
            <a:headEnd/>
            <a:tailEnd/>
          </a:ln>
        </p:spPr>
        <p:txBody>
          <a:bodyPr wrap="none" lIns="90488" tIns="44450" rIns="90488" bIns="44450">
            <a:spAutoFit/>
          </a:bodyPr>
          <a:lstStyle/>
          <a:p>
            <a:r>
              <a:rPr lang="fr-FR"/>
              <a:t>1</a:t>
            </a:r>
          </a:p>
        </p:txBody>
      </p:sp>
      <p:sp>
        <p:nvSpPr>
          <p:cNvPr id="187424" name="Rectangle 32"/>
          <p:cNvSpPr>
            <a:spLocks noChangeArrowheads="1"/>
          </p:cNvSpPr>
          <p:nvPr/>
        </p:nvSpPr>
        <p:spPr bwMode="auto">
          <a:xfrm>
            <a:off x="5400675" y="5005388"/>
            <a:ext cx="338138" cy="458787"/>
          </a:xfrm>
          <a:prstGeom prst="rect">
            <a:avLst/>
          </a:prstGeom>
          <a:noFill/>
          <a:ln w="12700">
            <a:noFill/>
            <a:miter lim="800000"/>
            <a:headEnd/>
            <a:tailEnd/>
          </a:ln>
        </p:spPr>
        <p:txBody>
          <a:bodyPr wrap="none" lIns="90488" tIns="44450" rIns="90488" bIns="44450">
            <a:spAutoFit/>
          </a:bodyPr>
          <a:lstStyle/>
          <a:p>
            <a:r>
              <a:rPr lang="fr-FR"/>
              <a:t>0</a:t>
            </a:r>
          </a:p>
        </p:txBody>
      </p:sp>
      <p:sp>
        <p:nvSpPr>
          <p:cNvPr id="187425" name="Oval 33"/>
          <p:cNvSpPr>
            <a:spLocks noChangeArrowheads="1"/>
          </p:cNvSpPr>
          <p:nvPr/>
        </p:nvSpPr>
        <p:spPr bwMode="auto">
          <a:xfrm>
            <a:off x="4789488" y="5035550"/>
            <a:ext cx="339725" cy="368300"/>
          </a:xfrm>
          <a:prstGeom prst="ellipse">
            <a:avLst/>
          </a:prstGeom>
          <a:noFill/>
          <a:ln w="12700">
            <a:solidFill>
              <a:schemeClr val="tx1"/>
            </a:solidFill>
            <a:round/>
            <a:headEnd/>
            <a:tailEnd/>
          </a:ln>
        </p:spPr>
        <p:txBody>
          <a:bodyPr wrap="none" anchor="ctr"/>
          <a:lstStyle/>
          <a:p>
            <a:endParaRPr lang="ar-DZ"/>
          </a:p>
        </p:txBody>
      </p:sp>
      <p:sp>
        <p:nvSpPr>
          <p:cNvPr id="187426" name="Oval 34"/>
          <p:cNvSpPr>
            <a:spLocks noChangeArrowheads="1"/>
          </p:cNvSpPr>
          <p:nvPr/>
        </p:nvSpPr>
        <p:spPr bwMode="auto">
          <a:xfrm>
            <a:off x="4014788" y="5035550"/>
            <a:ext cx="339725" cy="368300"/>
          </a:xfrm>
          <a:prstGeom prst="ellipse">
            <a:avLst/>
          </a:prstGeom>
          <a:noFill/>
          <a:ln w="12700">
            <a:solidFill>
              <a:schemeClr val="tx1"/>
            </a:solidFill>
            <a:round/>
            <a:headEnd/>
            <a:tailEnd/>
          </a:ln>
        </p:spPr>
        <p:txBody>
          <a:bodyPr wrap="none" anchor="ctr"/>
          <a:lstStyle/>
          <a:p>
            <a:endParaRPr lang="ar-DZ"/>
          </a:p>
        </p:txBody>
      </p:sp>
      <p:sp>
        <p:nvSpPr>
          <p:cNvPr id="187427" name="Oval 35"/>
          <p:cNvSpPr>
            <a:spLocks noChangeArrowheads="1"/>
          </p:cNvSpPr>
          <p:nvPr/>
        </p:nvSpPr>
        <p:spPr bwMode="auto">
          <a:xfrm>
            <a:off x="4014788" y="4502150"/>
            <a:ext cx="339725" cy="368300"/>
          </a:xfrm>
          <a:prstGeom prst="ellipse">
            <a:avLst/>
          </a:prstGeom>
          <a:noFill/>
          <a:ln w="12700">
            <a:solidFill>
              <a:schemeClr val="tx1"/>
            </a:solidFill>
            <a:round/>
            <a:headEnd/>
            <a:tailEnd/>
          </a:ln>
        </p:spPr>
        <p:txBody>
          <a:bodyPr wrap="none" anchor="ctr"/>
          <a:lstStyle/>
          <a:p>
            <a:endParaRPr lang="ar-DZ"/>
          </a:p>
        </p:txBody>
      </p:sp>
      <p:sp>
        <p:nvSpPr>
          <p:cNvPr id="187428" name="Oval 36"/>
          <p:cNvSpPr>
            <a:spLocks noChangeArrowheads="1"/>
          </p:cNvSpPr>
          <p:nvPr/>
        </p:nvSpPr>
        <p:spPr bwMode="auto">
          <a:xfrm>
            <a:off x="4014788" y="5568950"/>
            <a:ext cx="339725" cy="368300"/>
          </a:xfrm>
          <a:prstGeom prst="ellipse">
            <a:avLst/>
          </a:prstGeom>
          <a:noFill/>
          <a:ln w="12700">
            <a:solidFill>
              <a:schemeClr val="tx1"/>
            </a:solidFill>
            <a:round/>
            <a:headEnd/>
            <a:tailEnd/>
          </a:ln>
        </p:spPr>
        <p:txBody>
          <a:bodyPr wrap="none" anchor="ctr"/>
          <a:lstStyle/>
          <a:p>
            <a:endParaRPr lang="ar-DZ"/>
          </a:p>
        </p:txBody>
      </p:sp>
      <p:sp>
        <p:nvSpPr>
          <p:cNvPr id="187429" name="Line 37"/>
          <p:cNvSpPr>
            <a:spLocks noChangeShapeType="1"/>
          </p:cNvSpPr>
          <p:nvPr/>
        </p:nvSpPr>
        <p:spPr bwMode="auto">
          <a:xfrm>
            <a:off x="4360863" y="4724400"/>
            <a:ext cx="492125" cy="381000"/>
          </a:xfrm>
          <a:prstGeom prst="line">
            <a:avLst/>
          </a:prstGeom>
          <a:noFill/>
          <a:ln w="12700">
            <a:solidFill>
              <a:schemeClr val="tx1"/>
            </a:solidFill>
            <a:round/>
            <a:headEnd/>
            <a:tailEnd/>
          </a:ln>
        </p:spPr>
        <p:txBody>
          <a:bodyPr/>
          <a:lstStyle/>
          <a:p>
            <a:endParaRPr lang="fr-FR"/>
          </a:p>
        </p:txBody>
      </p:sp>
      <p:sp>
        <p:nvSpPr>
          <p:cNvPr id="187430" name="Line 38"/>
          <p:cNvSpPr>
            <a:spLocks noChangeShapeType="1"/>
          </p:cNvSpPr>
          <p:nvPr/>
        </p:nvSpPr>
        <p:spPr bwMode="auto">
          <a:xfrm>
            <a:off x="4360863" y="5181600"/>
            <a:ext cx="422275" cy="0"/>
          </a:xfrm>
          <a:prstGeom prst="line">
            <a:avLst/>
          </a:prstGeom>
          <a:noFill/>
          <a:ln w="12700">
            <a:solidFill>
              <a:schemeClr val="tx1"/>
            </a:solidFill>
            <a:round/>
            <a:headEnd/>
            <a:tailEnd/>
          </a:ln>
        </p:spPr>
        <p:txBody>
          <a:bodyPr/>
          <a:lstStyle/>
          <a:p>
            <a:endParaRPr lang="fr-FR"/>
          </a:p>
        </p:txBody>
      </p:sp>
      <p:sp>
        <p:nvSpPr>
          <p:cNvPr id="187431" name="Line 39"/>
          <p:cNvSpPr>
            <a:spLocks noChangeShapeType="1"/>
          </p:cNvSpPr>
          <p:nvPr/>
        </p:nvSpPr>
        <p:spPr bwMode="auto">
          <a:xfrm flipV="1">
            <a:off x="4360863" y="5334000"/>
            <a:ext cx="422275" cy="381000"/>
          </a:xfrm>
          <a:prstGeom prst="line">
            <a:avLst/>
          </a:prstGeom>
          <a:noFill/>
          <a:ln w="12700">
            <a:solidFill>
              <a:schemeClr val="tx1"/>
            </a:solidFill>
            <a:round/>
            <a:headEnd/>
            <a:tailEnd/>
          </a:ln>
        </p:spPr>
        <p:txBody>
          <a:bodyPr/>
          <a:lstStyle/>
          <a:p>
            <a:endParaRPr lang="fr-FR"/>
          </a:p>
        </p:txBody>
      </p:sp>
      <p:sp>
        <p:nvSpPr>
          <p:cNvPr id="187432" name="Arc 40"/>
          <p:cNvSpPr>
            <a:spLocks/>
          </p:cNvSpPr>
          <p:nvPr/>
        </p:nvSpPr>
        <p:spPr bwMode="auto">
          <a:xfrm>
            <a:off x="4572000" y="5181600"/>
            <a:ext cx="141288" cy="228600"/>
          </a:xfrm>
          <a:custGeom>
            <a:avLst/>
            <a:gdLst>
              <a:gd name="T0" fmla="*/ 1684537073 w 21600"/>
              <a:gd name="T1" fmla="*/ 2147483647 h 21600"/>
              <a:gd name="T2" fmla="*/ 0 w 21600"/>
              <a:gd name="T3" fmla="*/ 0 h 21600"/>
              <a:gd name="T4" fmla="*/ 1684537073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p:spPr>
        <p:txBody>
          <a:bodyPr/>
          <a:lstStyle/>
          <a:p>
            <a:endParaRPr lang="fr-FR"/>
          </a:p>
        </p:txBody>
      </p:sp>
      <p:sp>
        <p:nvSpPr>
          <p:cNvPr id="187433" name="Arc 41"/>
          <p:cNvSpPr>
            <a:spLocks/>
          </p:cNvSpPr>
          <p:nvPr/>
        </p:nvSpPr>
        <p:spPr bwMode="auto">
          <a:xfrm>
            <a:off x="4572000" y="4953000"/>
            <a:ext cx="69850" cy="228600"/>
          </a:xfrm>
          <a:custGeom>
            <a:avLst/>
            <a:gdLst>
              <a:gd name="T0" fmla="*/ 0 w 21600"/>
              <a:gd name="T1" fmla="*/ 2147483647 h 21595"/>
              <a:gd name="T2" fmla="*/ 24356305 w 21600"/>
              <a:gd name="T3" fmla="*/ 0 h 21595"/>
              <a:gd name="T4" fmla="*/ 24874449 w 21600"/>
              <a:gd name="T5" fmla="*/ 2147483647 h 21595"/>
              <a:gd name="T6" fmla="*/ 0 60000 65536"/>
              <a:gd name="T7" fmla="*/ 0 60000 65536"/>
              <a:gd name="T8" fmla="*/ 0 60000 65536"/>
              <a:gd name="T9" fmla="*/ 0 w 21600"/>
              <a:gd name="T10" fmla="*/ 0 h 21595"/>
              <a:gd name="T11" fmla="*/ 21600 w 21600"/>
              <a:gd name="T12" fmla="*/ 21595 h 21595"/>
            </a:gdLst>
            <a:ahLst/>
            <a:cxnLst>
              <a:cxn ang="T6">
                <a:pos x="T0" y="T1"/>
              </a:cxn>
              <a:cxn ang="T7">
                <a:pos x="T2" y="T3"/>
              </a:cxn>
              <a:cxn ang="T8">
                <a:pos x="T4" y="T5"/>
              </a:cxn>
            </a:cxnLst>
            <a:rect l="T9" t="T10" r="T11" b="T12"/>
            <a:pathLst>
              <a:path w="21600" h="21595" fill="none" extrusionOk="0">
                <a:moveTo>
                  <a:pt x="0" y="21595"/>
                </a:moveTo>
                <a:cubicBezTo>
                  <a:pt x="0" y="9841"/>
                  <a:pt x="9398" y="244"/>
                  <a:pt x="21149" y="-1"/>
                </a:cubicBezTo>
              </a:path>
              <a:path w="21600" h="21595" stroke="0" extrusionOk="0">
                <a:moveTo>
                  <a:pt x="0" y="21595"/>
                </a:moveTo>
                <a:cubicBezTo>
                  <a:pt x="0" y="9841"/>
                  <a:pt x="9398" y="244"/>
                  <a:pt x="21149" y="-1"/>
                </a:cubicBezTo>
                <a:lnTo>
                  <a:pt x="21600" y="21595"/>
                </a:lnTo>
                <a:close/>
              </a:path>
            </a:pathLst>
          </a:custGeom>
          <a:noFill/>
          <a:ln w="12700" cap="rnd">
            <a:solidFill>
              <a:schemeClr val="tx1"/>
            </a:solidFill>
            <a:round/>
            <a:headEnd/>
            <a:tailEnd/>
          </a:ln>
        </p:spPr>
        <p:txBody>
          <a:bodyPr/>
          <a:lstStyle/>
          <a:p>
            <a:endParaRPr lang="fr-FR"/>
          </a:p>
        </p:txBody>
      </p:sp>
      <p:sp>
        <p:nvSpPr>
          <p:cNvPr id="187434" name="Rectangle 42"/>
          <p:cNvSpPr>
            <a:spLocks noChangeArrowheads="1"/>
          </p:cNvSpPr>
          <p:nvPr/>
        </p:nvSpPr>
        <p:spPr bwMode="auto">
          <a:xfrm>
            <a:off x="4065588" y="5614988"/>
            <a:ext cx="336550" cy="458787"/>
          </a:xfrm>
          <a:prstGeom prst="rect">
            <a:avLst/>
          </a:prstGeom>
          <a:noFill/>
          <a:ln w="12700">
            <a:noFill/>
            <a:miter lim="800000"/>
            <a:headEnd/>
            <a:tailEnd/>
          </a:ln>
        </p:spPr>
        <p:txBody>
          <a:bodyPr wrap="none" lIns="90488" tIns="44450" rIns="90488" bIns="44450">
            <a:spAutoFit/>
          </a:bodyPr>
          <a:lstStyle/>
          <a:p>
            <a:r>
              <a:rPr lang="fr-FR"/>
              <a:t>1</a:t>
            </a:r>
          </a:p>
        </p:txBody>
      </p:sp>
      <p:sp>
        <p:nvSpPr>
          <p:cNvPr id="187435" name="Rectangle 43"/>
          <p:cNvSpPr>
            <a:spLocks noChangeArrowheads="1"/>
          </p:cNvSpPr>
          <p:nvPr/>
        </p:nvSpPr>
        <p:spPr bwMode="auto">
          <a:xfrm>
            <a:off x="4065588" y="4548188"/>
            <a:ext cx="336550" cy="458787"/>
          </a:xfrm>
          <a:prstGeom prst="rect">
            <a:avLst/>
          </a:prstGeom>
          <a:noFill/>
          <a:ln w="12700">
            <a:noFill/>
            <a:miter lim="800000"/>
            <a:headEnd/>
            <a:tailEnd/>
          </a:ln>
        </p:spPr>
        <p:txBody>
          <a:bodyPr wrap="none" lIns="90488" tIns="44450" rIns="90488" bIns="44450">
            <a:spAutoFit/>
          </a:bodyPr>
          <a:lstStyle/>
          <a:p>
            <a:r>
              <a:rPr lang="fr-FR"/>
              <a:t>0</a:t>
            </a:r>
          </a:p>
        </p:txBody>
      </p:sp>
      <p:sp>
        <p:nvSpPr>
          <p:cNvPr id="187436" name="Line 44"/>
          <p:cNvSpPr>
            <a:spLocks noChangeShapeType="1"/>
          </p:cNvSpPr>
          <p:nvPr/>
        </p:nvSpPr>
        <p:spPr bwMode="auto">
          <a:xfrm>
            <a:off x="2601913" y="5257800"/>
            <a:ext cx="1196975" cy="0"/>
          </a:xfrm>
          <a:prstGeom prst="line">
            <a:avLst/>
          </a:prstGeom>
          <a:noFill/>
          <a:ln w="50800">
            <a:solidFill>
              <a:schemeClr val="tx1"/>
            </a:solidFill>
            <a:round/>
            <a:headEnd/>
            <a:tailEnd type="triangle" w="med" len="med"/>
          </a:ln>
        </p:spPr>
        <p:txBody>
          <a:bodyPr/>
          <a:lstStyle/>
          <a:p>
            <a:endParaRPr lang="fr-FR"/>
          </a:p>
        </p:txBody>
      </p:sp>
      <p:sp>
        <p:nvSpPr>
          <p:cNvPr id="187437" name="Rectangle 45"/>
          <p:cNvSpPr>
            <a:spLocks noChangeArrowheads="1"/>
          </p:cNvSpPr>
          <p:nvPr/>
        </p:nvSpPr>
        <p:spPr bwMode="auto">
          <a:xfrm>
            <a:off x="2095500" y="5157788"/>
            <a:ext cx="336550" cy="458787"/>
          </a:xfrm>
          <a:prstGeom prst="rect">
            <a:avLst/>
          </a:prstGeom>
          <a:noFill/>
          <a:ln w="12700">
            <a:noFill/>
            <a:miter lim="800000"/>
            <a:headEnd/>
            <a:tailEnd/>
          </a:ln>
        </p:spPr>
        <p:txBody>
          <a:bodyPr wrap="none" lIns="90488" tIns="44450" rIns="90488" bIns="44450">
            <a:spAutoFit/>
          </a:bodyPr>
          <a:lstStyle/>
          <a:p>
            <a:r>
              <a:rPr lang="fr-FR"/>
              <a:t>0</a:t>
            </a:r>
          </a:p>
        </p:txBody>
      </p:sp>
      <p:sp>
        <p:nvSpPr>
          <p:cNvPr id="187438" name="Rectangle 46"/>
          <p:cNvSpPr>
            <a:spLocks noChangeArrowheads="1"/>
          </p:cNvSpPr>
          <p:nvPr/>
        </p:nvSpPr>
        <p:spPr bwMode="auto">
          <a:xfrm>
            <a:off x="4838700" y="5081588"/>
            <a:ext cx="336550" cy="458787"/>
          </a:xfrm>
          <a:prstGeom prst="rect">
            <a:avLst/>
          </a:prstGeom>
          <a:noFill/>
          <a:ln w="12700">
            <a:noFill/>
            <a:miter lim="800000"/>
            <a:headEnd/>
            <a:tailEnd/>
          </a:ln>
        </p:spPr>
        <p:txBody>
          <a:bodyPr wrap="none" lIns="90488" tIns="44450" rIns="90488" bIns="44450">
            <a:spAutoFit/>
          </a:bodyPr>
          <a:lstStyle/>
          <a:p>
            <a:r>
              <a:rPr lang="fr-FR"/>
              <a:t>0</a:t>
            </a:r>
          </a:p>
        </p:txBody>
      </p:sp>
      <p:sp>
        <p:nvSpPr>
          <p:cNvPr id="187439" name="Rectangle 47"/>
          <p:cNvSpPr>
            <a:spLocks noChangeArrowheads="1"/>
          </p:cNvSpPr>
          <p:nvPr/>
        </p:nvSpPr>
        <p:spPr bwMode="auto">
          <a:xfrm>
            <a:off x="6175375" y="5005388"/>
            <a:ext cx="336550" cy="458787"/>
          </a:xfrm>
          <a:prstGeom prst="rect">
            <a:avLst/>
          </a:prstGeom>
          <a:noFill/>
          <a:ln w="12700">
            <a:noFill/>
            <a:miter lim="800000"/>
            <a:headEnd/>
            <a:tailEnd/>
          </a:ln>
        </p:spPr>
        <p:txBody>
          <a:bodyPr wrap="none" lIns="90488" tIns="44450" rIns="90488" bIns="44450">
            <a:spAutoFit/>
          </a:bodyPr>
          <a:lstStyle/>
          <a:p>
            <a:r>
              <a:rPr lang="fr-FR"/>
              <a:t>0</a:t>
            </a:r>
          </a:p>
        </p:txBody>
      </p:sp>
      <p:sp>
        <p:nvSpPr>
          <p:cNvPr id="187440" name="Rectangle 48"/>
          <p:cNvSpPr>
            <a:spLocks noChangeArrowheads="1"/>
          </p:cNvSpPr>
          <p:nvPr/>
        </p:nvSpPr>
        <p:spPr bwMode="auto">
          <a:xfrm>
            <a:off x="7440613" y="5005388"/>
            <a:ext cx="336550" cy="458787"/>
          </a:xfrm>
          <a:prstGeom prst="rect">
            <a:avLst/>
          </a:prstGeom>
          <a:noFill/>
          <a:ln w="12700">
            <a:noFill/>
            <a:miter lim="800000"/>
            <a:headEnd/>
            <a:tailEnd/>
          </a:ln>
        </p:spPr>
        <p:txBody>
          <a:bodyPr wrap="none" lIns="90488" tIns="44450" rIns="90488" bIns="44450">
            <a:spAutoFit/>
          </a:bodyPr>
          <a:lstStyle/>
          <a:p>
            <a:r>
              <a:rPr lang="fr-FR"/>
              <a:t>0</a:t>
            </a:r>
          </a:p>
        </p:txBody>
      </p:sp>
      <p:sp>
        <p:nvSpPr>
          <p:cNvPr id="187441" name="Rectangle 49"/>
          <p:cNvSpPr>
            <a:spLocks noChangeArrowheads="1"/>
          </p:cNvSpPr>
          <p:nvPr/>
        </p:nvSpPr>
        <p:spPr bwMode="auto">
          <a:xfrm>
            <a:off x="6737350" y="5538788"/>
            <a:ext cx="336550" cy="458787"/>
          </a:xfrm>
          <a:prstGeom prst="rect">
            <a:avLst/>
          </a:prstGeom>
          <a:noFill/>
          <a:ln w="12700">
            <a:noFill/>
            <a:miter lim="800000"/>
            <a:headEnd/>
            <a:tailEnd/>
          </a:ln>
        </p:spPr>
        <p:txBody>
          <a:bodyPr wrap="none" lIns="90488" tIns="44450" rIns="90488" bIns="44450">
            <a:spAutoFit/>
          </a:bodyPr>
          <a:lstStyle/>
          <a:p>
            <a:r>
              <a:rPr lang="fr-FR"/>
              <a:t>0</a:t>
            </a:r>
          </a:p>
        </p:txBody>
      </p:sp>
      <p:sp>
        <p:nvSpPr>
          <p:cNvPr id="187442" name="Rectangle 50"/>
          <p:cNvSpPr>
            <a:spLocks noChangeArrowheads="1"/>
          </p:cNvSpPr>
          <p:nvPr/>
        </p:nvSpPr>
        <p:spPr bwMode="auto">
          <a:xfrm>
            <a:off x="4065588" y="5081588"/>
            <a:ext cx="336550" cy="458787"/>
          </a:xfrm>
          <a:prstGeom prst="rect">
            <a:avLst/>
          </a:prstGeom>
          <a:noFill/>
          <a:ln w="12700">
            <a:noFill/>
            <a:miter lim="800000"/>
            <a:headEnd/>
            <a:tailEnd/>
          </a:ln>
        </p:spPr>
        <p:txBody>
          <a:bodyPr wrap="none" lIns="90488" tIns="44450" rIns="90488" bIns="44450">
            <a:spAutoFit/>
          </a:bodyPr>
          <a:lstStyle/>
          <a:p>
            <a:r>
              <a:rPr lang="fr-FR"/>
              <a:t>1</a:t>
            </a:r>
          </a:p>
        </p:txBody>
      </p:sp>
      <p:sp>
        <p:nvSpPr>
          <p:cNvPr id="187443" name="Rectangle 51"/>
          <p:cNvSpPr>
            <a:spLocks noChangeArrowheads="1"/>
          </p:cNvSpPr>
          <p:nvPr/>
        </p:nvSpPr>
        <p:spPr bwMode="auto">
          <a:xfrm>
            <a:off x="5400675" y="5538788"/>
            <a:ext cx="338138" cy="458787"/>
          </a:xfrm>
          <a:prstGeom prst="rect">
            <a:avLst/>
          </a:prstGeom>
          <a:noFill/>
          <a:ln w="12700">
            <a:noFill/>
            <a:miter lim="800000"/>
            <a:headEnd/>
            <a:tailEnd/>
          </a:ln>
        </p:spPr>
        <p:txBody>
          <a:bodyPr wrap="none" lIns="90488" tIns="44450" rIns="90488" bIns="44450">
            <a:spAutoFit/>
          </a:bodyPr>
          <a:lstStyle/>
          <a:p>
            <a:r>
              <a:rPr lang="fr-FR"/>
              <a:t>1</a:t>
            </a:r>
          </a:p>
        </p:txBody>
      </p:sp>
      <p:sp>
        <p:nvSpPr>
          <p:cNvPr id="187444" name="Rectangle 52"/>
          <p:cNvSpPr>
            <a:spLocks noChangeArrowheads="1"/>
          </p:cNvSpPr>
          <p:nvPr/>
        </p:nvSpPr>
        <p:spPr bwMode="auto">
          <a:xfrm>
            <a:off x="6737350" y="5005388"/>
            <a:ext cx="336550" cy="458787"/>
          </a:xfrm>
          <a:prstGeom prst="rect">
            <a:avLst/>
          </a:prstGeom>
          <a:noFill/>
          <a:ln w="12700">
            <a:noFill/>
            <a:miter lim="800000"/>
            <a:headEnd/>
            <a:tailEnd/>
          </a:ln>
        </p:spPr>
        <p:txBody>
          <a:bodyPr wrap="none" lIns="90488" tIns="44450" rIns="90488" bIns="44450">
            <a:spAutoFit/>
          </a:bodyPr>
          <a:lstStyle/>
          <a:p>
            <a:r>
              <a:rPr lang="fr-FR"/>
              <a:t>1</a:t>
            </a:r>
          </a:p>
        </p:txBody>
      </p:sp>
      <p:sp>
        <p:nvSpPr>
          <p:cNvPr id="187445" name="Rectangle 53"/>
          <p:cNvSpPr>
            <a:spLocks noChangeArrowheads="1"/>
          </p:cNvSpPr>
          <p:nvPr/>
        </p:nvSpPr>
        <p:spPr bwMode="auto">
          <a:xfrm>
            <a:off x="6737350" y="4471988"/>
            <a:ext cx="336550" cy="458787"/>
          </a:xfrm>
          <a:prstGeom prst="rect">
            <a:avLst/>
          </a:prstGeom>
          <a:noFill/>
          <a:ln w="12700">
            <a:noFill/>
            <a:miter lim="800000"/>
            <a:headEnd/>
            <a:tailEnd/>
          </a:ln>
        </p:spPr>
        <p:txBody>
          <a:bodyPr wrap="none" lIns="90488" tIns="44450" rIns="90488" bIns="44450">
            <a:spAutoFit/>
          </a:bodyPr>
          <a:lstStyle/>
          <a:p>
            <a:r>
              <a:rPr lang="fr-FR"/>
              <a:t>1</a:t>
            </a:r>
          </a:p>
        </p:txBody>
      </p:sp>
      <p:sp>
        <p:nvSpPr>
          <p:cNvPr id="187446" name="Freeform 54"/>
          <p:cNvSpPr>
            <a:spLocks/>
          </p:cNvSpPr>
          <p:nvPr/>
        </p:nvSpPr>
        <p:spPr bwMode="auto">
          <a:xfrm>
            <a:off x="2039938" y="4724400"/>
            <a:ext cx="141287" cy="230188"/>
          </a:xfrm>
          <a:custGeom>
            <a:avLst/>
            <a:gdLst>
              <a:gd name="T0" fmla="*/ 0 w 97"/>
              <a:gd name="T1" fmla="*/ 2147483647 h 145"/>
              <a:gd name="T2" fmla="*/ 2147483647 w 97"/>
              <a:gd name="T3" fmla="*/ 0 h 145"/>
              <a:gd name="T4" fmla="*/ 2147483647 w 97"/>
              <a:gd name="T5" fmla="*/ 2147483647 h 145"/>
              <a:gd name="T6" fmla="*/ 0 60000 65536"/>
              <a:gd name="T7" fmla="*/ 0 60000 65536"/>
              <a:gd name="T8" fmla="*/ 0 60000 65536"/>
              <a:gd name="T9" fmla="*/ 0 w 97"/>
              <a:gd name="T10" fmla="*/ 0 h 145"/>
              <a:gd name="T11" fmla="*/ 97 w 97"/>
              <a:gd name="T12" fmla="*/ 145 h 145"/>
            </a:gdLst>
            <a:ahLst/>
            <a:cxnLst>
              <a:cxn ang="T6">
                <a:pos x="T0" y="T1"/>
              </a:cxn>
              <a:cxn ang="T7">
                <a:pos x="T2" y="T3"/>
              </a:cxn>
              <a:cxn ang="T8">
                <a:pos x="T4" y="T5"/>
              </a:cxn>
            </a:cxnLst>
            <a:rect l="T9" t="T10" r="T11" b="T12"/>
            <a:pathLst>
              <a:path w="97" h="145">
                <a:moveTo>
                  <a:pt x="0" y="144"/>
                </a:moveTo>
                <a:lnTo>
                  <a:pt x="48" y="0"/>
                </a:lnTo>
                <a:lnTo>
                  <a:pt x="96" y="144"/>
                </a:lnTo>
              </a:path>
            </a:pathLst>
          </a:custGeom>
          <a:noFill/>
          <a:ln w="12700" cap="rnd">
            <a:solidFill>
              <a:schemeClr val="tx1"/>
            </a:solidFill>
            <a:round/>
            <a:headEnd/>
            <a:tailEnd/>
          </a:ln>
        </p:spPr>
        <p:txBody>
          <a:bodyPr/>
          <a:lstStyle/>
          <a:p>
            <a:endParaRPr lang="fr-FR"/>
          </a:p>
        </p:txBody>
      </p:sp>
      <p:sp>
        <p:nvSpPr>
          <p:cNvPr id="187447" name="Freeform 55"/>
          <p:cNvSpPr>
            <a:spLocks/>
          </p:cNvSpPr>
          <p:nvPr/>
        </p:nvSpPr>
        <p:spPr bwMode="auto">
          <a:xfrm>
            <a:off x="4641850" y="4572000"/>
            <a:ext cx="142875" cy="230188"/>
          </a:xfrm>
          <a:custGeom>
            <a:avLst/>
            <a:gdLst>
              <a:gd name="T0" fmla="*/ 0 w 97"/>
              <a:gd name="T1" fmla="*/ 2147483647 h 145"/>
              <a:gd name="T2" fmla="*/ 2147483647 w 97"/>
              <a:gd name="T3" fmla="*/ 0 h 145"/>
              <a:gd name="T4" fmla="*/ 2147483647 w 97"/>
              <a:gd name="T5" fmla="*/ 2147483647 h 145"/>
              <a:gd name="T6" fmla="*/ 0 60000 65536"/>
              <a:gd name="T7" fmla="*/ 0 60000 65536"/>
              <a:gd name="T8" fmla="*/ 0 60000 65536"/>
              <a:gd name="T9" fmla="*/ 0 w 97"/>
              <a:gd name="T10" fmla="*/ 0 h 145"/>
              <a:gd name="T11" fmla="*/ 97 w 97"/>
              <a:gd name="T12" fmla="*/ 145 h 145"/>
            </a:gdLst>
            <a:ahLst/>
            <a:cxnLst>
              <a:cxn ang="T6">
                <a:pos x="T0" y="T1"/>
              </a:cxn>
              <a:cxn ang="T7">
                <a:pos x="T2" y="T3"/>
              </a:cxn>
              <a:cxn ang="T8">
                <a:pos x="T4" y="T5"/>
              </a:cxn>
            </a:cxnLst>
            <a:rect l="T9" t="T10" r="T11" b="T12"/>
            <a:pathLst>
              <a:path w="97" h="145">
                <a:moveTo>
                  <a:pt x="0" y="144"/>
                </a:moveTo>
                <a:lnTo>
                  <a:pt x="48" y="0"/>
                </a:lnTo>
                <a:lnTo>
                  <a:pt x="96" y="144"/>
                </a:lnTo>
              </a:path>
            </a:pathLst>
          </a:custGeom>
          <a:noFill/>
          <a:ln w="12700" cap="rnd">
            <a:solidFill>
              <a:schemeClr val="tx1"/>
            </a:solidFill>
            <a:round/>
            <a:headEnd/>
            <a:tailEnd/>
          </a:ln>
        </p:spPr>
        <p:txBody>
          <a:bodyPr/>
          <a:lstStyle/>
          <a:p>
            <a:endParaRPr lang="fr-FR"/>
          </a:p>
        </p:txBody>
      </p:sp>
      <p:sp>
        <p:nvSpPr>
          <p:cNvPr id="187448" name="Freeform 56"/>
          <p:cNvSpPr>
            <a:spLocks/>
          </p:cNvSpPr>
          <p:nvPr/>
        </p:nvSpPr>
        <p:spPr bwMode="auto">
          <a:xfrm>
            <a:off x="5978525" y="4572000"/>
            <a:ext cx="142875" cy="230188"/>
          </a:xfrm>
          <a:custGeom>
            <a:avLst/>
            <a:gdLst>
              <a:gd name="T0" fmla="*/ 0 w 97"/>
              <a:gd name="T1" fmla="*/ 2147483647 h 145"/>
              <a:gd name="T2" fmla="*/ 2147483647 w 97"/>
              <a:gd name="T3" fmla="*/ 0 h 145"/>
              <a:gd name="T4" fmla="*/ 2147483647 w 97"/>
              <a:gd name="T5" fmla="*/ 2147483647 h 145"/>
              <a:gd name="T6" fmla="*/ 0 60000 65536"/>
              <a:gd name="T7" fmla="*/ 0 60000 65536"/>
              <a:gd name="T8" fmla="*/ 0 60000 65536"/>
              <a:gd name="T9" fmla="*/ 0 w 97"/>
              <a:gd name="T10" fmla="*/ 0 h 145"/>
              <a:gd name="T11" fmla="*/ 97 w 97"/>
              <a:gd name="T12" fmla="*/ 145 h 145"/>
            </a:gdLst>
            <a:ahLst/>
            <a:cxnLst>
              <a:cxn ang="T6">
                <a:pos x="T0" y="T1"/>
              </a:cxn>
              <a:cxn ang="T7">
                <a:pos x="T2" y="T3"/>
              </a:cxn>
              <a:cxn ang="T8">
                <a:pos x="T4" y="T5"/>
              </a:cxn>
            </a:cxnLst>
            <a:rect l="T9" t="T10" r="T11" b="T12"/>
            <a:pathLst>
              <a:path w="97" h="145">
                <a:moveTo>
                  <a:pt x="0" y="144"/>
                </a:moveTo>
                <a:lnTo>
                  <a:pt x="48" y="0"/>
                </a:lnTo>
                <a:lnTo>
                  <a:pt x="96" y="144"/>
                </a:lnTo>
              </a:path>
            </a:pathLst>
          </a:custGeom>
          <a:noFill/>
          <a:ln w="12700" cap="rnd">
            <a:solidFill>
              <a:schemeClr val="tx1"/>
            </a:solidFill>
            <a:round/>
            <a:headEnd/>
            <a:tailEnd/>
          </a:ln>
        </p:spPr>
        <p:txBody>
          <a:bodyPr/>
          <a:lstStyle/>
          <a:p>
            <a:endParaRPr lang="fr-FR"/>
          </a:p>
        </p:txBody>
      </p:sp>
      <p:sp>
        <p:nvSpPr>
          <p:cNvPr id="187449" name="Freeform 57"/>
          <p:cNvSpPr>
            <a:spLocks/>
          </p:cNvSpPr>
          <p:nvPr/>
        </p:nvSpPr>
        <p:spPr bwMode="auto">
          <a:xfrm>
            <a:off x="7385050" y="4495800"/>
            <a:ext cx="142875" cy="230188"/>
          </a:xfrm>
          <a:custGeom>
            <a:avLst/>
            <a:gdLst>
              <a:gd name="T0" fmla="*/ 0 w 97"/>
              <a:gd name="T1" fmla="*/ 2147483647 h 145"/>
              <a:gd name="T2" fmla="*/ 2147483647 w 97"/>
              <a:gd name="T3" fmla="*/ 0 h 145"/>
              <a:gd name="T4" fmla="*/ 2147483647 w 97"/>
              <a:gd name="T5" fmla="*/ 2147483647 h 145"/>
              <a:gd name="T6" fmla="*/ 0 60000 65536"/>
              <a:gd name="T7" fmla="*/ 0 60000 65536"/>
              <a:gd name="T8" fmla="*/ 0 60000 65536"/>
              <a:gd name="T9" fmla="*/ 0 w 97"/>
              <a:gd name="T10" fmla="*/ 0 h 145"/>
              <a:gd name="T11" fmla="*/ 97 w 97"/>
              <a:gd name="T12" fmla="*/ 145 h 145"/>
            </a:gdLst>
            <a:ahLst/>
            <a:cxnLst>
              <a:cxn ang="T6">
                <a:pos x="T0" y="T1"/>
              </a:cxn>
              <a:cxn ang="T7">
                <a:pos x="T2" y="T3"/>
              </a:cxn>
              <a:cxn ang="T8">
                <a:pos x="T4" y="T5"/>
              </a:cxn>
            </a:cxnLst>
            <a:rect l="T9" t="T10" r="T11" b="T12"/>
            <a:pathLst>
              <a:path w="97" h="145">
                <a:moveTo>
                  <a:pt x="0" y="144"/>
                </a:moveTo>
                <a:lnTo>
                  <a:pt x="48" y="0"/>
                </a:lnTo>
                <a:lnTo>
                  <a:pt x="96" y="144"/>
                </a:lnTo>
              </a:path>
            </a:pathLst>
          </a:custGeom>
          <a:noFill/>
          <a:ln w="12700" cap="rnd">
            <a:solidFill>
              <a:schemeClr val="tx1"/>
            </a:solidFill>
            <a:round/>
            <a:headEnd/>
            <a:tailEnd/>
          </a:ln>
        </p:spPr>
        <p:txBody>
          <a:bodyPr/>
          <a:lstStyle/>
          <a:p>
            <a:endParaRPr lang="fr-FR"/>
          </a:p>
        </p:txBody>
      </p:sp>
    </p:spTree>
  </p:cSld>
  <p:clrMapOvr>
    <a:masterClrMapping/>
  </p:clrMapOvr>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285720" y="142852"/>
            <a:ext cx="8686800" cy="838200"/>
          </a:xfrm>
        </p:spPr>
        <p:txBody>
          <a:bodyPr/>
          <a:lstStyle/>
          <a:p>
            <a:pPr fontAlgn="auto">
              <a:spcAft>
                <a:spcPts val="0"/>
              </a:spcAft>
              <a:defRPr/>
            </a:pPr>
            <a:r>
              <a:rPr lang="fr-FR" dirty="0" smtClean="0"/>
              <a:t>EXPLOITER LE GRAPHE</a:t>
            </a:r>
          </a:p>
        </p:txBody>
      </p:sp>
      <p:sp>
        <p:nvSpPr>
          <p:cNvPr id="188419" name="Rectangle 3"/>
          <p:cNvSpPr>
            <a:spLocks noGrp="1" noChangeArrowheads="1"/>
          </p:cNvSpPr>
          <p:nvPr>
            <p:ph idx="1"/>
          </p:nvPr>
        </p:nvSpPr>
        <p:spPr>
          <a:xfrm>
            <a:off x="500034" y="1428736"/>
            <a:ext cx="7258081" cy="4581542"/>
          </a:xfrm>
        </p:spPr>
        <p:txBody>
          <a:bodyPr/>
          <a:lstStyle/>
          <a:p>
            <a:r>
              <a:rPr lang="fr-FR" dirty="0" smtClean="0"/>
              <a:t>SUR UN "OU" A N ENTREE ET SORTIE 0, RETENIR 1 TEST AVEC ENTREES A 0</a:t>
            </a:r>
          </a:p>
          <a:p>
            <a:r>
              <a:rPr lang="fr-FR" dirty="0" smtClean="0"/>
              <a:t>SUR UN "ET" A N ENTREE ET SORTIE 1, RETENIR 1 TEST AVEC ENTREES A 1</a:t>
            </a:r>
            <a:endParaRPr lang="fr-FR" i="1" dirty="0" smtClean="0"/>
          </a:p>
        </p:txBody>
      </p:sp>
      <p:sp>
        <p:nvSpPr>
          <p:cNvPr id="188420" name="Oval 4"/>
          <p:cNvSpPr>
            <a:spLocks noChangeArrowheads="1"/>
          </p:cNvSpPr>
          <p:nvPr/>
        </p:nvSpPr>
        <p:spPr bwMode="auto">
          <a:xfrm>
            <a:off x="6286512" y="5643578"/>
            <a:ext cx="339725" cy="368300"/>
          </a:xfrm>
          <a:prstGeom prst="ellipse">
            <a:avLst/>
          </a:prstGeom>
          <a:noFill/>
          <a:ln w="12700">
            <a:solidFill>
              <a:schemeClr val="tx1"/>
            </a:solidFill>
            <a:round/>
            <a:headEnd/>
            <a:tailEnd/>
          </a:ln>
        </p:spPr>
        <p:txBody>
          <a:bodyPr wrap="none" anchor="ctr"/>
          <a:lstStyle/>
          <a:p>
            <a:endParaRPr lang="ar-DZ"/>
          </a:p>
        </p:txBody>
      </p:sp>
      <p:sp>
        <p:nvSpPr>
          <p:cNvPr id="188421" name="Oval 5"/>
          <p:cNvSpPr>
            <a:spLocks noChangeArrowheads="1"/>
          </p:cNvSpPr>
          <p:nvPr/>
        </p:nvSpPr>
        <p:spPr bwMode="auto">
          <a:xfrm>
            <a:off x="5513399" y="5643578"/>
            <a:ext cx="339725" cy="368300"/>
          </a:xfrm>
          <a:prstGeom prst="ellipse">
            <a:avLst/>
          </a:prstGeom>
          <a:noFill/>
          <a:ln w="12700">
            <a:solidFill>
              <a:schemeClr val="tx1"/>
            </a:solidFill>
            <a:round/>
            <a:headEnd/>
            <a:tailEnd/>
          </a:ln>
        </p:spPr>
        <p:txBody>
          <a:bodyPr wrap="none" anchor="ctr"/>
          <a:lstStyle/>
          <a:p>
            <a:endParaRPr lang="ar-DZ"/>
          </a:p>
        </p:txBody>
      </p:sp>
      <p:sp>
        <p:nvSpPr>
          <p:cNvPr id="188422" name="Oval 6"/>
          <p:cNvSpPr>
            <a:spLocks noChangeArrowheads="1"/>
          </p:cNvSpPr>
          <p:nvPr/>
        </p:nvSpPr>
        <p:spPr bwMode="auto">
          <a:xfrm>
            <a:off x="5513399" y="5110178"/>
            <a:ext cx="339725" cy="368300"/>
          </a:xfrm>
          <a:prstGeom prst="ellipse">
            <a:avLst/>
          </a:prstGeom>
          <a:noFill/>
          <a:ln w="12700">
            <a:solidFill>
              <a:schemeClr val="tx1"/>
            </a:solidFill>
            <a:round/>
            <a:headEnd/>
            <a:tailEnd/>
          </a:ln>
        </p:spPr>
        <p:txBody>
          <a:bodyPr wrap="none" anchor="ctr"/>
          <a:lstStyle/>
          <a:p>
            <a:endParaRPr lang="ar-DZ"/>
          </a:p>
        </p:txBody>
      </p:sp>
      <p:sp>
        <p:nvSpPr>
          <p:cNvPr id="188423" name="Oval 7"/>
          <p:cNvSpPr>
            <a:spLocks noChangeArrowheads="1"/>
          </p:cNvSpPr>
          <p:nvPr/>
        </p:nvSpPr>
        <p:spPr bwMode="auto">
          <a:xfrm>
            <a:off x="5513399" y="6176978"/>
            <a:ext cx="339725" cy="368300"/>
          </a:xfrm>
          <a:prstGeom prst="ellipse">
            <a:avLst/>
          </a:prstGeom>
          <a:noFill/>
          <a:ln w="12700">
            <a:solidFill>
              <a:schemeClr val="tx1"/>
            </a:solidFill>
            <a:round/>
            <a:headEnd/>
            <a:tailEnd/>
          </a:ln>
        </p:spPr>
        <p:txBody>
          <a:bodyPr wrap="none" anchor="ctr"/>
          <a:lstStyle/>
          <a:p>
            <a:endParaRPr lang="ar-DZ"/>
          </a:p>
        </p:txBody>
      </p:sp>
      <p:sp>
        <p:nvSpPr>
          <p:cNvPr id="188424" name="Rectangle 8"/>
          <p:cNvSpPr>
            <a:spLocks noChangeArrowheads="1"/>
          </p:cNvSpPr>
          <p:nvPr/>
        </p:nvSpPr>
        <p:spPr bwMode="auto">
          <a:xfrm>
            <a:off x="6335724" y="5613416"/>
            <a:ext cx="336550" cy="458787"/>
          </a:xfrm>
          <a:prstGeom prst="rect">
            <a:avLst/>
          </a:prstGeom>
          <a:noFill/>
          <a:ln w="12700">
            <a:noFill/>
            <a:miter lim="800000"/>
            <a:headEnd/>
            <a:tailEnd/>
          </a:ln>
        </p:spPr>
        <p:txBody>
          <a:bodyPr wrap="none" lIns="90488" tIns="44450" rIns="90488" bIns="44450">
            <a:spAutoFit/>
          </a:bodyPr>
          <a:lstStyle/>
          <a:p>
            <a:r>
              <a:rPr lang="fr-FR"/>
              <a:t>1</a:t>
            </a:r>
          </a:p>
        </p:txBody>
      </p:sp>
      <p:sp>
        <p:nvSpPr>
          <p:cNvPr id="188425" name="Line 9"/>
          <p:cNvSpPr>
            <a:spLocks noChangeShapeType="1"/>
          </p:cNvSpPr>
          <p:nvPr/>
        </p:nvSpPr>
        <p:spPr bwMode="auto">
          <a:xfrm>
            <a:off x="5857887" y="5332428"/>
            <a:ext cx="493712" cy="381000"/>
          </a:xfrm>
          <a:prstGeom prst="line">
            <a:avLst/>
          </a:prstGeom>
          <a:noFill/>
          <a:ln w="12700">
            <a:solidFill>
              <a:schemeClr val="tx1"/>
            </a:solidFill>
            <a:round/>
            <a:headEnd/>
            <a:tailEnd/>
          </a:ln>
        </p:spPr>
        <p:txBody>
          <a:bodyPr/>
          <a:lstStyle/>
          <a:p>
            <a:endParaRPr lang="fr-FR"/>
          </a:p>
        </p:txBody>
      </p:sp>
      <p:sp>
        <p:nvSpPr>
          <p:cNvPr id="188426" name="Line 10"/>
          <p:cNvSpPr>
            <a:spLocks noChangeShapeType="1"/>
          </p:cNvSpPr>
          <p:nvPr/>
        </p:nvSpPr>
        <p:spPr bwMode="auto">
          <a:xfrm>
            <a:off x="5857887" y="5789628"/>
            <a:ext cx="422275" cy="0"/>
          </a:xfrm>
          <a:prstGeom prst="line">
            <a:avLst/>
          </a:prstGeom>
          <a:noFill/>
          <a:ln w="12700">
            <a:solidFill>
              <a:schemeClr val="tx1"/>
            </a:solidFill>
            <a:round/>
            <a:headEnd/>
            <a:tailEnd/>
          </a:ln>
        </p:spPr>
        <p:txBody>
          <a:bodyPr/>
          <a:lstStyle/>
          <a:p>
            <a:endParaRPr lang="fr-FR"/>
          </a:p>
        </p:txBody>
      </p:sp>
      <p:sp>
        <p:nvSpPr>
          <p:cNvPr id="188427" name="Line 11"/>
          <p:cNvSpPr>
            <a:spLocks noChangeShapeType="1"/>
          </p:cNvSpPr>
          <p:nvPr/>
        </p:nvSpPr>
        <p:spPr bwMode="auto">
          <a:xfrm flipV="1">
            <a:off x="5857887" y="5942028"/>
            <a:ext cx="422275" cy="381000"/>
          </a:xfrm>
          <a:prstGeom prst="line">
            <a:avLst/>
          </a:prstGeom>
          <a:noFill/>
          <a:ln w="12700">
            <a:solidFill>
              <a:schemeClr val="tx1"/>
            </a:solidFill>
            <a:round/>
            <a:headEnd/>
            <a:tailEnd/>
          </a:ln>
        </p:spPr>
        <p:txBody>
          <a:bodyPr/>
          <a:lstStyle/>
          <a:p>
            <a:endParaRPr lang="fr-FR"/>
          </a:p>
        </p:txBody>
      </p:sp>
      <p:sp>
        <p:nvSpPr>
          <p:cNvPr id="188428" name="Arc 12"/>
          <p:cNvSpPr>
            <a:spLocks/>
          </p:cNvSpPr>
          <p:nvPr/>
        </p:nvSpPr>
        <p:spPr bwMode="auto">
          <a:xfrm>
            <a:off x="6069024" y="5789628"/>
            <a:ext cx="141288" cy="228600"/>
          </a:xfrm>
          <a:custGeom>
            <a:avLst/>
            <a:gdLst>
              <a:gd name="T0" fmla="*/ 1684537073 w 21600"/>
              <a:gd name="T1" fmla="*/ 2147483647 h 21600"/>
              <a:gd name="T2" fmla="*/ 0 w 21600"/>
              <a:gd name="T3" fmla="*/ 0 h 21600"/>
              <a:gd name="T4" fmla="*/ 1684537073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p:spPr>
        <p:txBody>
          <a:bodyPr/>
          <a:lstStyle/>
          <a:p>
            <a:endParaRPr lang="fr-FR"/>
          </a:p>
        </p:txBody>
      </p:sp>
      <p:sp>
        <p:nvSpPr>
          <p:cNvPr id="188429" name="Arc 13"/>
          <p:cNvSpPr>
            <a:spLocks/>
          </p:cNvSpPr>
          <p:nvPr/>
        </p:nvSpPr>
        <p:spPr bwMode="auto">
          <a:xfrm>
            <a:off x="6069024" y="5561028"/>
            <a:ext cx="71438" cy="228600"/>
          </a:xfrm>
          <a:custGeom>
            <a:avLst/>
            <a:gdLst>
              <a:gd name="T0" fmla="*/ 0 w 21600"/>
              <a:gd name="T1" fmla="*/ 2147483647 h 21595"/>
              <a:gd name="T2" fmla="*/ 27253805 w 21600"/>
              <a:gd name="T3" fmla="*/ 0 h 21595"/>
              <a:gd name="T4" fmla="*/ 27833492 w 21600"/>
              <a:gd name="T5" fmla="*/ 2147483647 h 21595"/>
              <a:gd name="T6" fmla="*/ 0 60000 65536"/>
              <a:gd name="T7" fmla="*/ 0 60000 65536"/>
              <a:gd name="T8" fmla="*/ 0 60000 65536"/>
              <a:gd name="T9" fmla="*/ 0 w 21600"/>
              <a:gd name="T10" fmla="*/ 0 h 21595"/>
              <a:gd name="T11" fmla="*/ 21600 w 21600"/>
              <a:gd name="T12" fmla="*/ 21595 h 21595"/>
            </a:gdLst>
            <a:ahLst/>
            <a:cxnLst>
              <a:cxn ang="T6">
                <a:pos x="T0" y="T1"/>
              </a:cxn>
              <a:cxn ang="T7">
                <a:pos x="T2" y="T3"/>
              </a:cxn>
              <a:cxn ang="T8">
                <a:pos x="T4" y="T5"/>
              </a:cxn>
            </a:cxnLst>
            <a:rect l="T9" t="T10" r="T11" b="T12"/>
            <a:pathLst>
              <a:path w="21600" h="21595" fill="none" extrusionOk="0">
                <a:moveTo>
                  <a:pt x="0" y="21595"/>
                </a:moveTo>
                <a:cubicBezTo>
                  <a:pt x="0" y="9841"/>
                  <a:pt x="9398" y="244"/>
                  <a:pt x="21149" y="-1"/>
                </a:cubicBezTo>
              </a:path>
              <a:path w="21600" h="21595" stroke="0" extrusionOk="0">
                <a:moveTo>
                  <a:pt x="0" y="21595"/>
                </a:moveTo>
                <a:cubicBezTo>
                  <a:pt x="0" y="9841"/>
                  <a:pt x="9398" y="244"/>
                  <a:pt x="21149" y="-1"/>
                </a:cubicBezTo>
                <a:lnTo>
                  <a:pt x="21600" y="21595"/>
                </a:lnTo>
                <a:close/>
              </a:path>
            </a:pathLst>
          </a:custGeom>
          <a:noFill/>
          <a:ln w="12700" cap="rnd">
            <a:solidFill>
              <a:schemeClr val="tx1"/>
            </a:solidFill>
            <a:round/>
            <a:headEnd/>
            <a:tailEnd/>
          </a:ln>
        </p:spPr>
        <p:txBody>
          <a:bodyPr/>
          <a:lstStyle/>
          <a:p>
            <a:endParaRPr lang="fr-FR"/>
          </a:p>
        </p:txBody>
      </p:sp>
      <p:sp>
        <p:nvSpPr>
          <p:cNvPr id="188430" name="Oval 14"/>
          <p:cNvSpPr>
            <a:spLocks noChangeArrowheads="1"/>
          </p:cNvSpPr>
          <p:nvPr/>
        </p:nvSpPr>
        <p:spPr bwMode="auto">
          <a:xfrm>
            <a:off x="3703626" y="5681682"/>
            <a:ext cx="339725" cy="368300"/>
          </a:xfrm>
          <a:prstGeom prst="ellipse">
            <a:avLst/>
          </a:prstGeom>
          <a:noFill/>
          <a:ln w="12700">
            <a:solidFill>
              <a:schemeClr val="tx1"/>
            </a:solidFill>
            <a:round/>
            <a:headEnd/>
            <a:tailEnd/>
          </a:ln>
        </p:spPr>
        <p:txBody>
          <a:bodyPr wrap="none" anchor="ctr"/>
          <a:lstStyle/>
          <a:p>
            <a:endParaRPr lang="ar-DZ"/>
          </a:p>
        </p:txBody>
      </p:sp>
      <p:sp>
        <p:nvSpPr>
          <p:cNvPr id="188431" name="Oval 15"/>
          <p:cNvSpPr>
            <a:spLocks noChangeArrowheads="1"/>
          </p:cNvSpPr>
          <p:nvPr/>
        </p:nvSpPr>
        <p:spPr bwMode="auto">
          <a:xfrm>
            <a:off x="2928926" y="5681682"/>
            <a:ext cx="339725" cy="368300"/>
          </a:xfrm>
          <a:prstGeom prst="ellipse">
            <a:avLst/>
          </a:prstGeom>
          <a:noFill/>
          <a:ln w="12700">
            <a:solidFill>
              <a:schemeClr val="tx1"/>
            </a:solidFill>
            <a:round/>
            <a:headEnd/>
            <a:tailEnd/>
          </a:ln>
        </p:spPr>
        <p:txBody>
          <a:bodyPr wrap="none" anchor="ctr"/>
          <a:lstStyle/>
          <a:p>
            <a:endParaRPr lang="ar-DZ"/>
          </a:p>
        </p:txBody>
      </p:sp>
      <p:sp>
        <p:nvSpPr>
          <p:cNvPr id="188432" name="Oval 16"/>
          <p:cNvSpPr>
            <a:spLocks noChangeArrowheads="1"/>
          </p:cNvSpPr>
          <p:nvPr/>
        </p:nvSpPr>
        <p:spPr bwMode="auto">
          <a:xfrm>
            <a:off x="2928926" y="5148282"/>
            <a:ext cx="339725" cy="368300"/>
          </a:xfrm>
          <a:prstGeom prst="ellipse">
            <a:avLst/>
          </a:prstGeom>
          <a:noFill/>
          <a:ln w="12700">
            <a:solidFill>
              <a:schemeClr val="tx1"/>
            </a:solidFill>
            <a:round/>
            <a:headEnd/>
            <a:tailEnd/>
          </a:ln>
        </p:spPr>
        <p:txBody>
          <a:bodyPr wrap="none" anchor="ctr"/>
          <a:lstStyle/>
          <a:p>
            <a:endParaRPr lang="ar-DZ"/>
          </a:p>
        </p:txBody>
      </p:sp>
      <p:sp>
        <p:nvSpPr>
          <p:cNvPr id="188433" name="Oval 17"/>
          <p:cNvSpPr>
            <a:spLocks noChangeArrowheads="1"/>
          </p:cNvSpPr>
          <p:nvPr/>
        </p:nvSpPr>
        <p:spPr bwMode="auto">
          <a:xfrm>
            <a:off x="2928926" y="6215082"/>
            <a:ext cx="339725" cy="368300"/>
          </a:xfrm>
          <a:prstGeom prst="ellipse">
            <a:avLst/>
          </a:prstGeom>
          <a:noFill/>
          <a:ln w="12700">
            <a:solidFill>
              <a:schemeClr val="tx1"/>
            </a:solidFill>
            <a:round/>
            <a:headEnd/>
            <a:tailEnd/>
          </a:ln>
        </p:spPr>
        <p:txBody>
          <a:bodyPr wrap="none" anchor="ctr"/>
          <a:lstStyle/>
          <a:p>
            <a:endParaRPr lang="ar-DZ"/>
          </a:p>
        </p:txBody>
      </p:sp>
      <p:sp>
        <p:nvSpPr>
          <p:cNvPr id="188434" name="Line 18"/>
          <p:cNvSpPr>
            <a:spLocks noChangeShapeType="1"/>
          </p:cNvSpPr>
          <p:nvPr/>
        </p:nvSpPr>
        <p:spPr bwMode="auto">
          <a:xfrm>
            <a:off x="3275001" y="5370532"/>
            <a:ext cx="492125" cy="381000"/>
          </a:xfrm>
          <a:prstGeom prst="line">
            <a:avLst/>
          </a:prstGeom>
          <a:noFill/>
          <a:ln w="12700">
            <a:solidFill>
              <a:schemeClr val="tx1"/>
            </a:solidFill>
            <a:round/>
            <a:headEnd/>
            <a:tailEnd/>
          </a:ln>
        </p:spPr>
        <p:txBody>
          <a:bodyPr/>
          <a:lstStyle/>
          <a:p>
            <a:endParaRPr lang="fr-FR"/>
          </a:p>
        </p:txBody>
      </p:sp>
      <p:sp>
        <p:nvSpPr>
          <p:cNvPr id="188435" name="Line 19"/>
          <p:cNvSpPr>
            <a:spLocks noChangeShapeType="1"/>
          </p:cNvSpPr>
          <p:nvPr/>
        </p:nvSpPr>
        <p:spPr bwMode="auto">
          <a:xfrm>
            <a:off x="3225791" y="5889648"/>
            <a:ext cx="422275" cy="0"/>
          </a:xfrm>
          <a:prstGeom prst="line">
            <a:avLst/>
          </a:prstGeom>
          <a:noFill/>
          <a:ln w="12700">
            <a:solidFill>
              <a:schemeClr val="tx1"/>
            </a:solidFill>
            <a:round/>
            <a:headEnd/>
            <a:tailEnd/>
          </a:ln>
        </p:spPr>
        <p:txBody>
          <a:bodyPr/>
          <a:lstStyle/>
          <a:p>
            <a:endParaRPr lang="fr-FR"/>
          </a:p>
        </p:txBody>
      </p:sp>
      <p:sp>
        <p:nvSpPr>
          <p:cNvPr id="188436" name="Line 20"/>
          <p:cNvSpPr>
            <a:spLocks noChangeShapeType="1"/>
          </p:cNvSpPr>
          <p:nvPr/>
        </p:nvSpPr>
        <p:spPr bwMode="auto">
          <a:xfrm flipV="1">
            <a:off x="3225791" y="6042048"/>
            <a:ext cx="422275" cy="381000"/>
          </a:xfrm>
          <a:prstGeom prst="line">
            <a:avLst/>
          </a:prstGeom>
          <a:noFill/>
          <a:ln w="12700">
            <a:solidFill>
              <a:schemeClr val="tx1"/>
            </a:solidFill>
            <a:round/>
            <a:headEnd/>
            <a:tailEnd/>
          </a:ln>
        </p:spPr>
        <p:txBody>
          <a:bodyPr/>
          <a:lstStyle/>
          <a:p>
            <a:endParaRPr lang="fr-FR"/>
          </a:p>
        </p:txBody>
      </p:sp>
      <p:sp>
        <p:nvSpPr>
          <p:cNvPr id="188437" name="Arc 21"/>
          <p:cNvSpPr>
            <a:spLocks/>
          </p:cNvSpPr>
          <p:nvPr/>
        </p:nvSpPr>
        <p:spPr bwMode="auto">
          <a:xfrm>
            <a:off x="3486139" y="5827732"/>
            <a:ext cx="141287" cy="228600"/>
          </a:xfrm>
          <a:custGeom>
            <a:avLst/>
            <a:gdLst>
              <a:gd name="T0" fmla="*/ 1684475752 w 21600"/>
              <a:gd name="T1" fmla="*/ 2147483647 h 21600"/>
              <a:gd name="T2" fmla="*/ 0 w 21600"/>
              <a:gd name="T3" fmla="*/ 0 h 21600"/>
              <a:gd name="T4" fmla="*/ 1684475752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p:spPr>
        <p:txBody>
          <a:bodyPr/>
          <a:lstStyle/>
          <a:p>
            <a:endParaRPr lang="fr-FR"/>
          </a:p>
        </p:txBody>
      </p:sp>
      <p:sp>
        <p:nvSpPr>
          <p:cNvPr id="188438" name="Arc 22"/>
          <p:cNvSpPr>
            <a:spLocks/>
          </p:cNvSpPr>
          <p:nvPr/>
        </p:nvSpPr>
        <p:spPr bwMode="auto">
          <a:xfrm>
            <a:off x="3486139" y="5599132"/>
            <a:ext cx="69850" cy="228600"/>
          </a:xfrm>
          <a:custGeom>
            <a:avLst/>
            <a:gdLst>
              <a:gd name="T0" fmla="*/ 0 w 21600"/>
              <a:gd name="T1" fmla="*/ 2147483647 h 21595"/>
              <a:gd name="T2" fmla="*/ 24356305 w 21600"/>
              <a:gd name="T3" fmla="*/ 0 h 21595"/>
              <a:gd name="T4" fmla="*/ 24874449 w 21600"/>
              <a:gd name="T5" fmla="*/ 2147483647 h 21595"/>
              <a:gd name="T6" fmla="*/ 0 60000 65536"/>
              <a:gd name="T7" fmla="*/ 0 60000 65536"/>
              <a:gd name="T8" fmla="*/ 0 60000 65536"/>
              <a:gd name="T9" fmla="*/ 0 w 21600"/>
              <a:gd name="T10" fmla="*/ 0 h 21595"/>
              <a:gd name="T11" fmla="*/ 21600 w 21600"/>
              <a:gd name="T12" fmla="*/ 21595 h 21595"/>
            </a:gdLst>
            <a:ahLst/>
            <a:cxnLst>
              <a:cxn ang="T6">
                <a:pos x="T0" y="T1"/>
              </a:cxn>
              <a:cxn ang="T7">
                <a:pos x="T2" y="T3"/>
              </a:cxn>
              <a:cxn ang="T8">
                <a:pos x="T4" y="T5"/>
              </a:cxn>
            </a:cxnLst>
            <a:rect l="T9" t="T10" r="T11" b="T12"/>
            <a:pathLst>
              <a:path w="21600" h="21595" fill="none" extrusionOk="0">
                <a:moveTo>
                  <a:pt x="0" y="21595"/>
                </a:moveTo>
                <a:cubicBezTo>
                  <a:pt x="0" y="9841"/>
                  <a:pt x="9398" y="244"/>
                  <a:pt x="21149" y="-1"/>
                </a:cubicBezTo>
              </a:path>
              <a:path w="21600" h="21595" stroke="0" extrusionOk="0">
                <a:moveTo>
                  <a:pt x="0" y="21595"/>
                </a:moveTo>
                <a:cubicBezTo>
                  <a:pt x="0" y="9841"/>
                  <a:pt x="9398" y="244"/>
                  <a:pt x="21149" y="-1"/>
                </a:cubicBezTo>
                <a:lnTo>
                  <a:pt x="21600" y="21595"/>
                </a:lnTo>
                <a:close/>
              </a:path>
            </a:pathLst>
          </a:custGeom>
          <a:noFill/>
          <a:ln w="12700" cap="rnd">
            <a:solidFill>
              <a:schemeClr val="tx1"/>
            </a:solidFill>
            <a:round/>
            <a:headEnd/>
            <a:tailEnd/>
          </a:ln>
        </p:spPr>
        <p:txBody>
          <a:bodyPr/>
          <a:lstStyle/>
          <a:p>
            <a:endParaRPr lang="fr-FR"/>
          </a:p>
        </p:txBody>
      </p:sp>
      <p:sp>
        <p:nvSpPr>
          <p:cNvPr id="188439" name="Freeform 23"/>
          <p:cNvSpPr>
            <a:spLocks/>
          </p:cNvSpPr>
          <p:nvPr/>
        </p:nvSpPr>
        <p:spPr bwMode="auto">
          <a:xfrm>
            <a:off x="3555989" y="5294332"/>
            <a:ext cx="212725" cy="230188"/>
          </a:xfrm>
          <a:custGeom>
            <a:avLst/>
            <a:gdLst>
              <a:gd name="T0" fmla="*/ 0 w 145"/>
              <a:gd name="T1" fmla="*/ 0 h 145"/>
              <a:gd name="T2" fmla="*/ 2147483647 w 145"/>
              <a:gd name="T3" fmla="*/ 2147483647 h 145"/>
              <a:gd name="T4" fmla="*/ 2147483647 w 145"/>
              <a:gd name="T5" fmla="*/ 0 h 145"/>
              <a:gd name="T6" fmla="*/ 0 60000 65536"/>
              <a:gd name="T7" fmla="*/ 0 60000 65536"/>
              <a:gd name="T8" fmla="*/ 0 60000 65536"/>
              <a:gd name="T9" fmla="*/ 0 w 145"/>
              <a:gd name="T10" fmla="*/ 0 h 145"/>
              <a:gd name="T11" fmla="*/ 145 w 145"/>
              <a:gd name="T12" fmla="*/ 145 h 145"/>
            </a:gdLst>
            <a:ahLst/>
            <a:cxnLst>
              <a:cxn ang="T6">
                <a:pos x="T0" y="T1"/>
              </a:cxn>
              <a:cxn ang="T7">
                <a:pos x="T2" y="T3"/>
              </a:cxn>
              <a:cxn ang="T8">
                <a:pos x="T4" y="T5"/>
              </a:cxn>
            </a:cxnLst>
            <a:rect l="T9" t="T10" r="T11" b="T12"/>
            <a:pathLst>
              <a:path w="145" h="145">
                <a:moveTo>
                  <a:pt x="0" y="0"/>
                </a:moveTo>
                <a:lnTo>
                  <a:pt x="96" y="144"/>
                </a:lnTo>
                <a:lnTo>
                  <a:pt x="144" y="0"/>
                </a:lnTo>
              </a:path>
            </a:pathLst>
          </a:custGeom>
          <a:noFill/>
          <a:ln w="12700" cap="rnd">
            <a:solidFill>
              <a:schemeClr val="tx1"/>
            </a:solidFill>
            <a:round/>
            <a:headEnd/>
            <a:tailEnd/>
          </a:ln>
        </p:spPr>
        <p:txBody>
          <a:bodyPr/>
          <a:lstStyle/>
          <a:p>
            <a:endParaRPr lang="fr-FR"/>
          </a:p>
        </p:txBody>
      </p:sp>
      <p:sp>
        <p:nvSpPr>
          <p:cNvPr id="188440" name="Rectangle 24"/>
          <p:cNvSpPr>
            <a:spLocks noChangeArrowheads="1"/>
          </p:cNvSpPr>
          <p:nvPr/>
        </p:nvSpPr>
        <p:spPr bwMode="auto">
          <a:xfrm>
            <a:off x="8034337" y="5110178"/>
            <a:ext cx="336550" cy="458787"/>
          </a:xfrm>
          <a:prstGeom prst="rect">
            <a:avLst/>
          </a:prstGeom>
          <a:noFill/>
          <a:ln w="12700">
            <a:noFill/>
            <a:miter lim="800000"/>
            <a:headEnd/>
            <a:tailEnd/>
          </a:ln>
        </p:spPr>
        <p:txBody>
          <a:bodyPr wrap="none" lIns="90488" tIns="44450" rIns="90488" bIns="44450">
            <a:spAutoFit/>
          </a:bodyPr>
          <a:lstStyle/>
          <a:p>
            <a:r>
              <a:rPr lang="fr-FR"/>
              <a:t>1</a:t>
            </a:r>
          </a:p>
        </p:txBody>
      </p:sp>
      <p:sp>
        <p:nvSpPr>
          <p:cNvPr id="188441" name="Rectangle 25"/>
          <p:cNvSpPr>
            <a:spLocks noChangeArrowheads="1"/>
          </p:cNvSpPr>
          <p:nvPr/>
        </p:nvSpPr>
        <p:spPr bwMode="auto">
          <a:xfrm>
            <a:off x="2928926" y="5072074"/>
            <a:ext cx="336550" cy="458787"/>
          </a:xfrm>
          <a:prstGeom prst="rect">
            <a:avLst/>
          </a:prstGeom>
          <a:noFill/>
          <a:ln w="12700">
            <a:noFill/>
            <a:miter lim="800000"/>
            <a:headEnd/>
            <a:tailEnd/>
          </a:ln>
        </p:spPr>
        <p:txBody>
          <a:bodyPr wrap="none" lIns="90488" tIns="44450" rIns="90488" bIns="44450">
            <a:spAutoFit/>
          </a:bodyPr>
          <a:lstStyle/>
          <a:p>
            <a:r>
              <a:rPr lang="fr-FR" dirty="0"/>
              <a:t>0</a:t>
            </a:r>
          </a:p>
        </p:txBody>
      </p:sp>
      <p:sp>
        <p:nvSpPr>
          <p:cNvPr id="188442" name="Rectangle 26"/>
          <p:cNvSpPr>
            <a:spLocks noChangeArrowheads="1"/>
          </p:cNvSpPr>
          <p:nvPr/>
        </p:nvSpPr>
        <p:spPr bwMode="auto">
          <a:xfrm>
            <a:off x="2928926" y="6143644"/>
            <a:ext cx="336550" cy="458787"/>
          </a:xfrm>
          <a:prstGeom prst="rect">
            <a:avLst/>
          </a:prstGeom>
          <a:noFill/>
          <a:ln w="12700">
            <a:noFill/>
            <a:miter lim="800000"/>
            <a:headEnd/>
            <a:tailEnd/>
          </a:ln>
        </p:spPr>
        <p:txBody>
          <a:bodyPr wrap="none" lIns="90488" tIns="44450" rIns="90488" bIns="44450">
            <a:spAutoFit/>
          </a:bodyPr>
          <a:lstStyle/>
          <a:p>
            <a:r>
              <a:rPr lang="fr-FR" dirty="0"/>
              <a:t>0</a:t>
            </a:r>
          </a:p>
        </p:txBody>
      </p:sp>
      <p:sp>
        <p:nvSpPr>
          <p:cNvPr id="188443" name="Line 27"/>
          <p:cNvSpPr>
            <a:spLocks noChangeShapeType="1"/>
          </p:cNvSpPr>
          <p:nvPr/>
        </p:nvSpPr>
        <p:spPr bwMode="auto">
          <a:xfrm>
            <a:off x="6697653" y="5849958"/>
            <a:ext cx="1196975" cy="0"/>
          </a:xfrm>
          <a:prstGeom prst="line">
            <a:avLst/>
          </a:prstGeom>
          <a:noFill/>
          <a:ln w="50800">
            <a:solidFill>
              <a:schemeClr val="tx1"/>
            </a:solidFill>
            <a:round/>
            <a:headEnd/>
            <a:tailEnd type="triangle" w="med" len="med"/>
          </a:ln>
        </p:spPr>
        <p:txBody>
          <a:bodyPr/>
          <a:lstStyle/>
          <a:p>
            <a:endParaRPr lang="fr-FR"/>
          </a:p>
        </p:txBody>
      </p:sp>
      <p:sp>
        <p:nvSpPr>
          <p:cNvPr id="188444" name="Oval 28"/>
          <p:cNvSpPr>
            <a:spLocks noChangeArrowheads="1"/>
          </p:cNvSpPr>
          <p:nvPr/>
        </p:nvSpPr>
        <p:spPr bwMode="auto">
          <a:xfrm>
            <a:off x="773113" y="5753120"/>
            <a:ext cx="339725" cy="368300"/>
          </a:xfrm>
          <a:prstGeom prst="ellipse">
            <a:avLst/>
          </a:prstGeom>
          <a:noFill/>
          <a:ln w="12700">
            <a:solidFill>
              <a:schemeClr val="tx1"/>
            </a:solidFill>
            <a:round/>
            <a:headEnd/>
            <a:tailEnd/>
          </a:ln>
        </p:spPr>
        <p:txBody>
          <a:bodyPr wrap="none" anchor="ctr"/>
          <a:lstStyle/>
          <a:p>
            <a:endParaRPr lang="ar-DZ"/>
          </a:p>
        </p:txBody>
      </p:sp>
      <p:sp>
        <p:nvSpPr>
          <p:cNvPr id="188445" name="Oval 29"/>
          <p:cNvSpPr>
            <a:spLocks noChangeArrowheads="1"/>
          </p:cNvSpPr>
          <p:nvPr/>
        </p:nvSpPr>
        <p:spPr bwMode="auto">
          <a:xfrm>
            <a:off x="0" y="5753120"/>
            <a:ext cx="339725" cy="368300"/>
          </a:xfrm>
          <a:prstGeom prst="ellipse">
            <a:avLst/>
          </a:prstGeom>
          <a:noFill/>
          <a:ln w="12700">
            <a:solidFill>
              <a:schemeClr val="tx1"/>
            </a:solidFill>
            <a:round/>
            <a:headEnd/>
            <a:tailEnd/>
          </a:ln>
        </p:spPr>
        <p:txBody>
          <a:bodyPr wrap="none" anchor="ctr"/>
          <a:lstStyle/>
          <a:p>
            <a:endParaRPr lang="ar-DZ"/>
          </a:p>
        </p:txBody>
      </p:sp>
      <p:sp>
        <p:nvSpPr>
          <p:cNvPr id="188446" name="Oval 30"/>
          <p:cNvSpPr>
            <a:spLocks noChangeArrowheads="1"/>
          </p:cNvSpPr>
          <p:nvPr/>
        </p:nvSpPr>
        <p:spPr bwMode="auto">
          <a:xfrm>
            <a:off x="0" y="5219720"/>
            <a:ext cx="339725" cy="368300"/>
          </a:xfrm>
          <a:prstGeom prst="ellipse">
            <a:avLst/>
          </a:prstGeom>
          <a:noFill/>
          <a:ln w="12700">
            <a:solidFill>
              <a:schemeClr val="tx1"/>
            </a:solidFill>
            <a:round/>
            <a:headEnd/>
            <a:tailEnd/>
          </a:ln>
        </p:spPr>
        <p:txBody>
          <a:bodyPr wrap="none" anchor="ctr"/>
          <a:lstStyle/>
          <a:p>
            <a:endParaRPr lang="ar-DZ"/>
          </a:p>
        </p:txBody>
      </p:sp>
      <p:sp>
        <p:nvSpPr>
          <p:cNvPr id="188447" name="Oval 31"/>
          <p:cNvSpPr>
            <a:spLocks noChangeArrowheads="1"/>
          </p:cNvSpPr>
          <p:nvPr/>
        </p:nvSpPr>
        <p:spPr bwMode="auto">
          <a:xfrm>
            <a:off x="0" y="6286520"/>
            <a:ext cx="339725" cy="368300"/>
          </a:xfrm>
          <a:prstGeom prst="ellipse">
            <a:avLst/>
          </a:prstGeom>
          <a:noFill/>
          <a:ln w="12700">
            <a:solidFill>
              <a:schemeClr val="tx1"/>
            </a:solidFill>
            <a:round/>
            <a:headEnd/>
            <a:tailEnd/>
          </a:ln>
        </p:spPr>
        <p:txBody>
          <a:bodyPr wrap="none" anchor="ctr"/>
          <a:lstStyle/>
          <a:p>
            <a:endParaRPr lang="ar-DZ"/>
          </a:p>
        </p:txBody>
      </p:sp>
      <p:sp>
        <p:nvSpPr>
          <p:cNvPr id="188448" name="Rectangle 32"/>
          <p:cNvSpPr>
            <a:spLocks noChangeArrowheads="1"/>
          </p:cNvSpPr>
          <p:nvPr/>
        </p:nvSpPr>
        <p:spPr bwMode="auto">
          <a:xfrm>
            <a:off x="822325" y="5722958"/>
            <a:ext cx="336550" cy="458787"/>
          </a:xfrm>
          <a:prstGeom prst="rect">
            <a:avLst/>
          </a:prstGeom>
          <a:noFill/>
          <a:ln w="12700">
            <a:noFill/>
            <a:miter lim="800000"/>
            <a:headEnd/>
            <a:tailEnd/>
          </a:ln>
        </p:spPr>
        <p:txBody>
          <a:bodyPr wrap="none" lIns="90488" tIns="44450" rIns="90488" bIns="44450">
            <a:spAutoFit/>
          </a:bodyPr>
          <a:lstStyle/>
          <a:p>
            <a:r>
              <a:rPr lang="fr-FR"/>
              <a:t>1</a:t>
            </a:r>
          </a:p>
        </p:txBody>
      </p:sp>
      <p:sp>
        <p:nvSpPr>
          <p:cNvPr id="188449" name="Line 33"/>
          <p:cNvSpPr>
            <a:spLocks noChangeShapeType="1"/>
          </p:cNvSpPr>
          <p:nvPr/>
        </p:nvSpPr>
        <p:spPr bwMode="auto">
          <a:xfrm>
            <a:off x="344488" y="5441970"/>
            <a:ext cx="493712" cy="381000"/>
          </a:xfrm>
          <a:prstGeom prst="line">
            <a:avLst/>
          </a:prstGeom>
          <a:noFill/>
          <a:ln w="12700">
            <a:solidFill>
              <a:schemeClr val="tx1"/>
            </a:solidFill>
            <a:round/>
            <a:headEnd/>
            <a:tailEnd/>
          </a:ln>
        </p:spPr>
        <p:txBody>
          <a:bodyPr/>
          <a:lstStyle/>
          <a:p>
            <a:endParaRPr lang="fr-FR"/>
          </a:p>
        </p:txBody>
      </p:sp>
      <p:sp>
        <p:nvSpPr>
          <p:cNvPr id="188450" name="Line 34"/>
          <p:cNvSpPr>
            <a:spLocks noChangeShapeType="1"/>
          </p:cNvSpPr>
          <p:nvPr/>
        </p:nvSpPr>
        <p:spPr bwMode="auto">
          <a:xfrm>
            <a:off x="344488" y="5899170"/>
            <a:ext cx="422275" cy="0"/>
          </a:xfrm>
          <a:prstGeom prst="line">
            <a:avLst/>
          </a:prstGeom>
          <a:noFill/>
          <a:ln w="12700">
            <a:solidFill>
              <a:schemeClr val="tx1"/>
            </a:solidFill>
            <a:round/>
            <a:headEnd/>
            <a:tailEnd/>
          </a:ln>
        </p:spPr>
        <p:txBody>
          <a:bodyPr/>
          <a:lstStyle/>
          <a:p>
            <a:endParaRPr lang="fr-FR"/>
          </a:p>
        </p:txBody>
      </p:sp>
      <p:sp>
        <p:nvSpPr>
          <p:cNvPr id="188451" name="Line 35"/>
          <p:cNvSpPr>
            <a:spLocks noChangeShapeType="1"/>
          </p:cNvSpPr>
          <p:nvPr/>
        </p:nvSpPr>
        <p:spPr bwMode="auto">
          <a:xfrm flipV="1">
            <a:off x="344488" y="6051570"/>
            <a:ext cx="422275" cy="381000"/>
          </a:xfrm>
          <a:prstGeom prst="line">
            <a:avLst/>
          </a:prstGeom>
          <a:noFill/>
          <a:ln w="12700">
            <a:solidFill>
              <a:schemeClr val="tx1"/>
            </a:solidFill>
            <a:round/>
            <a:headEnd/>
            <a:tailEnd/>
          </a:ln>
        </p:spPr>
        <p:txBody>
          <a:bodyPr/>
          <a:lstStyle/>
          <a:p>
            <a:endParaRPr lang="fr-FR"/>
          </a:p>
        </p:txBody>
      </p:sp>
      <p:sp>
        <p:nvSpPr>
          <p:cNvPr id="188452" name="Arc 36"/>
          <p:cNvSpPr>
            <a:spLocks/>
          </p:cNvSpPr>
          <p:nvPr/>
        </p:nvSpPr>
        <p:spPr bwMode="auto">
          <a:xfrm>
            <a:off x="555625" y="5899170"/>
            <a:ext cx="141288" cy="228600"/>
          </a:xfrm>
          <a:custGeom>
            <a:avLst/>
            <a:gdLst>
              <a:gd name="T0" fmla="*/ 1684537073 w 21600"/>
              <a:gd name="T1" fmla="*/ 2147483647 h 21600"/>
              <a:gd name="T2" fmla="*/ 0 w 21600"/>
              <a:gd name="T3" fmla="*/ 0 h 21600"/>
              <a:gd name="T4" fmla="*/ 1684537073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p:spPr>
        <p:txBody>
          <a:bodyPr/>
          <a:lstStyle/>
          <a:p>
            <a:endParaRPr lang="fr-FR"/>
          </a:p>
        </p:txBody>
      </p:sp>
      <p:sp>
        <p:nvSpPr>
          <p:cNvPr id="188453" name="Arc 37"/>
          <p:cNvSpPr>
            <a:spLocks/>
          </p:cNvSpPr>
          <p:nvPr/>
        </p:nvSpPr>
        <p:spPr bwMode="auto">
          <a:xfrm>
            <a:off x="555625" y="5670570"/>
            <a:ext cx="71438" cy="228600"/>
          </a:xfrm>
          <a:custGeom>
            <a:avLst/>
            <a:gdLst>
              <a:gd name="T0" fmla="*/ 0 w 21600"/>
              <a:gd name="T1" fmla="*/ 2147483647 h 21595"/>
              <a:gd name="T2" fmla="*/ 27253805 w 21600"/>
              <a:gd name="T3" fmla="*/ 0 h 21595"/>
              <a:gd name="T4" fmla="*/ 27833492 w 21600"/>
              <a:gd name="T5" fmla="*/ 2147483647 h 21595"/>
              <a:gd name="T6" fmla="*/ 0 60000 65536"/>
              <a:gd name="T7" fmla="*/ 0 60000 65536"/>
              <a:gd name="T8" fmla="*/ 0 60000 65536"/>
              <a:gd name="T9" fmla="*/ 0 w 21600"/>
              <a:gd name="T10" fmla="*/ 0 h 21595"/>
              <a:gd name="T11" fmla="*/ 21600 w 21600"/>
              <a:gd name="T12" fmla="*/ 21595 h 21595"/>
            </a:gdLst>
            <a:ahLst/>
            <a:cxnLst>
              <a:cxn ang="T6">
                <a:pos x="T0" y="T1"/>
              </a:cxn>
              <a:cxn ang="T7">
                <a:pos x="T2" y="T3"/>
              </a:cxn>
              <a:cxn ang="T8">
                <a:pos x="T4" y="T5"/>
              </a:cxn>
            </a:cxnLst>
            <a:rect l="T9" t="T10" r="T11" b="T12"/>
            <a:pathLst>
              <a:path w="21600" h="21595" fill="none" extrusionOk="0">
                <a:moveTo>
                  <a:pt x="0" y="21595"/>
                </a:moveTo>
                <a:cubicBezTo>
                  <a:pt x="0" y="9841"/>
                  <a:pt x="9398" y="244"/>
                  <a:pt x="21149" y="-1"/>
                </a:cubicBezTo>
              </a:path>
              <a:path w="21600" h="21595" stroke="0" extrusionOk="0">
                <a:moveTo>
                  <a:pt x="0" y="21595"/>
                </a:moveTo>
                <a:cubicBezTo>
                  <a:pt x="0" y="9841"/>
                  <a:pt x="9398" y="244"/>
                  <a:pt x="21149" y="-1"/>
                </a:cubicBezTo>
                <a:lnTo>
                  <a:pt x="21600" y="21595"/>
                </a:lnTo>
                <a:close/>
              </a:path>
            </a:pathLst>
          </a:custGeom>
          <a:noFill/>
          <a:ln w="12700" cap="rnd">
            <a:solidFill>
              <a:schemeClr val="tx1"/>
            </a:solidFill>
            <a:round/>
            <a:headEnd/>
            <a:tailEnd/>
          </a:ln>
        </p:spPr>
        <p:txBody>
          <a:bodyPr/>
          <a:lstStyle/>
          <a:p>
            <a:endParaRPr lang="fr-FR"/>
          </a:p>
        </p:txBody>
      </p:sp>
      <p:sp>
        <p:nvSpPr>
          <p:cNvPr id="188454" name="Freeform 38"/>
          <p:cNvSpPr>
            <a:spLocks/>
          </p:cNvSpPr>
          <p:nvPr/>
        </p:nvSpPr>
        <p:spPr bwMode="auto">
          <a:xfrm>
            <a:off x="627063" y="5365770"/>
            <a:ext cx="211137" cy="230188"/>
          </a:xfrm>
          <a:custGeom>
            <a:avLst/>
            <a:gdLst>
              <a:gd name="T0" fmla="*/ 0 w 145"/>
              <a:gd name="T1" fmla="*/ 0 h 145"/>
              <a:gd name="T2" fmla="*/ 2147483647 w 145"/>
              <a:gd name="T3" fmla="*/ 2147483647 h 145"/>
              <a:gd name="T4" fmla="*/ 2147483647 w 145"/>
              <a:gd name="T5" fmla="*/ 0 h 145"/>
              <a:gd name="T6" fmla="*/ 0 60000 65536"/>
              <a:gd name="T7" fmla="*/ 0 60000 65536"/>
              <a:gd name="T8" fmla="*/ 0 60000 65536"/>
              <a:gd name="T9" fmla="*/ 0 w 145"/>
              <a:gd name="T10" fmla="*/ 0 h 145"/>
              <a:gd name="T11" fmla="*/ 145 w 145"/>
              <a:gd name="T12" fmla="*/ 145 h 145"/>
            </a:gdLst>
            <a:ahLst/>
            <a:cxnLst>
              <a:cxn ang="T6">
                <a:pos x="T0" y="T1"/>
              </a:cxn>
              <a:cxn ang="T7">
                <a:pos x="T2" y="T3"/>
              </a:cxn>
              <a:cxn ang="T8">
                <a:pos x="T4" y="T5"/>
              </a:cxn>
            </a:cxnLst>
            <a:rect l="T9" t="T10" r="T11" b="T12"/>
            <a:pathLst>
              <a:path w="145" h="145">
                <a:moveTo>
                  <a:pt x="0" y="0"/>
                </a:moveTo>
                <a:lnTo>
                  <a:pt x="96" y="144"/>
                </a:lnTo>
                <a:lnTo>
                  <a:pt x="144" y="0"/>
                </a:lnTo>
              </a:path>
            </a:pathLst>
          </a:custGeom>
          <a:noFill/>
          <a:ln w="12700" cap="rnd">
            <a:solidFill>
              <a:schemeClr val="tx1"/>
            </a:solidFill>
            <a:round/>
            <a:headEnd/>
            <a:tailEnd/>
          </a:ln>
        </p:spPr>
        <p:txBody>
          <a:bodyPr/>
          <a:lstStyle/>
          <a:p>
            <a:endParaRPr lang="fr-FR"/>
          </a:p>
        </p:txBody>
      </p:sp>
      <p:sp>
        <p:nvSpPr>
          <p:cNvPr id="188455" name="Freeform 39"/>
          <p:cNvSpPr>
            <a:spLocks/>
          </p:cNvSpPr>
          <p:nvPr/>
        </p:nvSpPr>
        <p:spPr bwMode="auto">
          <a:xfrm>
            <a:off x="6210312" y="5103828"/>
            <a:ext cx="141287" cy="230188"/>
          </a:xfrm>
          <a:custGeom>
            <a:avLst/>
            <a:gdLst>
              <a:gd name="T0" fmla="*/ 0 w 97"/>
              <a:gd name="T1" fmla="*/ 2147483647 h 145"/>
              <a:gd name="T2" fmla="*/ 2147483647 w 97"/>
              <a:gd name="T3" fmla="*/ 0 h 145"/>
              <a:gd name="T4" fmla="*/ 2147483647 w 97"/>
              <a:gd name="T5" fmla="*/ 2147483647 h 145"/>
              <a:gd name="T6" fmla="*/ 0 60000 65536"/>
              <a:gd name="T7" fmla="*/ 0 60000 65536"/>
              <a:gd name="T8" fmla="*/ 0 60000 65536"/>
              <a:gd name="T9" fmla="*/ 0 w 97"/>
              <a:gd name="T10" fmla="*/ 0 h 145"/>
              <a:gd name="T11" fmla="*/ 97 w 97"/>
              <a:gd name="T12" fmla="*/ 145 h 145"/>
            </a:gdLst>
            <a:ahLst/>
            <a:cxnLst>
              <a:cxn ang="T6">
                <a:pos x="T0" y="T1"/>
              </a:cxn>
              <a:cxn ang="T7">
                <a:pos x="T2" y="T3"/>
              </a:cxn>
              <a:cxn ang="T8">
                <a:pos x="T4" y="T5"/>
              </a:cxn>
            </a:cxnLst>
            <a:rect l="T9" t="T10" r="T11" b="T12"/>
            <a:pathLst>
              <a:path w="97" h="145">
                <a:moveTo>
                  <a:pt x="0" y="144"/>
                </a:moveTo>
                <a:lnTo>
                  <a:pt x="48" y="0"/>
                </a:lnTo>
                <a:lnTo>
                  <a:pt x="96" y="144"/>
                </a:lnTo>
              </a:path>
            </a:pathLst>
          </a:custGeom>
          <a:noFill/>
          <a:ln w="12700" cap="rnd">
            <a:solidFill>
              <a:schemeClr val="tx1"/>
            </a:solidFill>
            <a:round/>
            <a:headEnd/>
            <a:tailEnd/>
          </a:ln>
        </p:spPr>
        <p:txBody>
          <a:bodyPr/>
          <a:lstStyle/>
          <a:p>
            <a:endParaRPr lang="fr-FR"/>
          </a:p>
        </p:txBody>
      </p:sp>
      <p:sp>
        <p:nvSpPr>
          <p:cNvPr id="188456" name="Line 40"/>
          <p:cNvSpPr>
            <a:spLocks noChangeShapeType="1"/>
          </p:cNvSpPr>
          <p:nvPr/>
        </p:nvSpPr>
        <p:spPr bwMode="auto">
          <a:xfrm>
            <a:off x="1214414" y="5929330"/>
            <a:ext cx="1195388" cy="0"/>
          </a:xfrm>
          <a:prstGeom prst="line">
            <a:avLst/>
          </a:prstGeom>
          <a:noFill/>
          <a:ln w="50800">
            <a:solidFill>
              <a:schemeClr val="tx1"/>
            </a:solidFill>
            <a:round/>
            <a:headEnd/>
            <a:tailEnd type="triangle" w="med" len="med"/>
          </a:ln>
        </p:spPr>
        <p:txBody>
          <a:bodyPr/>
          <a:lstStyle/>
          <a:p>
            <a:endParaRPr lang="fr-FR"/>
          </a:p>
        </p:txBody>
      </p:sp>
      <p:sp>
        <p:nvSpPr>
          <p:cNvPr id="188457" name="Oval 41"/>
          <p:cNvSpPr>
            <a:spLocks noChangeArrowheads="1"/>
          </p:cNvSpPr>
          <p:nvPr/>
        </p:nvSpPr>
        <p:spPr bwMode="auto">
          <a:xfrm>
            <a:off x="8758237" y="5597540"/>
            <a:ext cx="339725" cy="368300"/>
          </a:xfrm>
          <a:prstGeom prst="ellipse">
            <a:avLst/>
          </a:prstGeom>
          <a:noFill/>
          <a:ln w="12700">
            <a:solidFill>
              <a:schemeClr val="tx1"/>
            </a:solidFill>
            <a:round/>
            <a:headEnd/>
            <a:tailEnd/>
          </a:ln>
        </p:spPr>
        <p:txBody>
          <a:bodyPr wrap="none" anchor="ctr"/>
          <a:lstStyle/>
          <a:p>
            <a:endParaRPr lang="ar-DZ"/>
          </a:p>
        </p:txBody>
      </p:sp>
      <p:sp>
        <p:nvSpPr>
          <p:cNvPr id="188458" name="Oval 42"/>
          <p:cNvSpPr>
            <a:spLocks noChangeArrowheads="1"/>
          </p:cNvSpPr>
          <p:nvPr/>
        </p:nvSpPr>
        <p:spPr bwMode="auto">
          <a:xfrm>
            <a:off x="7983537" y="5597540"/>
            <a:ext cx="339725" cy="368300"/>
          </a:xfrm>
          <a:prstGeom prst="ellipse">
            <a:avLst/>
          </a:prstGeom>
          <a:noFill/>
          <a:ln w="12700">
            <a:solidFill>
              <a:schemeClr val="tx1"/>
            </a:solidFill>
            <a:round/>
            <a:headEnd/>
            <a:tailEnd/>
          </a:ln>
        </p:spPr>
        <p:txBody>
          <a:bodyPr wrap="none" anchor="ctr"/>
          <a:lstStyle/>
          <a:p>
            <a:endParaRPr lang="ar-DZ"/>
          </a:p>
        </p:txBody>
      </p:sp>
      <p:sp>
        <p:nvSpPr>
          <p:cNvPr id="188459" name="Oval 43"/>
          <p:cNvSpPr>
            <a:spLocks noChangeArrowheads="1"/>
          </p:cNvSpPr>
          <p:nvPr/>
        </p:nvSpPr>
        <p:spPr bwMode="auto">
          <a:xfrm>
            <a:off x="7983537" y="5064140"/>
            <a:ext cx="339725" cy="368300"/>
          </a:xfrm>
          <a:prstGeom prst="ellipse">
            <a:avLst/>
          </a:prstGeom>
          <a:noFill/>
          <a:ln w="12700">
            <a:solidFill>
              <a:schemeClr val="tx1"/>
            </a:solidFill>
            <a:round/>
            <a:headEnd/>
            <a:tailEnd/>
          </a:ln>
        </p:spPr>
        <p:txBody>
          <a:bodyPr wrap="none" anchor="ctr"/>
          <a:lstStyle/>
          <a:p>
            <a:endParaRPr lang="ar-DZ"/>
          </a:p>
        </p:txBody>
      </p:sp>
      <p:sp>
        <p:nvSpPr>
          <p:cNvPr id="188460" name="Oval 44"/>
          <p:cNvSpPr>
            <a:spLocks noChangeArrowheads="1"/>
          </p:cNvSpPr>
          <p:nvPr/>
        </p:nvSpPr>
        <p:spPr bwMode="auto">
          <a:xfrm>
            <a:off x="7983537" y="6130940"/>
            <a:ext cx="339725" cy="368300"/>
          </a:xfrm>
          <a:prstGeom prst="ellipse">
            <a:avLst/>
          </a:prstGeom>
          <a:noFill/>
          <a:ln w="12700">
            <a:solidFill>
              <a:schemeClr val="tx1"/>
            </a:solidFill>
            <a:round/>
            <a:headEnd/>
            <a:tailEnd/>
          </a:ln>
        </p:spPr>
        <p:txBody>
          <a:bodyPr wrap="none" anchor="ctr"/>
          <a:lstStyle/>
          <a:p>
            <a:endParaRPr lang="ar-DZ"/>
          </a:p>
        </p:txBody>
      </p:sp>
      <p:sp>
        <p:nvSpPr>
          <p:cNvPr id="188461" name="Rectangle 45"/>
          <p:cNvSpPr>
            <a:spLocks noChangeArrowheads="1"/>
          </p:cNvSpPr>
          <p:nvPr/>
        </p:nvSpPr>
        <p:spPr bwMode="auto">
          <a:xfrm>
            <a:off x="8807450" y="5567378"/>
            <a:ext cx="336550" cy="458787"/>
          </a:xfrm>
          <a:prstGeom prst="rect">
            <a:avLst/>
          </a:prstGeom>
          <a:noFill/>
          <a:ln w="12700">
            <a:noFill/>
            <a:miter lim="800000"/>
            <a:headEnd/>
            <a:tailEnd/>
          </a:ln>
        </p:spPr>
        <p:txBody>
          <a:bodyPr wrap="none" lIns="90488" tIns="44450" rIns="90488" bIns="44450">
            <a:spAutoFit/>
          </a:bodyPr>
          <a:lstStyle/>
          <a:p>
            <a:r>
              <a:rPr lang="fr-FR"/>
              <a:t>1</a:t>
            </a:r>
          </a:p>
        </p:txBody>
      </p:sp>
      <p:sp>
        <p:nvSpPr>
          <p:cNvPr id="188462" name="Line 46"/>
          <p:cNvSpPr>
            <a:spLocks noChangeShapeType="1"/>
          </p:cNvSpPr>
          <p:nvPr/>
        </p:nvSpPr>
        <p:spPr bwMode="auto">
          <a:xfrm>
            <a:off x="8329612" y="5286390"/>
            <a:ext cx="492125" cy="381000"/>
          </a:xfrm>
          <a:prstGeom prst="line">
            <a:avLst/>
          </a:prstGeom>
          <a:noFill/>
          <a:ln w="12700">
            <a:solidFill>
              <a:schemeClr val="tx1"/>
            </a:solidFill>
            <a:round/>
            <a:headEnd/>
            <a:tailEnd/>
          </a:ln>
        </p:spPr>
        <p:txBody>
          <a:bodyPr/>
          <a:lstStyle/>
          <a:p>
            <a:endParaRPr lang="fr-FR"/>
          </a:p>
        </p:txBody>
      </p:sp>
      <p:sp>
        <p:nvSpPr>
          <p:cNvPr id="188463" name="Line 47"/>
          <p:cNvSpPr>
            <a:spLocks noChangeShapeType="1"/>
          </p:cNvSpPr>
          <p:nvPr/>
        </p:nvSpPr>
        <p:spPr bwMode="auto">
          <a:xfrm>
            <a:off x="8329612" y="5743590"/>
            <a:ext cx="422275" cy="0"/>
          </a:xfrm>
          <a:prstGeom prst="line">
            <a:avLst/>
          </a:prstGeom>
          <a:noFill/>
          <a:ln w="12700">
            <a:solidFill>
              <a:schemeClr val="tx1"/>
            </a:solidFill>
            <a:round/>
            <a:headEnd/>
            <a:tailEnd/>
          </a:ln>
        </p:spPr>
        <p:txBody>
          <a:bodyPr/>
          <a:lstStyle/>
          <a:p>
            <a:endParaRPr lang="fr-FR"/>
          </a:p>
        </p:txBody>
      </p:sp>
      <p:sp>
        <p:nvSpPr>
          <p:cNvPr id="188464" name="Line 48"/>
          <p:cNvSpPr>
            <a:spLocks noChangeShapeType="1"/>
          </p:cNvSpPr>
          <p:nvPr/>
        </p:nvSpPr>
        <p:spPr bwMode="auto">
          <a:xfrm flipV="1">
            <a:off x="8329612" y="5895990"/>
            <a:ext cx="422275" cy="381000"/>
          </a:xfrm>
          <a:prstGeom prst="line">
            <a:avLst/>
          </a:prstGeom>
          <a:noFill/>
          <a:ln w="12700">
            <a:solidFill>
              <a:schemeClr val="tx1"/>
            </a:solidFill>
            <a:round/>
            <a:headEnd/>
            <a:tailEnd/>
          </a:ln>
        </p:spPr>
        <p:txBody>
          <a:bodyPr/>
          <a:lstStyle/>
          <a:p>
            <a:endParaRPr lang="fr-FR"/>
          </a:p>
        </p:txBody>
      </p:sp>
      <p:sp>
        <p:nvSpPr>
          <p:cNvPr id="188465" name="Arc 49"/>
          <p:cNvSpPr>
            <a:spLocks/>
          </p:cNvSpPr>
          <p:nvPr/>
        </p:nvSpPr>
        <p:spPr bwMode="auto">
          <a:xfrm>
            <a:off x="8540750" y="5743590"/>
            <a:ext cx="141287" cy="228600"/>
          </a:xfrm>
          <a:custGeom>
            <a:avLst/>
            <a:gdLst>
              <a:gd name="T0" fmla="*/ 1684475752 w 21600"/>
              <a:gd name="T1" fmla="*/ 2147483647 h 21600"/>
              <a:gd name="T2" fmla="*/ 0 w 21600"/>
              <a:gd name="T3" fmla="*/ 0 h 21600"/>
              <a:gd name="T4" fmla="*/ 1684475752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p:spPr>
        <p:txBody>
          <a:bodyPr/>
          <a:lstStyle/>
          <a:p>
            <a:endParaRPr lang="fr-FR"/>
          </a:p>
        </p:txBody>
      </p:sp>
      <p:sp>
        <p:nvSpPr>
          <p:cNvPr id="188466" name="Arc 50"/>
          <p:cNvSpPr>
            <a:spLocks/>
          </p:cNvSpPr>
          <p:nvPr/>
        </p:nvSpPr>
        <p:spPr bwMode="auto">
          <a:xfrm>
            <a:off x="8540750" y="5514990"/>
            <a:ext cx="69850" cy="228600"/>
          </a:xfrm>
          <a:custGeom>
            <a:avLst/>
            <a:gdLst>
              <a:gd name="T0" fmla="*/ 0 w 21600"/>
              <a:gd name="T1" fmla="*/ 2147483647 h 21595"/>
              <a:gd name="T2" fmla="*/ 24356305 w 21600"/>
              <a:gd name="T3" fmla="*/ 0 h 21595"/>
              <a:gd name="T4" fmla="*/ 24874449 w 21600"/>
              <a:gd name="T5" fmla="*/ 2147483647 h 21595"/>
              <a:gd name="T6" fmla="*/ 0 60000 65536"/>
              <a:gd name="T7" fmla="*/ 0 60000 65536"/>
              <a:gd name="T8" fmla="*/ 0 60000 65536"/>
              <a:gd name="T9" fmla="*/ 0 w 21600"/>
              <a:gd name="T10" fmla="*/ 0 h 21595"/>
              <a:gd name="T11" fmla="*/ 21600 w 21600"/>
              <a:gd name="T12" fmla="*/ 21595 h 21595"/>
            </a:gdLst>
            <a:ahLst/>
            <a:cxnLst>
              <a:cxn ang="T6">
                <a:pos x="T0" y="T1"/>
              </a:cxn>
              <a:cxn ang="T7">
                <a:pos x="T2" y="T3"/>
              </a:cxn>
              <a:cxn ang="T8">
                <a:pos x="T4" y="T5"/>
              </a:cxn>
            </a:cxnLst>
            <a:rect l="T9" t="T10" r="T11" b="T12"/>
            <a:pathLst>
              <a:path w="21600" h="21595" fill="none" extrusionOk="0">
                <a:moveTo>
                  <a:pt x="0" y="21595"/>
                </a:moveTo>
                <a:cubicBezTo>
                  <a:pt x="0" y="9841"/>
                  <a:pt x="9398" y="244"/>
                  <a:pt x="21149" y="-1"/>
                </a:cubicBezTo>
              </a:path>
              <a:path w="21600" h="21595" stroke="0" extrusionOk="0">
                <a:moveTo>
                  <a:pt x="0" y="21595"/>
                </a:moveTo>
                <a:cubicBezTo>
                  <a:pt x="0" y="9841"/>
                  <a:pt x="9398" y="244"/>
                  <a:pt x="21149" y="-1"/>
                </a:cubicBezTo>
                <a:lnTo>
                  <a:pt x="21600" y="21595"/>
                </a:lnTo>
                <a:close/>
              </a:path>
            </a:pathLst>
          </a:custGeom>
          <a:noFill/>
          <a:ln w="12700" cap="rnd">
            <a:solidFill>
              <a:schemeClr val="tx1"/>
            </a:solidFill>
            <a:round/>
            <a:headEnd/>
            <a:tailEnd/>
          </a:ln>
        </p:spPr>
        <p:txBody>
          <a:bodyPr/>
          <a:lstStyle/>
          <a:p>
            <a:endParaRPr lang="fr-FR"/>
          </a:p>
        </p:txBody>
      </p:sp>
      <p:sp>
        <p:nvSpPr>
          <p:cNvPr id="188467" name="Rectangle 51"/>
          <p:cNvSpPr>
            <a:spLocks noChangeArrowheads="1"/>
          </p:cNvSpPr>
          <p:nvPr/>
        </p:nvSpPr>
        <p:spPr bwMode="auto">
          <a:xfrm>
            <a:off x="8034337" y="5643578"/>
            <a:ext cx="336550" cy="458787"/>
          </a:xfrm>
          <a:prstGeom prst="rect">
            <a:avLst/>
          </a:prstGeom>
          <a:noFill/>
          <a:ln w="12700">
            <a:noFill/>
            <a:miter lim="800000"/>
            <a:headEnd/>
            <a:tailEnd/>
          </a:ln>
        </p:spPr>
        <p:txBody>
          <a:bodyPr wrap="none" lIns="90488" tIns="44450" rIns="90488" bIns="44450">
            <a:spAutoFit/>
          </a:bodyPr>
          <a:lstStyle/>
          <a:p>
            <a:r>
              <a:rPr lang="fr-FR"/>
              <a:t>1</a:t>
            </a:r>
          </a:p>
        </p:txBody>
      </p:sp>
      <p:sp>
        <p:nvSpPr>
          <p:cNvPr id="188468" name="Freeform 52"/>
          <p:cNvSpPr>
            <a:spLocks/>
          </p:cNvSpPr>
          <p:nvPr/>
        </p:nvSpPr>
        <p:spPr bwMode="auto">
          <a:xfrm>
            <a:off x="8821737" y="4981590"/>
            <a:ext cx="142875" cy="230188"/>
          </a:xfrm>
          <a:custGeom>
            <a:avLst/>
            <a:gdLst>
              <a:gd name="T0" fmla="*/ 0 w 97"/>
              <a:gd name="T1" fmla="*/ 2147483647 h 145"/>
              <a:gd name="T2" fmla="*/ 2147483647 w 97"/>
              <a:gd name="T3" fmla="*/ 0 h 145"/>
              <a:gd name="T4" fmla="*/ 2147483647 w 97"/>
              <a:gd name="T5" fmla="*/ 2147483647 h 145"/>
              <a:gd name="T6" fmla="*/ 0 60000 65536"/>
              <a:gd name="T7" fmla="*/ 0 60000 65536"/>
              <a:gd name="T8" fmla="*/ 0 60000 65536"/>
              <a:gd name="T9" fmla="*/ 0 w 97"/>
              <a:gd name="T10" fmla="*/ 0 h 145"/>
              <a:gd name="T11" fmla="*/ 97 w 97"/>
              <a:gd name="T12" fmla="*/ 145 h 145"/>
            </a:gdLst>
            <a:ahLst/>
            <a:cxnLst>
              <a:cxn ang="T6">
                <a:pos x="T0" y="T1"/>
              </a:cxn>
              <a:cxn ang="T7">
                <a:pos x="T2" y="T3"/>
              </a:cxn>
              <a:cxn ang="T8">
                <a:pos x="T4" y="T5"/>
              </a:cxn>
            </a:cxnLst>
            <a:rect l="T9" t="T10" r="T11" b="T12"/>
            <a:pathLst>
              <a:path w="97" h="145">
                <a:moveTo>
                  <a:pt x="0" y="144"/>
                </a:moveTo>
                <a:lnTo>
                  <a:pt x="48" y="0"/>
                </a:lnTo>
                <a:lnTo>
                  <a:pt x="96" y="144"/>
                </a:lnTo>
              </a:path>
            </a:pathLst>
          </a:custGeom>
          <a:noFill/>
          <a:ln w="12700" cap="rnd">
            <a:solidFill>
              <a:schemeClr val="tx1"/>
            </a:solidFill>
            <a:round/>
            <a:headEnd/>
            <a:tailEnd/>
          </a:ln>
        </p:spPr>
        <p:txBody>
          <a:bodyPr/>
          <a:lstStyle/>
          <a:p>
            <a:endParaRPr lang="fr-FR"/>
          </a:p>
        </p:txBody>
      </p:sp>
      <p:sp>
        <p:nvSpPr>
          <p:cNvPr id="188469" name="Rectangle 53"/>
          <p:cNvSpPr>
            <a:spLocks noChangeArrowheads="1"/>
          </p:cNvSpPr>
          <p:nvPr/>
        </p:nvSpPr>
        <p:spPr bwMode="auto">
          <a:xfrm>
            <a:off x="2928926" y="5643578"/>
            <a:ext cx="336550" cy="458787"/>
          </a:xfrm>
          <a:prstGeom prst="rect">
            <a:avLst/>
          </a:prstGeom>
          <a:noFill/>
          <a:ln w="12700">
            <a:noFill/>
            <a:miter lim="800000"/>
            <a:headEnd/>
            <a:tailEnd/>
          </a:ln>
        </p:spPr>
        <p:txBody>
          <a:bodyPr wrap="none" lIns="90488" tIns="44450" rIns="90488" bIns="44450">
            <a:spAutoFit/>
          </a:bodyPr>
          <a:lstStyle/>
          <a:p>
            <a:r>
              <a:rPr lang="fr-FR" dirty="0"/>
              <a:t>0</a:t>
            </a:r>
          </a:p>
        </p:txBody>
      </p:sp>
      <p:sp>
        <p:nvSpPr>
          <p:cNvPr id="188470" name="Rectangle 54"/>
          <p:cNvSpPr>
            <a:spLocks noChangeArrowheads="1"/>
          </p:cNvSpPr>
          <p:nvPr/>
        </p:nvSpPr>
        <p:spPr bwMode="auto">
          <a:xfrm>
            <a:off x="3703629" y="5789636"/>
            <a:ext cx="336550" cy="458787"/>
          </a:xfrm>
          <a:prstGeom prst="rect">
            <a:avLst/>
          </a:prstGeom>
          <a:noFill/>
          <a:ln w="12700">
            <a:noFill/>
            <a:miter lim="800000"/>
            <a:headEnd/>
            <a:tailEnd/>
          </a:ln>
        </p:spPr>
        <p:txBody>
          <a:bodyPr wrap="none" lIns="90488" tIns="44450" rIns="90488" bIns="44450">
            <a:spAutoFit/>
          </a:bodyPr>
          <a:lstStyle/>
          <a:p>
            <a:r>
              <a:rPr lang="fr-FR"/>
              <a:t>0</a:t>
            </a:r>
          </a:p>
        </p:txBody>
      </p:sp>
      <p:sp>
        <p:nvSpPr>
          <p:cNvPr id="188471" name="Rectangle 55"/>
          <p:cNvSpPr>
            <a:spLocks noChangeArrowheads="1"/>
          </p:cNvSpPr>
          <p:nvPr/>
        </p:nvSpPr>
        <p:spPr bwMode="auto">
          <a:xfrm>
            <a:off x="8034337" y="6100778"/>
            <a:ext cx="336550" cy="458787"/>
          </a:xfrm>
          <a:prstGeom prst="rect">
            <a:avLst/>
          </a:prstGeom>
          <a:noFill/>
          <a:ln w="12700">
            <a:noFill/>
            <a:miter lim="800000"/>
            <a:headEnd/>
            <a:tailEnd/>
          </a:ln>
        </p:spPr>
        <p:txBody>
          <a:bodyPr wrap="none" lIns="90488" tIns="44450" rIns="90488" bIns="44450">
            <a:spAutoFit/>
          </a:bodyPr>
          <a:lstStyle/>
          <a:p>
            <a:r>
              <a:rPr lang="fr-FR"/>
              <a:t>1</a:t>
            </a:r>
          </a:p>
        </p:txBody>
      </p:sp>
    </p:spTree>
  </p:cSld>
  <p:clrMapOvr>
    <a:masterClrMapping/>
  </p:clrMapOvr>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pPr fontAlgn="auto">
              <a:spcAft>
                <a:spcPts val="0"/>
              </a:spcAft>
              <a:defRPr/>
            </a:pPr>
            <a:r>
              <a:rPr lang="fr-FR" smtClean="0"/>
              <a:t>REMPLIR LA TABLE DES TESTS</a:t>
            </a:r>
          </a:p>
        </p:txBody>
      </p:sp>
      <p:sp>
        <p:nvSpPr>
          <p:cNvPr id="189443" name="Rectangle 3"/>
          <p:cNvSpPr>
            <a:spLocks noGrp="1" noChangeArrowheads="1"/>
          </p:cNvSpPr>
          <p:nvPr>
            <p:ph idx="1"/>
          </p:nvPr>
        </p:nvSpPr>
        <p:spPr>
          <a:xfrm>
            <a:off x="857250" y="1752600"/>
            <a:ext cx="7369175" cy="4191000"/>
          </a:xfrm>
        </p:spPr>
        <p:txBody>
          <a:bodyPr/>
          <a:lstStyle/>
          <a:p>
            <a:r>
              <a:rPr lang="fr-FR" smtClean="0"/>
              <a:t>COMPLETER LES AUTES SORTIES</a:t>
            </a:r>
          </a:p>
        </p:txBody>
      </p:sp>
      <p:sp>
        <p:nvSpPr>
          <p:cNvPr id="189444" name="Rectangle 4"/>
          <p:cNvSpPr>
            <a:spLocks noChangeArrowheads="1"/>
          </p:cNvSpPr>
          <p:nvPr/>
        </p:nvSpPr>
        <p:spPr bwMode="auto">
          <a:xfrm>
            <a:off x="1343025" y="2673350"/>
            <a:ext cx="5826125" cy="2882900"/>
          </a:xfrm>
          <a:prstGeom prst="rect">
            <a:avLst/>
          </a:prstGeom>
          <a:noFill/>
          <a:ln w="12700">
            <a:solidFill>
              <a:schemeClr val="tx1"/>
            </a:solidFill>
            <a:miter lim="800000"/>
            <a:headEnd/>
            <a:tailEnd/>
          </a:ln>
        </p:spPr>
        <p:txBody>
          <a:bodyPr wrap="none" anchor="ctr"/>
          <a:lstStyle/>
          <a:p>
            <a:endParaRPr lang="ar-DZ"/>
          </a:p>
        </p:txBody>
      </p:sp>
      <p:sp>
        <p:nvSpPr>
          <p:cNvPr id="189445" name="Line 5"/>
          <p:cNvSpPr>
            <a:spLocks noChangeShapeType="1"/>
          </p:cNvSpPr>
          <p:nvPr/>
        </p:nvSpPr>
        <p:spPr bwMode="auto">
          <a:xfrm>
            <a:off x="1336675" y="3048000"/>
            <a:ext cx="5837238" cy="0"/>
          </a:xfrm>
          <a:prstGeom prst="line">
            <a:avLst/>
          </a:prstGeom>
          <a:noFill/>
          <a:ln w="12700">
            <a:solidFill>
              <a:schemeClr val="tx1"/>
            </a:solidFill>
            <a:round/>
            <a:headEnd/>
            <a:tailEnd/>
          </a:ln>
        </p:spPr>
        <p:txBody>
          <a:bodyPr/>
          <a:lstStyle/>
          <a:p>
            <a:endParaRPr lang="fr-FR"/>
          </a:p>
        </p:txBody>
      </p:sp>
      <p:sp>
        <p:nvSpPr>
          <p:cNvPr id="189446" name="Line 6"/>
          <p:cNvSpPr>
            <a:spLocks noChangeShapeType="1"/>
          </p:cNvSpPr>
          <p:nvPr/>
        </p:nvSpPr>
        <p:spPr bwMode="auto">
          <a:xfrm>
            <a:off x="1336675" y="3505200"/>
            <a:ext cx="5837238" cy="0"/>
          </a:xfrm>
          <a:prstGeom prst="line">
            <a:avLst/>
          </a:prstGeom>
          <a:noFill/>
          <a:ln w="12700">
            <a:solidFill>
              <a:schemeClr val="tx1"/>
            </a:solidFill>
            <a:round/>
            <a:headEnd/>
            <a:tailEnd/>
          </a:ln>
        </p:spPr>
        <p:txBody>
          <a:bodyPr/>
          <a:lstStyle/>
          <a:p>
            <a:endParaRPr lang="fr-FR"/>
          </a:p>
        </p:txBody>
      </p:sp>
      <p:sp>
        <p:nvSpPr>
          <p:cNvPr id="189447" name="Line 7"/>
          <p:cNvSpPr>
            <a:spLocks noChangeShapeType="1"/>
          </p:cNvSpPr>
          <p:nvPr/>
        </p:nvSpPr>
        <p:spPr bwMode="auto">
          <a:xfrm>
            <a:off x="1336675" y="3886200"/>
            <a:ext cx="5837238" cy="0"/>
          </a:xfrm>
          <a:prstGeom prst="line">
            <a:avLst/>
          </a:prstGeom>
          <a:noFill/>
          <a:ln w="12700">
            <a:solidFill>
              <a:schemeClr val="tx1"/>
            </a:solidFill>
            <a:round/>
            <a:headEnd/>
            <a:tailEnd/>
          </a:ln>
        </p:spPr>
        <p:txBody>
          <a:bodyPr/>
          <a:lstStyle/>
          <a:p>
            <a:endParaRPr lang="fr-FR"/>
          </a:p>
        </p:txBody>
      </p:sp>
      <p:sp>
        <p:nvSpPr>
          <p:cNvPr id="189448" name="Line 8"/>
          <p:cNvSpPr>
            <a:spLocks noChangeShapeType="1"/>
          </p:cNvSpPr>
          <p:nvPr/>
        </p:nvSpPr>
        <p:spPr bwMode="auto">
          <a:xfrm>
            <a:off x="1336675" y="4267200"/>
            <a:ext cx="5837238" cy="0"/>
          </a:xfrm>
          <a:prstGeom prst="line">
            <a:avLst/>
          </a:prstGeom>
          <a:noFill/>
          <a:ln w="12700">
            <a:solidFill>
              <a:schemeClr val="tx1"/>
            </a:solidFill>
            <a:round/>
            <a:headEnd/>
            <a:tailEnd/>
          </a:ln>
        </p:spPr>
        <p:txBody>
          <a:bodyPr/>
          <a:lstStyle/>
          <a:p>
            <a:endParaRPr lang="fr-FR"/>
          </a:p>
        </p:txBody>
      </p:sp>
      <p:sp>
        <p:nvSpPr>
          <p:cNvPr id="189449" name="Line 9"/>
          <p:cNvSpPr>
            <a:spLocks noChangeShapeType="1"/>
          </p:cNvSpPr>
          <p:nvPr/>
        </p:nvSpPr>
        <p:spPr bwMode="auto">
          <a:xfrm>
            <a:off x="1336675" y="4648200"/>
            <a:ext cx="5837238" cy="0"/>
          </a:xfrm>
          <a:prstGeom prst="line">
            <a:avLst/>
          </a:prstGeom>
          <a:noFill/>
          <a:ln w="12700">
            <a:solidFill>
              <a:schemeClr val="tx1"/>
            </a:solidFill>
            <a:round/>
            <a:headEnd/>
            <a:tailEnd/>
          </a:ln>
        </p:spPr>
        <p:txBody>
          <a:bodyPr/>
          <a:lstStyle/>
          <a:p>
            <a:endParaRPr lang="fr-FR"/>
          </a:p>
        </p:txBody>
      </p:sp>
      <p:sp>
        <p:nvSpPr>
          <p:cNvPr id="189450" name="Line 10"/>
          <p:cNvSpPr>
            <a:spLocks noChangeShapeType="1"/>
          </p:cNvSpPr>
          <p:nvPr/>
        </p:nvSpPr>
        <p:spPr bwMode="auto">
          <a:xfrm>
            <a:off x="1336675" y="5105400"/>
            <a:ext cx="5837238" cy="0"/>
          </a:xfrm>
          <a:prstGeom prst="line">
            <a:avLst/>
          </a:prstGeom>
          <a:noFill/>
          <a:ln w="12700">
            <a:solidFill>
              <a:schemeClr val="tx1"/>
            </a:solidFill>
            <a:round/>
            <a:headEnd/>
            <a:tailEnd/>
          </a:ln>
        </p:spPr>
        <p:txBody>
          <a:bodyPr/>
          <a:lstStyle/>
          <a:p>
            <a:endParaRPr lang="fr-FR"/>
          </a:p>
        </p:txBody>
      </p:sp>
      <p:sp>
        <p:nvSpPr>
          <p:cNvPr id="189451" name="Line 11"/>
          <p:cNvSpPr>
            <a:spLocks noChangeShapeType="1"/>
          </p:cNvSpPr>
          <p:nvPr/>
        </p:nvSpPr>
        <p:spPr bwMode="auto">
          <a:xfrm>
            <a:off x="1687513" y="2667000"/>
            <a:ext cx="0" cy="2895600"/>
          </a:xfrm>
          <a:prstGeom prst="line">
            <a:avLst/>
          </a:prstGeom>
          <a:noFill/>
          <a:ln w="12700">
            <a:solidFill>
              <a:schemeClr val="tx1"/>
            </a:solidFill>
            <a:round/>
            <a:headEnd/>
            <a:tailEnd/>
          </a:ln>
        </p:spPr>
        <p:txBody>
          <a:bodyPr/>
          <a:lstStyle/>
          <a:p>
            <a:endParaRPr lang="fr-FR"/>
          </a:p>
        </p:txBody>
      </p:sp>
      <p:sp>
        <p:nvSpPr>
          <p:cNvPr id="189452" name="Line 12"/>
          <p:cNvSpPr>
            <a:spLocks noChangeShapeType="1"/>
          </p:cNvSpPr>
          <p:nvPr/>
        </p:nvSpPr>
        <p:spPr bwMode="auto">
          <a:xfrm>
            <a:off x="2039938" y="2667000"/>
            <a:ext cx="0" cy="2895600"/>
          </a:xfrm>
          <a:prstGeom prst="line">
            <a:avLst/>
          </a:prstGeom>
          <a:noFill/>
          <a:ln w="12700">
            <a:solidFill>
              <a:schemeClr val="tx1"/>
            </a:solidFill>
            <a:round/>
            <a:headEnd/>
            <a:tailEnd/>
          </a:ln>
        </p:spPr>
        <p:txBody>
          <a:bodyPr/>
          <a:lstStyle/>
          <a:p>
            <a:endParaRPr lang="fr-FR"/>
          </a:p>
        </p:txBody>
      </p:sp>
      <p:sp>
        <p:nvSpPr>
          <p:cNvPr id="189453" name="Line 13"/>
          <p:cNvSpPr>
            <a:spLocks noChangeShapeType="1"/>
          </p:cNvSpPr>
          <p:nvPr/>
        </p:nvSpPr>
        <p:spPr bwMode="auto">
          <a:xfrm>
            <a:off x="2390775" y="2667000"/>
            <a:ext cx="0" cy="2895600"/>
          </a:xfrm>
          <a:prstGeom prst="line">
            <a:avLst/>
          </a:prstGeom>
          <a:noFill/>
          <a:ln w="12700">
            <a:solidFill>
              <a:schemeClr val="tx1"/>
            </a:solidFill>
            <a:round/>
            <a:headEnd/>
            <a:tailEnd/>
          </a:ln>
        </p:spPr>
        <p:txBody>
          <a:bodyPr/>
          <a:lstStyle/>
          <a:p>
            <a:endParaRPr lang="fr-FR"/>
          </a:p>
        </p:txBody>
      </p:sp>
      <p:sp>
        <p:nvSpPr>
          <p:cNvPr id="189454" name="Line 14"/>
          <p:cNvSpPr>
            <a:spLocks noChangeShapeType="1"/>
          </p:cNvSpPr>
          <p:nvPr/>
        </p:nvSpPr>
        <p:spPr bwMode="auto">
          <a:xfrm>
            <a:off x="2743200" y="2667000"/>
            <a:ext cx="0" cy="2895600"/>
          </a:xfrm>
          <a:prstGeom prst="line">
            <a:avLst/>
          </a:prstGeom>
          <a:noFill/>
          <a:ln w="12700">
            <a:solidFill>
              <a:schemeClr val="tx1"/>
            </a:solidFill>
            <a:round/>
            <a:headEnd/>
            <a:tailEnd/>
          </a:ln>
        </p:spPr>
        <p:txBody>
          <a:bodyPr/>
          <a:lstStyle/>
          <a:p>
            <a:endParaRPr lang="fr-FR"/>
          </a:p>
        </p:txBody>
      </p:sp>
      <p:sp>
        <p:nvSpPr>
          <p:cNvPr id="189455" name="Line 15"/>
          <p:cNvSpPr>
            <a:spLocks noChangeShapeType="1"/>
          </p:cNvSpPr>
          <p:nvPr/>
        </p:nvSpPr>
        <p:spPr bwMode="auto">
          <a:xfrm>
            <a:off x="3095625" y="2667000"/>
            <a:ext cx="0" cy="2895600"/>
          </a:xfrm>
          <a:prstGeom prst="line">
            <a:avLst/>
          </a:prstGeom>
          <a:noFill/>
          <a:ln w="12700">
            <a:solidFill>
              <a:schemeClr val="tx1"/>
            </a:solidFill>
            <a:round/>
            <a:headEnd/>
            <a:tailEnd/>
          </a:ln>
        </p:spPr>
        <p:txBody>
          <a:bodyPr/>
          <a:lstStyle/>
          <a:p>
            <a:endParaRPr lang="fr-FR"/>
          </a:p>
        </p:txBody>
      </p:sp>
      <p:sp>
        <p:nvSpPr>
          <p:cNvPr id="189456" name="Line 16"/>
          <p:cNvSpPr>
            <a:spLocks noChangeShapeType="1"/>
          </p:cNvSpPr>
          <p:nvPr/>
        </p:nvSpPr>
        <p:spPr bwMode="auto">
          <a:xfrm>
            <a:off x="4572000" y="2667000"/>
            <a:ext cx="0" cy="2895600"/>
          </a:xfrm>
          <a:prstGeom prst="line">
            <a:avLst/>
          </a:prstGeom>
          <a:noFill/>
          <a:ln w="12700">
            <a:solidFill>
              <a:schemeClr val="tx1"/>
            </a:solidFill>
            <a:round/>
            <a:headEnd/>
            <a:tailEnd/>
          </a:ln>
        </p:spPr>
        <p:txBody>
          <a:bodyPr/>
          <a:lstStyle/>
          <a:p>
            <a:endParaRPr lang="fr-FR"/>
          </a:p>
        </p:txBody>
      </p:sp>
      <p:sp>
        <p:nvSpPr>
          <p:cNvPr id="189457" name="Line 17"/>
          <p:cNvSpPr>
            <a:spLocks noChangeShapeType="1"/>
          </p:cNvSpPr>
          <p:nvPr/>
        </p:nvSpPr>
        <p:spPr bwMode="auto">
          <a:xfrm>
            <a:off x="3516313" y="2667000"/>
            <a:ext cx="0" cy="2895600"/>
          </a:xfrm>
          <a:prstGeom prst="line">
            <a:avLst/>
          </a:prstGeom>
          <a:noFill/>
          <a:ln w="12700">
            <a:solidFill>
              <a:schemeClr val="tx1"/>
            </a:solidFill>
            <a:round/>
            <a:headEnd/>
            <a:tailEnd/>
          </a:ln>
        </p:spPr>
        <p:txBody>
          <a:bodyPr/>
          <a:lstStyle/>
          <a:p>
            <a:endParaRPr lang="fr-FR"/>
          </a:p>
        </p:txBody>
      </p:sp>
      <p:sp>
        <p:nvSpPr>
          <p:cNvPr id="189458" name="Line 18"/>
          <p:cNvSpPr>
            <a:spLocks noChangeShapeType="1"/>
          </p:cNvSpPr>
          <p:nvPr/>
        </p:nvSpPr>
        <p:spPr bwMode="auto">
          <a:xfrm>
            <a:off x="3868738" y="2667000"/>
            <a:ext cx="0" cy="2895600"/>
          </a:xfrm>
          <a:prstGeom prst="line">
            <a:avLst/>
          </a:prstGeom>
          <a:noFill/>
          <a:ln w="12700">
            <a:solidFill>
              <a:schemeClr val="tx1"/>
            </a:solidFill>
            <a:round/>
            <a:headEnd/>
            <a:tailEnd/>
          </a:ln>
        </p:spPr>
        <p:txBody>
          <a:bodyPr/>
          <a:lstStyle/>
          <a:p>
            <a:endParaRPr lang="fr-FR"/>
          </a:p>
        </p:txBody>
      </p:sp>
      <p:sp>
        <p:nvSpPr>
          <p:cNvPr id="189459" name="Line 19"/>
          <p:cNvSpPr>
            <a:spLocks noChangeShapeType="1"/>
          </p:cNvSpPr>
          <p:nvPr/>
        </p:nvSpPr>
        <p:spPr bwMode="auto">
          <a:xfrm>
            <a:off x="4219575" y="2667000"/>
            <a:ext cx="0" cy="2895600"/>
          </a:xfrm>
          <a:prstGeom prst="line">
            <a:avLst/>
          </a:prstGeom>
          <a:noFill/>
          <a:ln w="12700">
            <a:solidFill>
              <a:schemeClr val="tx1"/>
            </a:solidFill>
            <a:round/>
            <a:headEnd/>
            <a:tailEnd/>
          </a:ln>
        </p:spPr>
        <p:txBody>
          <a:bodyPr/>
          <a:lstStyle/>
          <a:p>
            <a:endParaRPr lang="fr-FR"/>
          </a:p>
        </p:txBody>
      </p:sp>
      <p:sp>
        <p:nvSpPr>
          <p:cNvPr id="189460" name="Rectangle 20"/>
          <p:cNvSpPr>
            <a:spLocks noChangeArrowheads="1"/>
          </p:cNvSpPr>
          <p:nvPr/>
        </p:nvSpPr>
        <p:spPr bwMode="auto">
          <a:xfrm>
            <a:off x="1322388" y="3100388"/>
            <a:ext cx="558800" cy="458787"/>
          </a:xfrm>
          <a:prstGeom prst="rect">
            <a:avLst/>
          </a:prstGeom>
          <a:noFill/>
          <a:ln w="12700">
            <a:noFill/>
            <a:miter lim="800000"/>
            <a:headEnd/>
            <a:tailEnd/>
          </a:ln>
        </p:spPr>
        <p:txBody>
          <a:bodyPr wrap="none" lIns="90488" tIns="44450" rIns="90488" bIns="44450">
            <a:spAutoFit/>
          </a:bodyPr>
          <a:lstStyle/>
          <a:p>
            <a:r>
              <a:rPr lang="fr-FR"/>
              <a:t>C1</a:t>
            </a:r>
          </a:p>
        </p:txBody>
      </p:sp>
      <p:sp>
        <p:nvSpPr>
          <p:cNvPr id="189461" name="Rectangle 21"/>
          <p:cNvSpPr>
            <a:spLocks noChangeArrowheads="1"/>
          </p:cNvSpPr>
          <p:nvPr/>
        </p:nvSpPr>
        <p:spPr bwMode="auto">
          <a:xfrm>
            <a:off x="1322388" y="4243388"/>
            <a:ext cx="508000" cy="458787"/>
          </a:xfrm>
          <a:prstGeom prst="rect">
            <a:avLst/>
          </a:prstGeom>
          <a:noFill/>
          <a:ln w="12700">
            <a:noFill/>
            <a:miter lim="800000"/>
            <a:headEnd/>
            <a:tailEnd/>
          </a:ln>
        </p:spPr>
        <p:txBody>
          <a:bodyPr wrap="none" lIns="90488" tIns="44450" rIns="90488" bIns="44450">
            <a:spAutoFit/>
          </a:bodyPr>
          <a:lstStyle/>
          <a:p>
            <a:r>
              <a:rPr lang="fr-FR"/>
              <a:t>S1</a:t>
            </a:r>
          </a:p>
        </p:txBody>
      </p:sp>
      <p:sp>
        <p:nvSpPr>
          <p:cNvPr id="189462" name="Rectangle 22"/>
          <p:cNvSpPr>
            <a:spLocks noChangeArrowheads="1"/>
          </p:cNvSpPr>
          <p:nvPr/>
        </p:nvSpPr>
        <p:spPr bwMode="auto">
          <a:xfrm>
            <a:off x="1322388" y="5157788"/>
            <a:ext cx="576262" cy="458787"/>
          </a:xfrm>
          <a:prstGeom prst="rect">
            <a:avLst/>
          </a:prstGeom>
          <a:noFill/>
          <a:ln w="12700">
            <a:noFill/>
            <a:miter lim="800000"/>
            <a:headEnd/>
            <a:tailEnd/>
          </a:ln>
        </p:spPr>
        <p:txBody>
          <a:bodyPr wrap="none" lIns="90488" tIns="44450" rIns="90488" bIns="44450">
            <a:spAutoFit/>
          </a:bodyPr>
          <a:lstStyle/>
          <a:p>
            <a:r>
              <a:rPr lang="fr-FR"/>
              <a:t>SN</a:t>
            </a:r>
          </a:p>
        </p:txBody>
      </p:sp>
      <p:sp>
        <p:nvSpPr>
          <p:cNvPr id="189463" name="Rectangle 23"/>
          <p:cNvSpPr>
            <a:spLocks noChangeArrowheads="1"/>
          </p:cNvSpPr>
          <p:nvPr/>
        </p:nvSpPr>
        <p:spPr bwMode="auto">
          <a:xfrm>
            <a:off x="1322388" y="3862388"/>
            <a:ext cx="627062" cy="458787"/>
          </a:xfrm>
          <a:prstGeom prst="rect">
            <a:avLst/>
          </a:prstGeom>
          <a:noFill/>
          <a:ln w="12700">
            <a:noFill/>
            <a:miter lim="800000"/>
            <a:headEnd/>
            <a:tailEnd/>
          </a:ln>
        </p:spPr>
        <p:txBody>
          <a:bodyPr wrap="none" lIns="90488" tIns="44450" rIns="90488" bIns="44450">
            <a:spAutoFit/>
          </a:bodyPr>
          <a:lstStyle/>
          <a:p>
            <a:r>
              <a:rPr lang="fr-FR"/>
              <a:t>CN</a:t>
            </a:r>
          </a:p>
        </p:txBody>
      </p:sp>
      <p:sp>
        <p:nvSpPr>
          <p:cNvPr id="189464" name="Rectangle 24"/>
          <p:cNvSpPr>
            <a:spLocks noChangeArrowheads="1"/>
          </p:cNvSpPr>
          <p:nvPr/>
        </p:nvSpPr>
        <p:spPr bwMode="auto">
          <a:xfrm>
            <a:off x="1673225" y="2719388"/>
            <a:ext cx="541338" cy="458787"/>
          </a:xfrm>
          <a:prstGeom prst="rect">
            <a:avLst/>
          </a:prstGeom>
          <a:noFill/>
          <a:ln w="12700">
            <a:noFill/>
            <a:miter lim="800000"/>
            <a:headEnd/>
            <a:tailEnd/>
          </a:ln>
        </p:spPr>
        <p:txBody>
          <a:bodyPr wrap="none" lIns="90488" tIns="44450" rIns="90488" bIns="44450">
            <a:spAutoFit/>
          </a:bodyPr>
          <a:lstStyle/>
          <a:p>
            <a:r>
              <a:rPr lang="fr-FR"/>
              <a:t>T1</a:t>
            </a:r>
          </a:p>
        </p:txBody>
      </p:sp>
      <p:sp>
        <p:nvSpPr>
          <p:cNvPr id="189465" name="Rectangle 25"/>
          <p:cNvSpPr>
            <a:spLocks noChangeArrowheads="1"/>
          </p:cNvSpPr>
          <p:nvPr/>
        </p:nvSpPr>
        <p:spPr bwMode="auto">
          <a:xfrm>
            <a:off x="2025650" y="2719388"/>
            <a:ext cx="541338" cy="458787"/>
          </a:xfrm>
          <a:prstGeom prst="rect">
            <a:avLst/>
          </a:prstGeom>
          <a:noFill/>
          <a:ln w="12700">
            <a:noFill/>
            <a:miter lim="800000"/>
            <a:headEnd/>
            <a:tailEnd/>
          </a:ln>
        </p:spPr>
        <p:txBody>
          <a:bodyPr wrap="none" lIns="90488" tIns="44450" rIns="90488" bIns="44450">
            <a:spAutoFit/>
          </a:bodyPr>
          <a:lstStyle/>
          <a:p>
            <a:r>
              <a:rPr lang="fr-FR"/>
              <a:t>T2</a:t>
            </a:r>
          </a:p>
        </p:txBody>
      </p:sp>
      <p:sp>
        <p:nvSpPr>
          <p:cNvPr id="189466" name="Rectangle 26"/>
          <p:cNvSpPr>
            <a:spLocks noChangeArrowheads="1"/>
          </p:cNvSpPr>
          <p:nvPr/>
        </p:nvSpPr>
        <p:spPr bwMode="auto">
          <a:xfrm>
            <a:off x="4205288" y="2719388"/>
            <a:ext cx="611187" cy="458787"/>
          </a:xfrm>
          <a:prstGeom prst="rect">
            <a:avLst/>
          </a:prstGeom>
          <a:noFill/>
          <a:ln w="12700">
            <a:noFill/>
            <a:miter lim="800000"/>
            <a:headEnd/>
            <a:tailEnd/>
          </a:ln>
        </p:spPr>
        <p:txBody>
          <a:bodyPr wrap="none" lIns="90488" tIns="44450" rIns="90488" bIns="44450">
            <a:spAutoFit/>
          </a:bodyPr>
          <a:lstStyle/>
          <a:p>
            <a:r>
              <a:rPr lang="fr-FR"/>
              <a:t>TN</a:t>
            </a:r>
          </a:p>
        </p:txBody>
      </p:sp>
      <p:sp>
        <p:nvSpPr>
          <p:cNvPr id="189467" name="Rectangle 27"/>
          <p:cNvSpPr>
            <a:spLocks noChangeArrowheads="1"/>
          </p:cNvSpPr>
          <p:nvPr/>
        </p:nvSpPr>
        <p:spPr bwMode="auto">
          <a:xfrm>
            <a:off x="1743075" y="3100388"/>
            <a:ext cx="338138" cy="458787"/>
          </a:xfrm>
          <a:prstGeom prst="rect">
            <a:avLst/>
          </a:prstGeom>
          <a:noFill/>
          <a:ln w="12700">
            <a:noFill/>
            <a:miter lim="800000"/>
            <a:headEnd/>
            <a:tailEnd/>
          </a:ln>
        </p:spPr>
        <p:txBody>
          <a:bodyPr wrap="none" lIns="90488" tIns="44450" rIns="90488" bIns="44450">
            <a:spAutoFit/>
          </a:bodyPr>
          <a:lstStyle/>
          <a:p>
            <a:r>
              <a:rPr lang="fr-FR"/>
              <a:t>0</a:t>
            </a:r>
          </a:p>
        </p:txBody>
      </p:sp>
      <p:sp>
        <p:nvSpPr>
          <p:cNvPr id="189468" name="Rectangle 28"/>
          <p:cNvSpPr>
            <a:spLocks noChangeArrowheads="1"/>
          </p:cNvSpPr>
          <p:nvPr/>
        </p:nvSpPr>
        <p:spPr bwMode="auto">
          <a:xfrm>
            <a:off x="1743075" y="3862388"/>
            <a:ext cx="338138" cy="458787"/>
          </a:xfrm>
          <a:prstGeom prst="rect">
            <a:avLst/>
          </a:prstGeom>
          <a:noFill/>
          <a:ln w="12700">
            <a:noFill/>
            <a:miter lim="800000"/>
            <a:headEnd/>
            <a:tailEnd/>
          </a:ln>
        </p:spPr>
        <p:txBody>
          <a:bodyPr wrap="none" lIns="90488" tIns="44450" rIns="90488" bIns="44450">
            <a:spAutoFit/>
          </a:bodyPr>
          <a:lstStyle/>
          <a:p>
            <a:r>
              <a:rPr lang="fr-FR"/>
              <a:t>0</a:t>
            </a:r>
          </a:p>
        </p:txBody>
      </p:sp>
      <p:sp>
        <p:nvSpPr>
          <p:cNvPr id="189469" name="Rectangle 29"/>
          <p:cNvSpPr>
            <a:spLocks noChangeArrowheads="1"/>
          </p:cNvSpPr>
          <p:nvPr/>
        </p:nvSpPr>
        <p:spPr bwMode="auto">
          <a:xfrm>
            <a:off x="2095500" y="5157788"/>
            <a:ext cx="336550" cy="458787"/>
          </a:xfrm>
          <a:prstGeom prst="rect">
            <a:avLst/>
          </a:prstGeom>
          <a:noFill/>
          <a:ln w="12700">
            <a:noFill/>
            <a:miter lim="800000"/>
            <a:headEnd/>
            <a:tailEnd/>
          </a:ln>
        </p:spPr>
        <p:txBody>
          <a:bodyPr wrap="none" lIns="90488" tIns="44450" rIns="90488" bIns="44450">
            <a:spAutoFit/>
          </a:bodyPr>
          <a:lstStyle/>
          <a:p>
            <a:r>
              <a:rPr lang="fr-FR"/>
              <a:t>0</a:t>
            </a:r>
          </a:p>
        </p:txBody>
      </p:sp>
      <p:sp>
        <p:nvSpPr>
          <p:cNvPr id="189470" name="Rectangle 30"/>
          <p:cNvSpPr>
            <a:spLocks noChangeArrowheads="1"/>
          </p:cNvSpPr>
          <p:nvPr/>
        </p:nvSpPr>
        <p:spPr bwMode="auto">
          <a:xfrm>
            <a:off x="2095500" y="3100388"/>
            <a:ext cx="336550" cy="458787"/>
          </a:xfrm>
          <a:prstGeom prst="rect">
            <a:avLst/>
          </a:prstGeom>
          <a:noFill/>
          <a:ln w="12700">
            <a:noFill/>
            <a:miter lim="800000"/>
            <a:headEnd/>
            <a:tailEnd/>
          </a:ln>
        </p:spPr>
        <p:txBody>
          <a:bodyPr wrap="none" lIns="90488" tIns="44450" rIns="90488" bIns="44450">
            <a:spAutoFit/>
          </a:bodyPr>
          <a:lstStyle/>
          <a:p>
            <a:r>
              <a:rPr lang="fr-FR"/>
              <a:t>1</a:t>
            </a:r>
          </a:p>
        </p:txBody>
      </p:sp>
      <p:sp>
        <p:nvSpPr>
          <p:cNvPr id="189471" name="Rectangle 31"/>
          <p:cNvSpPr>
            <a:spLocks noChangeArrowheads="1"/>
          </p:cNvSpPr>
          <p:nvPr/>
        </p:nvSpPr>
        <p:spPr bwMode="auto">
          <a:xfrm>
            <a:off x="2095500" y="3862388"/>
            <a:ext cx="336550" cy="458787"/>
          </a:xfrm>
          <a:prstGeom prst="rect">
            <a:avLst/>
          </a:prstGeom>
          <a:noFill/>
          <a:ln w="12700">
            <a:noFill/>
            <a:miter lim="800000"/>
            <a:headEnd/>
            <a:tailEnd/>
          </a:ln>
        </p:spPr>
        <p:txBody>
          <a:bodyPr wrap="none" lIns="90488" tIns="44450" rIns="90488" bIns="44450">
            <a:spAutoFit/>
          </a:bodyPr>
          <a:lstStyle/>
          <a:p>
            <a:r>
              <a:rPr lang="fr-FR"/>
              <a:t>1</a:t>
            </a:r>
          </a:p>
        </p:txBody>
      </p:sp>
      <p:sp>
        <p:nvSpPr>
          <p:cNvPr id="189472" name="Rectangle 32"/>
          <p:cNvSpPr>
            <a:spLocks noChangeArrowheads="1"/>
          </p:cNvSpPr>
          <p:nvPr/>
        </p:nvSpPr>
        <p:spPr bwMode="auto">
          <a:xfrm>
            <a:off x="1743075" y="4243388"/>
            <a:ext cx="338138" cy="458787"/>
          </a:xfrm>
          <a:prstGeom prst="rect">
            <a:avLst/>
          </a:prstGeom>
          <a:noFill/>
          <a:ln w="12700">
            <a:noFill/>
            <a:miter lim="800000"/>
            <a:headEnd/>
            <a:tailEnd/>
          </a:ln>
        </p:spPr>
        <p:txBody>
          <a:bodyPr wrap="none" lIns="90488" tIns="44450" rIns="90488" bIns="44450">
            <a:spAutoFit/>
          </a:bodyPr>
          <a:lstStyle/>
          <a:p>
            <a:r>
              <a:rPr lang="fr-FR"/>
              <a:t>1</a:t>
            </a:r>
          </a:p>
        </p:txBody>
      </p:sp>
      <p:sp>
        <p:nvSpPr>
          <p:cNvPr id="189473" name="Rectangle 33"/>
          <p:cNvSpPr>
            <a:spLocks noChangeArrowheads="1"/>
          </p:cNvSpPr>
          <p:nvPr/>
        </p:nvSpPr>
        <p:spPr bwMode="auto">
          <a:xfrm>
            <a:off x="1743075" y="5157788"/>
            <a:ext cx="338138" cy="458787"/>
          </a:xfrm>
          <a:prstGeom prst="rect">
            <a:avLst/>
          </a:prstGeom>
          <a:noFill/>
          <a:ln w="12700">
            <a:noFill/>
            <a:miter lim="800000"/>
            <a:headEnd/>
            <a:tailEnd/>
          </a:ln>
        </p:spPr>
        <p:txBody>
          <a:bodyPr wrap="none" lIns="90488" tIns="44450" rIns="90488" bIns="44450">
            <a:spAutoFit/>
          </a:bodyPr>
          <a:lstStyle/>
          <a:p>
            <a:r>
              <a:rPr lang="fr-FR"/>
              <a:t>1</a:t>
            </a:r>
          </a:p>
        </p:txBody>
      </p:sp>
      <p:sp>
        <p:nvSpPr>
          <p:cNvPr id="189474" name="Rectangle 34"/>
          <p:cNvSpPr>
            <a:spLocks noChangeArrowheads="1"/>
          </p:cNvSpPr>
          <p:nvPr/>
        </p:nvSpPr>
        <p:spPr bwMode="auto">
          <a:xfrm>
            <a:off x="2095500" y="4243388"/>
            <a:ext cx="336550" cy="458787"/>
          </a:xfrm>
          <a:prstGeom prst="rect">
            <a:avLst/>
          </a:prstGeom>
          <a:noFill/>
          <a:ln w="12700">
            <a:noFill/>
            <a:miter lim="800000"/>
            <a:headEnd/>
            <a:tailEnd/>
          </a:ln>
        </p:spPr>
        <p:txBody>
          <a:bodyPr wrap="none" lIns="90488" tIns="44450" rIns="90488" bIns="44450">
            <a:spAutoFit/>
          </a:bodyPr>
          <a:lstStyle/>
          <a:p>
            <a:r>
              <a:rPr lang="fr-FR"/>
              <a:t>1</a:t>
            </a:r>
          </a:p>
        </p:txBody>
      </p:sp>
    </p:spTree>
  </p:cSld>
  <p:clrMapOvr>
    <a:masterClrMapping/>
  </p:clrMapOv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re 1"/>
          <p:cNvSpPr>
            <a:spLocks noGrp="1"/>
          </p:cNvSpPr>
          <p:nvPr>
            <p:ph type="title"/>
          </p:nvPr>
        </p:nvSpPr>
        <p:spPr>
          <a:xfrm>
            <a:off x="1785938" y="0"/>
            <a:ext cx="6324600" cy="685800"/>
          </a:xfrm>
        </p:spPr>
        <p:txBody>
          <a:bodyPr/>
          <a:lstStyle/>
          <a:p>
            <a:pPr fontAlgn="auto">
              <a:spcAft>
                <a:spcPts val="0"/>
              </a:spcAft>
              <a:defRPr/>
            </a:pPr>
            <a:r>
              <a:rPr lang="fr-FR" dirty="0" smtClean="0"/>
              <a:t>Graphes de cause-effet (3)</a:t>
            </a:r>
          </a:p>
        </p:txBody>
      </p:sp>
      <p:sp>
        <p:nvSpPr>
          <p:cNvPr id="3" name="Espace réservé du contenu 2"/>
          <p:cNvSpPr>
            <a:spLocks noGrp="1"/>
          </p:cNvSpPr>
          <p:nvPr>
            <p:ph idx="1"/>
          </p:nvPr>
        </p:nvSpPr>
        <p:spPr>
          <a:xfrm>
            <a:off x="928688" y="1214422"/>
            <a:ext cx="7297737" cy="4357718"/>
          </a:xfrm>
        </p:spPr>
        <p:txBody>
          <a:bodyPr>
            <a:noAutofit/>
          </a:bodyPr>
          <a:lstStyle/>
          <a:p>
            <a:pPr fontAlgn="auto">
              <a:spcAft>
                <a:spcPts val="0"/>
              </a:spcAft>
              <a:buFont typeface="Wingdings 2"/>
              <a:buChar char=""/>
              <a:defRPr/>
            </a:pPr>
            <a:r>
              <a:rPr lang="fr-FR" sz="1600" b="1" u="sng" dirty="0" smtClean="0"/>
              <a:t>Spécification</a:t>
            </a:r>
            <a:r>
              <a:rPr lang="fr-FR" sz="1600" dirty="0" smtClean="0"/>
              <a:t> </a:t>
            </a:r>
            <a:r>
              <a:rPr lang="fr-FR" sz="1600" dirty="0"/>
              <a:t>:</a:t>
            </a:r>
          </a:p>
          <a:p>
            <a:pPr algn="just" fontAlgn="auto">
              <a:spcAft>
                <a:spcPts val="0"/>
              </a:spcAft>
              <a:buFont typeface="Wingdings 2"/>
              <a:buChar char=""/>
              <a:defRPr/>
            </a:pPr>
            <a:r>
              <a:rPr lang="fr-FR" sz="1600" dirty="0"/>
              <a:t>Si un </a:t>
            </a:r>
            <a:r>
              <a:rPr lang="fr-FR" sz="1600" dirty="0" smtClean="0"/>
              <a:t>élève </a:t>
            </a:r>
            <a:r>
              <a:rPr lang="fr-FR" sz="1600" dirty="0"/>
              <a:t>a tous ces modules avec au moins 10/20 </a:t>
            </a:r>
            <a:r>
              <a:rPr lang="fr-FR" sz="1600" dirty="0" smtClean="0"/>
              <a:t>à chaque module et </a:t>
            </a:r>
            <a:r>
              <a:rPr lang="fr-FR" sz="1600" dirty="0"/>
              <a:t>au moins 12/20 de moyenne </a:t>
            </a:r>
            <a:r>
              <a:rPr lang="fr-FR" sz="1600" dirty="0" smtClean="0"/>
              <a:t>générale, </a:t>
            </a:r>
            <a:r>
              <a:rPr lang="fr-FR" sz="1600" dirty="0"/>
              <a:t>il obtient son </a:t>
            </a:r>
            <a:r>
              <a:rPr lang="fr-FR" sz="1600" dirty="0" smtClean="0"/>
              <a:t>diplôme. </a:t>
            </a:r>
            <a:r>
              <a:rPr lang="fr-FR" sz="1600" dirty="0"/>
              <a:t>Sinon</a:t>
            </a:r>
            <a:r>
              <a:rPr lang="fr-FR" sz="1600" dirty="0" smtClean="0"/>
              <a:t>, il </a:t>
            </a:r>
            <a:r>
              <a:rPr lang="fr-FR" sz="1600" dirty="0"/>
              <a:t>peut passer des rattrapages s’il a au moins 8/20 de moyenne </a:t>
            </a:r>
            <a:r>
              <a:rPr lang="fr-FR" sz="1600" dirty="0" smtClean="0"/>
              <a:t>générale, sinon </a:t>
            </a:r>
            <a:r>
              <a:rPr lang="fr-FR" sz="1600" dirty="0"/>
              <a:t>il redouble. De plus, certains modules sont prioritaires, et </a:t>
            </a:r>
            <a:r>
              <a:rPr lang="fr-FR" sz="1600" dirty="0" smtClean="0"/>
              <a:t>moins de </a:t>
            </a:r>
            <a:r>
              <a:rPr lang="fr-FR" sz="1600" dirty="0"/>
              <a:t>8/20 de moyenne </a:t>
            </a:r>
            <a:r>
              <a:rPr lang="fr-FR" sz="1600" dirty="0" smtClean="0"/>
              <a:t>à </a:t>
            </a:r>
            <a:r>
              <a:rPr lang="fr-FR" sz="1600" dirty="0"/>
              <a:t>ces modules </a:t>
            </a:r>
            <a:r>
              <a:rPr lang="fr-FR" sz="1600" dirty="0" smtClean="0"/>
              <a:t>empêche </a:t>
            </a:r>
            <a:r>
              <a:rPr lang="fr-FR" sz="1600" dirty="0"/>
              <a:t>de passer les </a:t>
            </a:r>
            <a:r>
              <a:rPr lang="fr-FR" sz="1600" dirty="0" smtClean="0"/>
              <a:t>rattrapages et </a:t>
            </a:r>
            <a:r>
              <a:rPr lang="fr-FR" sz="1600" dirty="0"/>
              <a:t>fait redoubler. Un </a:t>
            </a:r>
            <a:r>
              <a:rPr lang="fr-FR" sz="1600" dirty="0" smtClean="0"/>
              <a:t>élève </a:t>
            </a:r>
            <a:r>
              <a:rPr lang="fr-FR" sz="1600" dirty="0"/>
              <a:t>qui </a:t>
            </a:r>
            <a:r>
              <a:rPr lang="fr-FR" sz="1600" dirty="0" smtClean="0"/>
              <a:t>réussit </a:t>
            </a:r>
            <a:r>
              <a:rPr lang="fr-FR" sz="1600" dirty="0"/>
              <a:t>ses rattrapages passe.</a:t>
            </a:r>
          </a:p>
          <a:p>
            <a:pPr fontAlgn="auto">
              <a:spcAft>
                <a:spcPts val="0"/>
              </a:spcAft>
              <a:buFont typeface="Wingdings 2"/>
              <a:buChar char=""/>
              <a:defRPr/>
            </a:pPr>
            <a:endParaRPr lang="fr-FR" sz="1600" dirty="0" smtClean="0"/>
          </a:p>
          <a:p>
            <a:pPr fontAlgn="auto">
              <a:spcAft>
                <a:spcPts val="0"/>
              </a:spcAft>
              <a:buFont typeface="Wingdings 2"/>
              <a:buChar char=""/>
              <a:defRPr/>
            </a:pPr>
            <a:r>
              <a:rPr lang="fr-FR" sz="1600" b="1" u="sng" dirty="0" smtClean="0"/>
              <a:t>Causes</a:t>
            </a:r>
            <a:r>
              <a:rPr lang="fr-FR" sz="1600" dirty="0" smtClean="0"/>
              <a:t> </a:t>
            </a:r>
            <a:r>
              <a:rPr lang="fr-FR" sz="1600" dirty="0"/>
              <a:t>:</a:t>
            </a:r>
          </a:p>
          <a:p>
            <a:pPr fontAlgn="auto">
              <a:spcAft>
                <a:spcPts val="0"/>
              </a:spcAft>
              <a:buFont typeface="Wingdings 2"/>
              <a:buChar char=""/>
              <a:defRPr/>
            </a:pPr>
            <a:r>
              <a:rPr lang="fr-FR" sz="1600" dirty="0"/>
              <a:t>C1 : avoir plus de 12/20 de moyenne </a:t>
            </a:r>
            <a:r>
              <a:rPr lang="fr-FR" sz="1600" dirty="0" smtClean="0"/>
              <a:t>générale</a:t>
            </a:r>
            <a:endParaRPr lang="fr-FR" sz="1600" dirty="0"/>
          </a:p>
          <a:p>
            <a:pPr fontAlgn="auto">
              <a:spcAft>
                <a:spcPts val="0"/>
              </a:spcAft>
              <a:buFont typeface="Wingdings 2"/>
              <a:buChar char=""/>
              <a:defRPr/>
            </a:pPr>
            <a:r>
              <a:rPr lang="fr-FR" sz="1600" dirty="0"/>
              <a:t>C2 : avoir plus de 10/20 </a:t>
            </a:r>
            <a:r>
              <a:rPr lang="fr-FR" sz="1600" dirty="0" smtClean="0"/>
              <a:t>à </a:t>
            </a:r>
            <a:r>
              <a:rPr lang="fr-FR" sz="1600" dirty="0"/>
              <a:t>chaque module</a:t>
            </a:r>
          </a:p>
          <a:p>
            <a:pPr fontAlgn="auto">
              <a:spcAft>
                <a:spcPts val="0"/>
              </a:spcAft>
              <a:buFont typeface="Wingdings 2"/>
              <a:buChar char=""/>
              <a:defRPr/>
            </a:pPr>
            <a:r>
              <a:rPr lang="fr-FR" sz="1600" dirty="0"/>
              <a:t>C3 : avoir plus de 8/20 de moyenne </a:t>
            </a:r>
            <a:r>
              <a:rPr lang="fr-FR" sz="1600" dirty="0" smtClean="0"/>
              <a:t>générale</a:t>
            </a:r>
            <a:endParaRPr lang="fr-FR" sz="1600" dirty="0"/>
          </a:p>
          <a:p>
            <a:pPr fontAlgn="auto">
              <a:spcAft>
                <a:spcPts val="0"/>
              </a:spcAft>
              <a:buFont typeface="Wingdings 2"/>
              <a:buChar char=""/>
              <a:defRPr/>
            </a:pPr>
            <a:r>
              <a:rPr lang="fr-FR" sz="1600" dirty="0"/>
              <a:t>C4 : avoir plus de 8/20 </a:t>
            </a:r>
            <a:r>
              <a:rPr lang="fr-FR" sz="1600" dirty="0" smtClean="0"/>
              <a:t>à </a:t>
            </a:r>
            <a:r>
              <a:rPr lang="fr-FR" sz="1600" dirty="0"/>
              <a:t>chaque module prioritaire</a:t>
            </a:r>
          </a:p>
          <a:p>
            <a:pPr fontAlgn="auto">
              <a:spcAft>
                <a:spcPts val="0"/>
              </a:spcAft>
              <a:buFont typeface="Wingdings 2"/>
              <a:buChar char=""/>
              <a:defRPr/>
            </a:pPr>
            <a:r>
              <a:rPr lang="fr-FR" sz="1600" dirty="0"/>
              <a:t>C5 : </a:t>
            </a:r>
            <a:r>
              <a:rPr lang="fr-FR" sz="1600" dirty="0" smtClean="0"/>
              <a:t>réussir </a:t>
            </a:r>
            <a:r>
              <a:rPr lang="fr-FR" sz="1600" dirty="0"/>
              <a:t>les rattrapages</a:t>
            </a:r>
          </a:p>
          <a:p>
            <a:pPr fontAlgn="auto">
              <a:spcAft>
                <a:spcPts val="0"/>
              </a:spcAft>
              <a:buFont typeface="Wingdings 2"/>
              <a:buChar char=""/>
              <a:defRPr/>
            </a:pPr>
            <a:endParaRPr lang="fr-FR" sz="1600" b="1" u="sng" dirty="0" smtClean="0"/>
          </a:p>
          <a:p>
            <a:pPr fontAlgn="auto">
              <a:spcAft>
                <a:spcPts val="0"/>
              </a:spcAft>
              <a:buFont typeface="Wingdings 2"/>
              <a:buChar char=""/>
              <a:defRPr/>
            </a:pPr>
            <a:r>
              <a:rPr lang="fr-FR" sz="1600" b="1" u="sng" dirty="0" smtClean="0"/>
              <a:t>Effets</a:t>
            </a:r>
            <a:r>
              <a:rPr lang="fr-FR" sz="1600" dirty="0" smtClean="0"/>
              <a:t> </a:t>
            </a:r>
            <a:r>
              <a:rPr lang="fr-FR" sz="1600" dirty="0"/>
              <a:t>:</a:t>
            </a:r>
          </a:p>
          <a:p>
            <a:pPr fontAlgn="auto">
              <a:spcAft>
                <a:spcPts val="0"/>
              </a:spcAft>
              <a:buFont typeface="Wingdings 2"/>
              <a:buChar char=""/>
              <a:defRPr/>
            </a:pPr>
            <a:r>
              <a:rPr lang="fr-FR" sz="1600" dirty="0"/>
              <a:t>E1 : passage </a:t>
            </a:r>
            <a:r>
              <a:rPr lang="fr-FR" sz="1600" dirty="0" smtClean="0"/>
              <a:t>année supérieure</a:t>
            </a:r>
            <a:endParaRPr lang="fr-FR" sz="1600" dirty="0"/>
          </a:p>
          <a:p>
            <a:pPr fontAlgn="auto">
              <a:spcAft>
                <a:spcPts val="0"/>
              </a:spcAft>
              <a:buFont typeface="Wingdings 2"/>
              <a:buChar char=""/>
              <a:defRPr/>
            </a:pPr>
            <a:r>
              <a:rPr lang="fr-FR" sz="1600" dirty="0"/>
              <a:t>E2 : redoublement</a:t>
            </a:r>
          </a:p>
          <a:p>
            <a:pPr fontAlgn="auto">
              <a:spcAft>
                <a:spcPts val="0"/>
              </a:spcAft>
              <a:buFont typeface="Wingdings 2"/>
              <a:buChar char=""/>
              <a:defRPr/>
            </a:pPr>
            <a:r>
              <a:rPr lang="fr-FR" sz="1600" dirty="0"/>
              <a:t>Graphe : dessin </a:t>
            </a:r>
            <a:r>
              <a:rPr lang="fr-FR" sz="1600" dirty="0" smtClean="0"/>
              <a:t>à </a:t>
            </a:r>
            <a:r>
              <a:rPr lang="fr-FR" sz="1600" dirty="0"/>
              <a:t>faire</a:t>
            </a:r>
          </a:p>
        </p:txBody>
      </p:sp>
      <p:sp>
        <p:nvSpPr>
          <p:cNvPr id="5" name="Espace réservé du pied de page 4"/>
          <p:cNvSpPr>
            <a:spLocks noGrp="1"/>
          </p:cNvSpPr>
          <p:nvPr>
            <p:ph type="ftr" sz="quarter" idx="11"/>
          </p:nvPr>
        </p:nvSpPr>
        <p:spPr/>
        <p:txBody>
          <a:bodyPr/>
          <a:lstStyle/>
          <a:p>
            <a:pPr>
              <a:defRPr/>
            </a:pPr>
            <a:r>
              <a:rPr lang="fr-FR"/>
              <a:t>Dr Maamri Ramdane</a:t>
            </a:r>
            <a:endParaRPr lang="en-US"/>
          </a:p>
        </p:txBody>
      </p:sp>
      <p:sp>
        <p:nvSpPr>
          <p:cNvPr id="4" name="Espace réservé du numéro de diapositive 3"/>
          <p:cNvSpPr>
            <a:spLocks noGrp="1"/>
          </p:cNvSpPr>
          <p:nvPr>
            <p:ph type="sldNum" sz="quarter" idx="12"/>
          </p:nvPr>
        </p:nvSpPr>
        <p:spPr/>
        <p:txBody>
          <a:bodyPr/>
          <a:lstStyle/>
          <a:p>
            <a:pPr>
              <a:defRPr/>
            </a:pPr>
            <a:fld id="{19167350-D1D1-4210-8E58-21740511F1F4}" type="slidenum">
              <a:rPr lang="en-US"/>
              <a:pPr>
                <a:defRPr/>
              </a:pPr>
              <a:t>176</a:t>
            </a:fld>
            <a:endParaRPr lang="en-US"/>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itre 1"/>
          <p:cNvSpPr>
            <a:spLocks noGrp="1"/>
          </p:cNvSpPr>
          <p:nvPr>
            <p:ph type="title"/>
          </p:nvPr>
        </p:nvSpPr>
        <p:spPr>
          <a:xfrm>
            <a:off x="1785938" y="0"/>
            <a:ext cx="6324600" cy="685800"/>
          </a:xfrm>
        </p:spPr>
        <p:txBody>
          <a:bodyPr/>
          <a:lstStyle/>
          <a:p>
            <a:pPr fontAlgn="auto">
              <a:spcAft>
                <a:spcPts val="0"/>
              </a:spcAft>
              <a:defRPr/>
            </a:pPr>
            <a:r>
              <a:rPr lang="fr-FR" smtClean="0"/>
              <a:t>Réduction</a:t>
            </a:r>
            <a:endParaRPr lang="ar-DZ" smtClean="0"/>
          </a:p>
        </p:txBody>
      </p:sp>
      <p:sp>
        <p:nvSpPr>
          <p:cNvPr id="3" name="Espace réservé du contenu 2"/>
          <p:cNvSpPr>
            <a:spLocks noGrp="1"/>
          </p:cNvSpPr>
          <p:nvPr>
            <p:ph idx="1"/>
          </p:nvPr>
        </p:nvSpPr>
        <p:spPr>
          <a:xfrm>
            <a:off x="357188" y="1752600"/>
            <a:ext cx="7869237" cy="4191000"/>
          </a:xfrm>
        </p:spPr>
        <p:txBody>
          <a:bodyPr>
            <a:normAutofit fontScale="70000" lnSpcReduction="20000"/>
          </a:bodyPr>
          <a:lstStyle/>
          <a:p>
            <a:pPr fontAlgn="auto">
              <a:spcAft>
                <a:spcPts val="0"/>
              </a:spcAft>
              <a:buFont typeface="Wingdings 2"/>
              <a:buChar char=""/>
              <a:defRPr/>
            </a:pPr>
            <a:endParaRPr lang="fr-FR" dirty="0" smtClean="0"/>
          </a:p>
          <a:p>
            <a:pPr fontAlgn="auto">
              <a:spcAft>
                <a:spcPts val="0"/>
              </a:spcAft>
              <a:buFont typeface="Wingdings 2"/>
              <a:buChar char=""/>
              <a:defRPr/>
            </a:pPr>
            <a:r>
              <a:rPr lang="fr-FR" dirty="0" smtClean="0"/>
              <a:t>règle correcte de réduction : on ne perd aucun CT important</a:t>
            </a:r>
          </a:p>
          <a:p>
            <a:pPr fontAlgn="auto">
              <a:spcAft>
                <a:spcPts val="0"/>
              </a:spcAft>
              <a:buFont typeface="Wingdings 2"/>
              <a:buChar char=""/>
              <a:defRPr/>
            </a:pPr>
            <a:r>
              <a:rPr lang="fr-FR" dirty="0" smtClean="0"/>
              <a:t>règle incorrecte de réduction : on peut perdre un CT important</a:t>
            </a:r>
          </a:p>
          <a:p>
            <a:pPr fontAlgn="auto">
              <a:spcAft>
                <a:spcPts val="0"/>
              </a:spcAft>
              <a:buFont typeface="Wingdings 2"/>
              <a:buChar char=""/>
              <a:defRPr/>
            </a:pPr>
            <a:r>
              <a:rPr lang="fr-FR" dirty="0" smtClean="0"/>
              <a:t>règles correctes : ajouter des contraintes (valides !) entre Causes</a:t>
            </a:r>
          </a:p>
          <a:p>
            <a:pPr fontAlgn="auto">
              <a:spcAft>
                <a:spcPts val="0"/>
              </a:spcAft>
              <a:buFont typeface="Wingdings 2"/>
              <a:buChar char=""/>
              <a:defRPr/>
            </a:pPr>
            <a:r>
              <a:rPr lang="fr-FR" dirty="0" smtClean="0"/>
              <a:t>règles incorrectes : règles d’énumération des CT</a:t>
            </a:r>
          </a:p>
          <a:p>
            <a:pPr fontAlgn="auto">
              <a:spcAft>
                <a:spcPts val="0"/>
              </a:spcAft>
              <a:buFont typeface="Wingdings 2"/>
              <a:buChar char=""/>
              <a:defRPr/>
            </a:pPr>
            <a:endParaRPr lang="fr-FR" dirty="0" smtClean="0"/>
          </a:p>
          <a:p>
            <a:pPr fontAlgn="auto">
              <a:spcAft>
                <a:spcPts val="0"/>
              </a:spcAft>
              <a:buFont typeface="Wingdings 2"/>
              <a:buChar char=""/>
              <a:defRPr/>
            </a:pPr>
            <a:r>
              <a:rPr lang="fr-FR" dirty="0" smtClean="0"/>
              <a:t>ex : pour une conjonction : si on veut sortie = 0, faire juste toutes entrées = 0</a:t>
            </a:r>
          </a:p>
          <a:p>
            <a:pPr fontAlgn="auto">
              <a:spcAft>
                <a:spcPts val="0"/>
              </a:spcAft>
              <a:buFont typeface="Wingdings 2"/>
              <a:buChar char=""/>
              <a:defRPr/>
            </a:pPr>
            <a:r>
              <a:rPr lang="fr-FR" dirty="0" smtClean="0"/>
              <a:t>ex : pour une disjonction, si on veut sortie = 1, faire juste une entrée = 1 à la fois</a:t>
            </a:r>
          </a:p>
          <a:p>
            <a:pPr fontAlgn="auto">
              <a:spcAft>
                <a:spcPts val="0"/>
              </a:spcAft>
              <a:buFontTx/>
              <a:buNone/>
              <a:defRPr/>
            </a:pPr>
            <a:endParaRPr lang="ar-DZ" dirty="0" smtClean="0"/>
          </a:p>
        </p:txBody>
      </p:sp>
      <p:sp>
        <p:nvSpPr>
          <p:cNvPr id="5" name="Espace réservé du pied de page 4"/>
          <p:cNvSpPr>
            <a:spLocks noGrp="1"/>
          </p:cNvSpPr>
          <p:nvPr>
            <p:ph type="ftr" sz="quarter" idx="11"/>
          </p:nvPr>
        </p:nvSpPr>
        <p:spPr/>
        <p:txBody>
          <a:bodyPr/>
          <a:lstStyle/>
          <a:p>
            <a:pPr>
              <a:defRPr/>
            </a:pPr>
            <a:r>
              <a:rPr lang="fr-FR"/>
              <a:t>Dr Maamri Ramdane</a:t>
            </a:r>
            <a:endParaRPr lang="en-US"/>
          </a:p>
        </p:txBody>
      </p:sp>
      <p:sp>
        <p:nvSpPr>
          <p:cNvPr id="4" name="Espace réservé du numéro de diapositive 3"/>
          <p:cNvSpPr>
            <a:spLocks noGrp="1"/>
          </p:cNvSpPr>
          <p:nvPr>
            <p:ph type="sldNum" sz="quarter" idx="12"/>
          </p:nvPr>
        </p:nvSpPr>
        <p:spPr/>
        <p:txBody>
          <a:bodyPr/>
          <a:lstStyle/>
          <a:p>
            <a:pPr>
              <a:defRPr/>
            </a:pPr>
            <a:fld id="{35DE708A-17A0-4C17-82BB-705875FFF98D}" type="slidenum">
              <a:rPr lang="en-US"/>
              <a:pPr>
                <a:defRPr/>
              </a:pPr>
              <a:t>177</a:t>
            </a:fld>
            <a:endParaRPr lang="en-US"/>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5" name="Espace réservé du contenu 2"/>
          <p:cNvSpPr>
            <a:spLocks noGrp="1"/>
          </p:cNvSpPr>
          <p:nvPr>
            <p:ph idx="1"/>
          </p:nvPr>
        </p:nvSpPr>
        <p:spPr>
          <a:xfrm>
            <a:off x="785786" y="1071546"/>
            <a:ext cx="7440612" cy="4191000"/>
          </a:xfrm>
        </p:spPr>
        <p:txBody>
          <a:bodyPr/>
          <a:lstStyle/>
          <a:p>
            <a:r>
              <a:rPr lang="fr-FR" dirty="0" smtClean="0"/>
              <a:t>Le graphe de causes-effets est une  conjonction de formules logiques, du genre </a:t>
            </a:r>
          </a:p>
          <a:p>
            <a:pPr>
              <a:buFontTx/>
              <a:buNone/>
            </a:pPr>
            <a:r>
              <a:rPr lang="fr-FR" dirty="0" smtClean="0"/>
              <a:t>C1 ^ ... ^ </a:t>
            </a:r>
            <a:r>
              <a:rPr lang="fr-FR" dirty="0" err="1" smtClean="0"/>
              <a:t>Cn</a:t>
            </a:r>
            <a:r>
              <a:rPr lang="fr-FR" dirty="0" smtClean="0"/>
              <a:t> )</a:t>
            </a:r>
            <a:r>
              <a:rPr lang="fr-FR" dirty="0" smtClean="0">
                <a:sym typeface="Wingdings" pitchFamily="2" charset="2"/>
              </a:rPr>
              <a:t></a:t>
            </a:r>
            <a:r>
              <a:rPr lang="fr-FR" dirty="0" smtClean="0"/>
              <a:t> E ou Ci </a:t>
            </a:r>
            <a:r>
              <a:rPr lang="fr-FR" dirty="0" smtClean="0">
                <a:sym typeface="Wingdings" pitchFamily="2" charset="2"/>
              </a:rPr>
              <a:t></a:t>
            </a:r>
            <a:r>
              <a:rPr lang="fr-FR" dirty="0" smtClean="0"/>
              <a:t>¬</a:t>
            </a:r>
            <a:r>
              <a:rPr lang="fr-FR" dirty="0" err="1" smtClean="0"/>
              <a:t>Cj</a:t>
            </a:r>
            <a:endParaRPr lang="fr-FR" dirty="0" smtClean="0"/>
          </a:p>
          <a:p>
            <a:endParaRPr lang="fr-FR" dirty="0" smtClean="0"/>
          </a:p>
          <a:p>
            <a:r>
              <a:rPr lang="fr-FR" dirty="0" smtClean="0"/>
              <a:t>On peut manipuler cette formule booléenne (</a:t>
            </a:r>
            <a:r>
              <a:rPr lang="fr-FR" dirty="0" err="1" smtClean="0"/>
              <a:t>theorem</a:t>
            </a:r>
            <a:r>
              <a:rPr lang="fr-FR" dirty="0" smtClean="0"/>
              <a:t> </a:t>
            </a:r>
            <a:r>
              <a:rPr lang="fr-FR" dirty="0" err="1" smtClean="0"/>
              <a:t>provers</a:t>
            </a:r>
            <a:r>
              <a:rPr lang="fr-FR" dirty="0" smtClean="0"/>
              <a:t>)</a:t>
            </a:r>
          </a:p>
          <a:p>
            <a:pPr lvl="1">
              <a:buFont typeface="Wingdings" pitchFamily="2" charset="2"/>
              <a:buChar char="ü"/>
            </a:pPr>
            <a:r>
              <a:rPr lang="fr-FR" dirty="0" smtClean="0"/>
              <a:t>simplification du graphe = simplification de la formule</a:t>
            </a:r>
          </a:p>
          <a:p>
            <a:pPr lvl="1">
              <a:buFont typeface="Wingdings" pitchFamily="2" charset="2"/>
              <a:buChar char="ü"/>
            </a:pPr>
            <a:r>
              <a:rPr lang="fr-FR" dirty="0" smtClean="0"/>
              <a:t>énumération des CT = énumération des solutions</a:t>
            </a:r>
            <a:endParaRPr lang="ar-DZ" dirty="0" smtClean="0"/>
          </a:p>
        </p:txBody>
      </p:sp>
      <p:sp>
        <p:nvSpPr>
          <p:cNvPr id="5" name="Espace réservé du pied de page 4"/>
          <p:cNvSpPr>
            <a:spLocks noGrp="1"/>
          </p:cNvSpPr>
          <p:nvPr>
            <p:ph type="ftr" sz="quarter" idx="11"/>
          </p:nvPr>
        </p:nvSpPr>
        <p:spPr/>
        <p:txBody>
          <a:bodyPr/>
          <a:lstStyle/>
          <a:p>
            <a:pPr>
              <a:defRPr/>
            </a:pPr>
            <a:r>
              <a:rPr lang="fr-FR"/>
              <a:t>Dr Maamri Ramdane</a:t>
            </a:r>
            <a:endParaRPr lang="en-US"/>
          </a:p>
        </p:txBody>
      </p:sp>
      <p:sp>
        <p:nvSpPr>
          <p:cNvPr id="4" name="Espace réservé du numéro de diapositive 3"/>
          <p:cNvSpPr>
            <a:spLocks noGrp="1"/>
          </p:cNvSpPr>
          <p:nvPr>
            <p:ph type="sldNum" sz="quarter" idx="12"/>
          </p:nvPr>
        </p:nvSpPr>
        <p:spPr/>
        <p:txBody>
          <a:bodyPr/>
          <a:lstStyle/>
          <a:p>
            <a:pPr>
              <a:defRPr/>
            </a:pPr>
            <a:fld id="{1C84A22D-32D0-4A18-8D83-9D5E20835187}" type="slidenum">
              <a:rPr lang="en-US"/>
              <a:pPr>
                <a:defRPr/>
              </a:pPr>
              <a:t>178</a:t>
            </a:fld>
            <a:endParaRPr lang="en-US"/>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Rectangle 2"/>
          <p:cNvSpPr>
            <a:spLocks noGrp="1" noChangeArrowheads="1"/>
          </p:cNvSpPr>
          <p:nvPr>
            <p:ph type="title"/>
          </p:nvPr>
        </p:nvSpPr>
        <p:spPr/>
        <p:txBody>
          <a:bodyPr>
            <a:normAutofit fontScale="90000"/>
          </a:bodyPr>
          <a:lstStyle/>
          <a:p>
            <a:pPr fontAlgn="auto">
              <a:spcAft>
                <a:spcPts val="0"/>
              </a:spcAft>
              <a:defRPr/>
            </a:pPr>
            <a:r>
              <a:rPr lang="fr-CA" sz="4000" smtClean="0"/>
              <a:t>Tests basés sur </a:t>
            </a:r>
            <a:br>
              <a:rPr lang="fr-CA" sz="4000" smtClean="0"/>
            </a:br>
            <a:r>
              <a:rPr lang="fr-CA" sz="4000" smtClean="0"/>
              <a:t>les pré/post-conditions</a:t>
            </a:r>
          </a:p>
        </p:txBody>
      </p:sp>
      <p:sp>
        <p:nvSpPr>
          <p:cNvPr id="193539" name="Rectangle 3"/>
          <p:cNvSpPr>
            <a:spLocks noGrp="1" noChangeArrowheads="1"/>
          </p:cNvSpPr>
          <p:nvPr>
            <p:ph idx="1"/>
          </p:nvPr>
        </p:nvSpPr>
        <p:spPr>
          <a:xfrm>
            <a:off x="785813" y="1752600"/>
            <a:ext cx="7440612" cy="4191000"/>
          </a:xfrm>
        </p:spPr>
        <p:txBody>
          <a:bodyPr/>
          <a:lstStyle/>
          <a:p>
            <a:r>
              <a:rPr lang="fr-CA" sz="2800" smtClean="0"/>
              <a:t>On construit des cas de test qui vont assurer que les pré-conditions seront vérifiées de différentes façons, et aussi qu’elles ne seront pas vérifiées</a:t>
            </a:r>
          </a:p>
          <a:p>
            <a:r>
              <a:rPr lang="fr-CA" sz="2800" smtClean="0"/>
              <a:t>Si possible, on fait de même pour les post-conditions: on construit des cas de tests qui vont produire, de différentes façons, des résultats qui satisfont les post-conditions</a:t>
            </a:r>
          </a:p>
        </p:txBody>
      </p:sp>
      <p:sp>
        <p:nvSpPr>
          <p:cNvPr id="5" name="Espace réservé du numéro de diapositive 5"/>
          <p:cNvSpPr>
            <a:spLocks noGrp="1"/>
          </p:cNvSpPr>
          <p:nvPr>
            <p:ph type="sldNum" sz="quarter" idx="12"/>
          </p:nvPr>
        </p:nvSpPr>
        <p:spPr>
          <a:xfrm>
            <a:off x="1905000" y="6415088"/>
            <a:ext cx="1593850" cy="441325"/>
          </a:xfrm>
        </p:spPr>
        <p:txBody>
          <a:bodyPr/>
          <a:lstStyle/>
          <a:p>
            <a:pPr algn="l">
              <a:defRPr/>
            </a:pPr>
            <a:fld id="{D8A6D177-E8C1-4525-8AC0-CD8560DE8B5F}" type="slidenum">
              <a:rPr lang="fr-CA"/>
              <a:pPr algn="l">
                <a:defRPr/>
              </a:pPr>
              <a:t>179</a:t>
            </a:fld>
            <a:endParaRPr lang="fr-CA"/>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p:txBody>
          <a:bodyPr/>
          <a:lstStyle/>
          <a:p>
            <a:pPr fontAlgn="auto">
              <a:spcAft>
                <a:spcPts val="0"/>
              </a:spcAft>
              <a:defRPr/>
            </a:pPr>
            <a:r>
              <a:rPr lang="fr-FR" smtClean="0"/>
              <a:t>4. Le modèle itératif</a:t>
            </a:r>
            <a:endParaRPr lang="ar-DZ" smtClean="0"/>
          </a:p>
        </p:txBody>
      </p:sp>
      <p:sp>
        <p:nvSpPr>
          <p:cNvPr id="3" name="Espace réservé du contenu 2"/>
          <p:cNvSpPr>
            <a:spLocks noGrp="1"/>
          </p:cNvSpPr>
          <p:nvPr>
            <p:ph idx="1"/>
          </p:nvPr>
        </p:nvSpPr>
        <p:spPr>
          <a:xfrm>
            <a:off x="68263" y="3976688"/>
            <a:ext cx="9007475" cy="2392362"/>
          </a:xfrm>
        </p:spPr>
        <p:txBody>
          <a:bodyPr>
            <a:normAutofit fontScale="77500" lnSpcReduction="20000"/>
          </a:bodyPr>
          <a:lstStyle/>
          <a:p>
            <a:pPr fontAlgn="auto">
              <a:spcAft>
                <a:spcPts val="0"/>
              </a:spcAft>
              <a:buFontTx/>
              <a:buNone/>
              <a:defRPr/>
            </a:pPr>
            <a:r>
              <a:rPr lang="fr-FR" dirty="0" smtClean="0"/>
              <a:t>• Principe</a:t>
            </a:r>
          </a:p>
          <a:p>
            <a:pPr fontAlgn="auto">
              <a:spcAft>
                <a:spcPts val="0"/>
              </a:spcAft>
              <a:buFontTx/>
              <a:buNone/>
              <a:defRPr/>
            </a:pPr>
            <a:r>
              <a:rPr lang="fr-FR" dirty="0" smtClean="0"/>
              <a:t>		A chaque étape, on rajoute de nouvelles fonctionnalités</a:t>
            </a:r>
          </a:p>
          <a:p>
            <a:pPr fontAlgn="auto">
              <a:spcAft>
                <a:spcPts val="0"/>
              </a:spcAft>
              <a:buFontTx/>
              <a:buNone/>
              <a:defRPr/>
            </a:pPr>
            <a:r>
              <a:rPr lang="fr-FR" dirty="0" smtClean="0"/>
              <a:t>• Caractéristiques</a:t>
            </a:r>
          </a:p>
          <a:p>
            <a:pPr fontAlgn="auto">
              <a:spcAft>
                <a:spcPts val="0"/>
              </a:spcAft>
              <a:buFontTx/>
              <a:buNone/>
              <a:defRPr/>
            </a:pPr>
            <a:r>
              <a:rPr lang="fr-FR" dirty="0" smtClean="0"/>
              <a:t>	</a:t>
            </a:r>
            <a:r>
              <a:rPr lang="fr-FR" sz="2600" dirty="0" smtClean="0"/>
              <a:t>– Chaque étape est relativement simple</a:t>
            </a:r>
          </a:p>
          <a:p>
            <a:pPr fontAlgn="auto">
              <a:spcAft>
                <a:spcPts val="0"/>
              </a:spcAft>
              <a:buFontTx/>
              <a:buNone/>
              <a:defRPr/>
            </a:pPr>
            <a:r>
              <a:rPr lang="fr-FR" sz="2600" dirty="0" smtClean="0"/>
              <a:t>    – On peut tester et essayer au fur et à mesure le logiciel que l’on développe</a:t>
            </a:r>
            <a:endParaRPr lang="ar-DZ" sz="2600" dirty="0" smtClean="0"/>
          </a:p>
        </p:txBody>
      </p:sp>
      <p:sp>
        <p:nvSpPr>
          <p:cNvPr id="21511" name="Espace réservé du pied de page 4"/>
          <p:cNvSpPr>
            <a:spLocks noGrp="1"/>
          </p:cNvSpPr>
          <p:nvPr>
            <p:ph type="ftr" sz="quarter" idx="11"/>
          </p:nvPr>
        </p:nvSpPr>
        <p:spPr/>
        <p:txBody>
          <a:bodyPr/>
          <a:lstStyle/>
          <a:p>
            <a:pPr>
              <a:defRPr/>
            </a:pPr>
            <a:r>
              <a:rPr lang="en-US"/>
              <a:t>Dr Maamri Ramdane</a:t>
            </a:r>
          </a:p>
        </p:txBody>
      </p:sp>
      <p:sp>
        <p:nvSpPr>
          <p:cNvPr id="21508" name="Espace réservé du numéro de diapositive 5"/>
          <p:cNvSpPr>
            <a:spLocks noGrp="1"/>
          </p:cNvSpPr>
          <p:nvPr>
            <p:ph type="sldNum" sz="quarter" idx="12"/>
          </p:nvPr>
        </p:nvSpPr>
        <p:spPr>
          <a:xfrm>
            <a:off x="1905000" y="6415088"/>
            <a:ext cx="1593850" cy="441325"/>
          </a:xfrm>
        </p:spPr>
        <p:txBody>
          <a:bodyPr/>
          <a:lstStyle/>
          <a:p>
            <a:pPr algn="l">
              <a:defRPr/>
            </a:pPr>
            <a:fld id="{3DF31D02-3A79-4189-8798-A451D53E7742}" type="slidenum">
              <a:rPr lang="en-US"/>
              <a:pPr algn="l">
                <a:defRPr/>
              </a:pPr>
              <a:t>18</a:t>
            </a:fld>
            <a:endParaRPr lang="en-US"/>
          </a:p>
        </p:txBody>
      </p:sp>
      <p:pic>
        <p:nvPicPr>
          <p:cNvPr id="7" name="Picture 2"/>
          <p:cNvPicPr>
            <a:picLocks noChangeAspect="1" noChangeArrowheads="1"/>
          </p:cNvPicPr>
          <p:nvPr/>
        </p:nvPicPr>
        <p:blipFill>
          <a:blip r:embed="rId2"/>
          <a:srcRect/>
          <a:stretch>
            <a:fillRect/>
          </a:stretch>
        </p:blipFill>
        <p:spPr bwMode="auto">
          <a:xfrm>
            <a:off x="436563" y="1643063"/>
            <a:ext cx="6591300" cy="2363787"/>
          </a:xfrm>
          <a:prstGeom prst="rect">
            <a:avLst/>
          </a:prstGeom>
          <a:noFill/>
          <a:ln w="12700">
            <a:noFill/>
            <a:miter lim="800000"/>
            <a:headEnd type="none" w="sm" len="sm"/>
            <a:tailEnd type="none" w="sm" len="sm"/>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heckerboard(across)">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checkerboard(across)">
                                      <p:cBhvr>
                                        <p:cTn id="30" dur="500"/>
                                        <p:tgtEl>
                                          <p:spTgt spid="3">
                                            <p:txEl>
                                              <p:pRg st="3" end="3"/>
                                            </p:txEl>
                                          </p:spTgt>
                                        </p:tgtEl>
                                      </p:cBhvr>
                                    </p:animEffect>
                                  </p:childTnLst>
                                </p:cTn>
                              </p:par>
                              <p:par>
                                <p:cTn id="31" presetID="5" presetClass="entr" presetSubtype="1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checkerboard(across)">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2"/>
          <p:cNvSpPr>
            <a:spLocks noGrp="1" noChangeArrowheads="1"/>
          </p:cNvSpPr>
          <p:nvPr>
            <p:ph type="title"/>
          </p:nvPr>
        </p:nvSpPr>
        <p:spPr>
          <a:xfrm>
            <a:off x="500063" y="838200"/>
            <a:ext cx="7729537" cy="685800"/>
          </a:xfrm>
        </p:spPr>
        <p:txBody>
          <a:bodyPr>
            <a:normAutofit fontScale="90000"/>
          </a:bodyPr>
          <a:lstStyle/>
          <a:p>
            <a:pPr fontAlgn="auto">
              <a:spcAft>
                <a:spcPts val="0"/>
              </a:spcAft>
              <a:defRPr/>
            </a:pPr>
            <a:r>
              <a:rPr lang="fr-CA" sz="3200" smtClean="0"/>
              <a:t>Exemple de cas de tests basés sur les pré/post-conditions</a:t>
            </a:r>
          </a:p>
        </p:txBody>
      </p:sp>
      <p:sp>
        <p:nvSpPr>
          <p:cNvPr id="194563" name="Rectangle 3"/>
          <p:cNvSpPr>
            <a:spLocks noGrp="1" noChangeArrowheads="1"/>
          </p:cNvSpPr>
          <p:nvPr>
            <p:ph idx="1"/>
          </p:nvPr>
        </p:nvSpPr>
        <p:spPr>
          <a:xfrm>
            <a:off x="1193800" y="1970088"/>
            <a:ext cx="7772400" cy="4114800"/>
          </a:xfrm>
        </p:spPr>
        <p:txBody>
          <a:bodyPr/>
          <a:lstStyle/>
          <a:p>
            <a:r>
              <a:rPr lang="fr-CA" smtClean="0"/>
              <a:t>Soit la fonction suivante :</a:t>
            </a:r>
          </a:p>
          <a:p>
            <a:r>
              <a:rPr lang="fr-CA" sz="2000" smtClean="0">
                <a:latin typeface="Courier New" pitchFamily="49" charset="0"/>
              </a:rPr>
              <a:t>float racineCarre( float x, float precision ) </a:t>
            </a:r>
          </a:p>
          <a:p>
            <a:r>
              <a:rPr lang="fr-CA" sz="2000" smtClean="0">
                <a:latin typeface="Courier New" pitchFamily="49" charset="0"/>
              </a:rPr>
              <a:t>PRECONDITION</a:t>
            </a:r>
          </a:p>
          <a:p>
            <a:pPr lvl="2"/>
            <a:r>
              <a:rPr lang="fr-CA" sz="2000" smtClean="0">
                <a:latin typeface="Courier New" pitchFamily="49" charset="0"/>
              </a:rPr>
              <a:t>x &gt;= 0 &amp;&amp; 0.0001 &lt; precision &lt; 0.01</a:t>
            </a:r>
          </a:p>
          <a:p>
            <a:r>
              <a:rPr lang="fr-CA" sz="2000" smtClean="0">
                <a:latin typeface="Courier New" pitchFamily="49" charset="0"/>
              </a:rPr>
              <a:t> PRECONDITION</a:t>
            </a:r>
          </a:p>
          <a:p>
            <a:pPr lvl="2"/>
            <a:r>
              <a:rPr lang="fr-CA" sz="2000" smtClean="0">
                <a:latin typeface="Courier New" pitchFamily="49" charset="0"/>
              </a:rPr>
              <a:t>x – precision &lt;= res^2 &lt;= x + precision</a:t>
            </a:r>
          </a:p>
          <a:p>
            <a:pPr lvl="2">
              <a:buFont typeface="Wingdings" pitchFamily="2" charset="2"/>
              <a:buNone/>
            </a:pPr>
            <a:endParaRPr lang="fr-CA" sz="2000" smtClean="0">
              <a:latin typeface="Courier New" pitchFamily="49" charset="0"/>
            </a:endParaRPr>
          </a:p>
        </p:txBody>
      </p:sp>
      <p:sp>
        <p:nvSpPr>
          <p:cNvPr id="5" name="Espace réservé du numéro de diapositive 5"/>
          <p:cNvSpPr>
            <a:spLocks noGrp="1"/>
          </p:cNvSpPr>
          <p:nvPr>
            <p:ph type="sldNum" sz="quarter" idx="12"/>
          </p:nvPr>
        </p:nvSpPr>
        <p:spPr>
          <a:xfrm>
            <a:off x="1905000" y="6415088"/>
            <a:ext cx="1593850" cy="441325"/>
          </a:xfrm>
        </p:spPr>
        <p:txBody>
          <a:bodyPr/>
          <a:lstStyle/>
          <a:p>
            <a:pPr algn="l">
              <a:defRPr/>
            </a:pPr>
            <a:fld id="{F644CA61-589C-4589-B78F-543458A1F57C}" type="slidenum">
              <a:rPr lang="fr-CA"/>
              <a:pPr algn="l">
                <a:defRPr/>
              </a:pPr>
              <a:t>180</a:t>
            </a:fld>
            <a:endParaRPr lang="fr-CA"/>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Rectangle 2"/>
          <p:cNvSpPr>
            <a:spLocks noGrp="1" noChangeArrowheads="1"/>
          </p:cNvSpPr>
          <p:nvPr>
            <p:ph type="title"/>
          </p:nvPr>
        </p:nvSpPr>
        <p:spPr>
          <a:xfrm>
            <a:off x="500063" y="838200"/>
            <a:ext cx="7729537" cy="685800"/>
          </a:xfrm>
        </p:spPr>
        <p:txBody>
          <a:bodyPr>
            <a:normAutofit fontScale="90000"/>
          </a:bodyPr>
          <a:lstStyle/>
          <a:p>
            <a:pPr fontAlgn="auto">
              <a:spcAft>
                <a:spcPts val="0"/>
              </a:spcAft>
              <a:defRPr/>
            </a:pPr>
            <a:r>
              <a:rPr lang="fr-CA" sz="3200" smtClean="0"/>
              <a:t>Exemple de cas de tests basés sur les pré/post-conditions</a:t>
            </a:r>
          </a:p>
        </p:txBody>
      </p:sp>
      <p:sp>
        <p:nvSpPr>
          <p:cNvPr id="195587" name="Rectangle 3"/>
          <p:cNvSpPr>
            <a:spLocks noGrp="1" noChangeArrowheads="1"/>
          </p:cNvSpPr>
          <p:nvPr>
            <p:ph idx="1"/>
          </p:nvPr>
        </p:nvSpPr>
        <p:spPr>
          <a:xfrm>
            <a:off x="1714480" y="2071678"/>
            <a:ext cx="5484812" cy="4929222"/>
          </a:xfrm>
        </p:spPr>
        <p:txBody>
          <a:bodyPr/>
          <a:lstStyle/>
          <a:p>
            <a:pPr>
              <a:lnSpc>
                <a:spcPct val="80000"/>
              </a:lnSpc>
            </a:pPr>
            <a:r>
              <a:rPr lang="fr-CA" sz="2400" dirty="0" smtClean="0"/>
              <a:t>Différents cas de tests qui satisfont la pré-condition, et ce de différentes façons:</a:t>
            </a:r>
          </a:p>
          <a:p>
            <a:pPr lvl="1">
              <a:lnSpc>
                <a:spcPct val="80000"/>
              </a:lnSpc>
            </a:pPr>
            <a:r>
              <a:rPr lang="fr-CA" sz="1800" dirty="0" smtClean="0">
                <a:latin typeface="Courier New" pitchFamily="49" charset="0"/>
              </a:rPr>
              <a:t>x = 0 </a:t>
            </a:r>
            <a:r>
              <a:rPr lang="fr-CA" dirty="0" smtClean="0"/>
              <a:t>ET </a:t>
            </a:r>
            <a:r>
              <a:rPr lang="fr-CA" sz="1800" dirty="0" smtClean="0">
                <a:latin typeface="Courier New" pitchFamily="49" charset="0"/>
              </a:rPr>
              <a:t>précision </a:t>
            </a:r>
            <a:r>
              <a:rPr lang="fr-CA" sz="1800" dirty="0" smtClean="0">
                <a:latin typeface="Courier New" pitchFamily="49" charset="0"/>
              </a:rPr>
              <a:t>= 0.0002</a:t>
            </a:r>
          </a:p>
          <a:p>
            <a:pPr lvl="1">
              <a:lnSpc>
                <a:spcPct val="80000"/>
              </a:lnSpc>
            </a:pPr>
            <a:r>
              <a:rPr lang="fr-CA" sz="1800" dirty="0" smtClean="0">
                <a:latin typeface="Courier New" pitchFamily="49" charset="0"/>
              </a:rPr>
              <a:t>x = 0 </a:t>
            </a:r>
            <a:r>
              <a:rPr lang="fr-CA" dirty="0" smtClean="0"/>
              <a:t>ET </a:t>
            </a:r>
            <a:r>
              <a:rPr lang="fr-CA" sz="1800" dirty="0" smtClean="0">
                <a:latin typeface="Courier New" pitchFamily="49" charset="0"/>
              </a:rPr>
              <a:t>précision </a:t>
            </a:r>
            <a:r>
              <a:rPr lang="fr-CA" sz="1800" dirty="0" smtClean="0">
                <a:latin typeface="Courier New" pitchFamily="49" charset="0"/>
              </a:rPr>
              <a:t>= 0.005</a:t>
            </a:r>
          </a:p>
          <a:p>
            <a:pPr lvl="1">
              <a:lnSpc>
                <a:spcPct val="80000"/>
              </a:lnSpc>
            </a:pPr>
            <a:r>
              <a:rPr lang="fr-CA" sz="1800" dirty="0" smtClean="0">
                <a:latin typeface="Courier New" pitchFamily="49" charset="0"/>
              </a:rPr>
              <a:t>x = 0 </a:t>
            </a:r>
            <a:r>
              <a:rPr lang="fr-CA" dirty="0" smtClean="0"/>
              <a:t>ET </a:t>
            </a:r>
            <a:r>
              <a:rPr lang="fr-CA" sz="1800" dirty="0" smtClean="0">
                <a:latin typeface="Courier New" pitchFamily="49" charset="0"/>
              </a:rPr>
              <a:t>précision </a:t>
            </a:r>
            <a:r>
              <a:rPr lang="fr-CA" sz="1800" dirty="0" smtClean="0">
                <a:latin typeface="Courier New" pitchFamily="49" charset="0"/>
              </a:rPr>
              <a:t>= 0.0099</a:t>
            </a:r>
          </a:p>
          <a:p>
            <a:pPr lvl="1">
              <a:lnSpc>
                <a:spcPct val="80000"/>
              </a:lnSpc>
            </a:pPr>
            <a:r>
              <a:rPr lang="fr-CA" sz="1800" dirty="0" smtClean="0">
                <a:latin typeface="Courier New" pitchFamily="49" charset="0"/>
              </a:rPr>
              <a:t>x = 0.1 </a:t>
            </a:r>
            <a:r>
              <a:rPr lang="fr-CA" dirty="0" smtClean="0"/>
              <a:t>ET </a:t>
            </a:r>
            <a:r>
              <a:rPr lang="fr-CA" sz="1800" dirty="0" smtClean="0">
                <a:latin typeface="Courier New" pitchFamily="49" charset="0"/>
              </a:rPr>
              <a:t>précision </a:t>
            </a:r>
            <a:r>
              <a:rPr lang="fr-CA" sz="1800" dirty="0" smtClean="0">
                <a:latin typeface="Courier New" pitchFamily="49" charset="0"/>
              </a:rPr>
              <a:t>= 0.0002</a:t>
            </a:r>
          </a:p>
          <a:p>
            <a:pPr lvl="1">
              <a:lnSpc>
                <a:spcPct val="80000"/>
              </a:lnSpc>
            </a:pPr>
            <a:r>
              <a:rPr lang="fr-CA" sz="1800" dirty="0" smtClean="0">
                <a:latin typeface="Courier New" pitchFamily="49" charset="0"/>
              </a:rPr>
              <a:t>x = 0.1 </a:t>
            </a:r>
            <a:r>
              <a:rPr lang="fr-CA" dirty="0" smtClean="0"/>
              <a:t>ET </a:t>
            </a:r>
            <a:r>
              <a:rPr lang="fr-CA" sz="1800" dirty="0" smtClean="0">
                <a:latin typeface="Courier New" pitchFamily="49" charset="0"/>
              </a:rPr>
              <a:t>précision </a:t>
            </a:r>
            <a:r>
              <a:rPr lang="fr-CA" sz="1800" dirty="0" smtClean="0">
                <a:latin typeface="Courier New" pitchFamily="49" charset="0"/>
              </a:rPr>
              <a:t>= 0.005</a:t>
            </a:r>
          </a:p>
          <a:p>
            <a:pPr lvl="1">
              <a:lnSpc>
                <a:spcPct val="80000"/>
              </a:lnSpc>
            </a:pPr>
            <a:r>
              <a:rPr lang="fr-CA" sz="1800" dirty="0" smtClean="0">
                <a:latin typeface="Courier New" pitchFamily="49" charset="0"/>
              </a:rPr>
              <a:t>x = 0.1 </a:t>
            </a:r>
            <a:r>
              <a:rPr lang="fr-CA" dirty="0" smtClean="0"/>
              <a:t>ET </a:t>
            </a:r>
            <a:r>
              <a:rPr lang="fr-CA" sz="1800" dirty="0" smtClean="0">
                <a:latin typeface="Courier New" pitchFamily="49" charset="0"/>
              </a:rPr>
              <a:t>précision </a:t>
            </a:r>
            <a:r>
              <a:rPr lang="fr-CA" sz="1800" dirty="0" smtClean="0">
                <a:latin typeface="Courier New" pitchFamily="49" charset="0"/>
              </a:rPr>
              <a:t>= 0.0099</a:t>
            </a:r>
          </a:p>
          <a:p>
            <a:pPr lvl="1">
              <a:lnSpc>
                <a:spcPct val="80000"/>
              </a:lnSpc>
            </a:pPr>
            <a:r>
              <a:rPr lang="fr-CA" sz="1800" dirty="0" smtClean="0">
                <a:latin typeface="Courier New" pitchFamily="49" charset="0"/>
              </a:rPr>
              <a:t>x = 1000.0 </a:t>
            </a:r>
            <a:r>
              <a:rPr lang="fr-CA" dirty="0" smtClean="0"/>
              <a:t>ET </a:t>
            </a:r>
            <a:r>
              <a:rPr lang="fr-CA" sz="1800" dirty="0" smtClean="0">
                <a:latin typeface="Courier New" pitchFamily="49" charset="0"/>
              </a:rPr>
              <a:t>précision </a:t>
            </a:r>
            <a:r>
              <a:rPr lang="fr-CA" sz="1800" dirty="0" smtClean="0">
                <a:latin typeface="Courier New" pitchFamily="49" charset="0"/>
              </a:rPr>
              <a:t>= 0.0002</a:t>
            </a:r>
          </a:p>
          <a:p>
            <a:pPr lvl="1">
              <a:lnSpc>
                <a:spcPct val="80000"/>
              </a:lnSpc>
            </a:pPr>
            <a:r>
              <a:rPr lang="fr-CA" sz="1800" dirty="0" smtClean="0">
                <a:latin typeface="Courier New" pitchFamily="49" charset="0"/>
              </a:rPr>
              <a:t>x = 1000.0 </a:t>
            </a:r>
            <a:r>
              <a:rPr lang="fr-CA" dirty="0" smtClean="0"/>
              <a:t>ET </a:t>
            </a:r>
            <a:r>
              <a:rPr lang="fr-CA" sz="1800" dirty="0" smtClean="0">
                <a:latin typeface="Courier New" pitchFamily="49" charset="0"/>
              </a:rPr>
              <a:t>précision </a:t>
            </a:r>
            <a:r>
              <a:rPr lang="fr-CA" sz="1800" dirty="0" smtClean="0">
                <a:latin typeface="Courier New" pitchFamily="49" charset="0"/>
              </a:rPr>
              <a:t>= 0.005</a:t>
            </a:r>
          </a:p>
          <a:p>
            <a:pPr lvl="1">
              <a:lnSpc>
                <a:spcPct val="80000"/>
              </a:lnSpc>
            </a:pPr>
            <a:r>
              <a:rPr lang="fr-CA" sz="1800" dirty="0" smtClean="0">
                <a:latin typeface="Courier New" pitchFamily="49" charset="0"/>
              </a:rPr>
              <a:t>x = 1000.0 </a:t>
            </a:r>
            <a:r>
              <a:rPr lang="fr-CA" dirty="0" smtClean="0"/>
              <a:t>ET </a:t>
            </a:r>
            <a:r>
              <a:rPr lang="fr-CA" sz="1800" dirty="0" smtClean="0">
                <a:latin typeface="Courier New" pitchFamily="49" charset="0"/>
              </a:rPr>
              <a:t>précision </a:t>
            </a:r>
            <a:r>
              <a:rPr lang="fr-CA" sz="1800" dirty="0" smtClean="0">
                <a:latin typeface="Courier New" pitchFamily="49" charset="0"/>
              </a:rPr>
              <a:t>= 0.0099</a:t>
            </a:r>
          </a:p>
          <a:p>
            <a:pPr lvl="1">
              <a:lnSpc>
                <a:spcPct val="80000"/>
              </a:lnSpc>
            </a:pPr>
            <a:endParaRPr lang="fr-CA" sz="1800" dirty="0" smtClean="0">
              <a:latin typeface="Courier New" pitchFamily="49" charset="0"/>
            </a:endParaRPr>
          </a:p>
        </p:txBody>
      </p:sp>
      <p:sp>
        <p:nvSpPr>
          <p:cNvPr id="5" name="Espace réservé du numéro de diapositive 5"/>
          <p:cNvSpPr>
            <a:spLocks noGrp="1"/>
          </p:cNvSpPr>
          <p:nvPr>
            <p:ph type="sldNum" sz="quarter" idx="12"/>
          </p:nvPr>
        </p:nvSpPr>
        <p:spPr>
          <a:xfrm>
            <a:off x="1905000" y="6415088"/>
            <a:ext cx="1593850" cy="441325"/>
          </a:xfrm>
        </p:spPr>
        <p:txBody>
          <a:bodyPr/>
          <a:lstStyle/>
          <a:p>
            <a:pPr algn="l">
              <a:defRPr/>
            </a:pPr>
            <a:fld id="{36A15583-6152-45D8-B8D5-4224D1DFB30A}" type="slidenum">
              <a:rPr lang="fr-CA"/>
              <a:pPr algn="l">
                <a:defRPr/>
              </a:pPr>
              <a:t>181</a:t>
            </a:fld>
            <a:endParaRPr lang="fr-CA"/>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3" name="Rectangle 2"/>
          <p:cNvSpPr>
            <a:spLocks noGrp="1" noChangeArrowheads="1"/>
          </p:cNvSpPr>
          <p:nvPr>
            <p:ph type="title"/>
          </p:nvPr>
        </p:nvSpPr>
        <p:spPr/>
        <p:txBody>
          <a:bodyPr>
            <a:normAutofit fontScale="90000"/>
          </a:bodyPr>
          <a:lstStyle/>
          <a:p>
            <a:pPr fontAlgn="auto">
              <a:spcAft>
                <a:spcPts val="0"/>
              </a:spcAft>
              <a:defRPr/>
            </a:pPr>
            <a:r>
              <a:rPr lang="fr-FR" sz="4000" smtClean="0"/>
              <a:t>Structurel/fonctionnel: conclusion</a:t>
            </a:r>
          </a:p>
        </p:txBody>
      </p:sp>
      <p:sp>
        <p:nvSpPr>
          <p:cNvPr id="196611" name="Rectangle 3"/>
          <p:cNvSpPr>
            <a:spLocks noGrp="1" noChangeArrowheads="1"/>
          </p:cNvSpPr>
          <p:nvPr>
            <p:ph idx="1"/>
          </p:nvPr>
        </p:nvSpPr>
        <p:spPr>
          <a:xfrm>
            <a:off x="685800" y="1981200"/>
            <a:ext cx="7772400" cy="4481513"/>
          </a:xfrm>
        </p:spPr>
        <p:txBody>
          <a:bodyPr/>
          <a:lstStyle/>
          <a:p>
            <a:pPr>
              <a:lnSpc>
                <a:spcPct val="90000"/>
              </a:lnSpc>
            </a:pPr>
            <a:r>
              <a:rPr lang="fr-FR" smtClean="0"/>
              <a:t>Les critères structurels et fonctionnels sont complémentaires</a:t>
            </a:r>
          </a:p>
          <a:p>
            <a:pPr lvl="1">
              <a:lnSpc>
                <a:spcPct val="90000"/>
              </a:lnSpc>
            </a:pPr>
            <a:r>
              <a:rPr lang="fr-FR" smtClean="0"/>
              <a:t>une erreur d’omission ne peut pas être détectée par le test structurel</a:t>
            </a:r>
          </a:p>
          <a:p>
            <a:pPr lvl="1">
              <a:lnSpc>
                <a:spcPct val="90000"/>
              </a:lnSpc>
            </a:pPr>
            <a:r>
              <a:rPr lang="fr-FR" smtClean="0"/>
              <a:t>du code mort ne peut pas être détecté par le test fonctionnel</a:t>
            </a:r>
          </a:p>
          <a:p>
            <a:pPr>
              <a:lnSpc>
                <a:spcPct val="90000"/>
              </a:lnSpc>
            </a:pPr>
            <a:r>
              <a:rPr lang="fr-FR" smtClean="0"/>
              <a:t>Au niveau unitaire</a:t>
            </a:r>
          </a:p>
          <a:p>
            <a:pPr lvl="1">
              <a:lnSpc>
                <a:spcPct val="90000"/>
              </a:lnSpc>
            </a:pPr>
            <a:r>
              <a:rPr lang="fr-FR" smtClean="0"/>
              <a:t>on commence par le test fonctionnel</a:t>
            </a:r>
          </a:p>
          <a:p>
            <a:pPr lvl="1">
              <a:lnSpc>
                <a:spcPct val="90000"/>
              </a:lnSpc>
            </a:pPr>
            <a:r>
              <a:rPr lang="fr-FR" smtClean="0"/>
              <a:t>on complète par du test structurel</a:t>
            </a:r>
          </a:p>
        </p:txBody>
      </p:sp>
      <p:sp>
        <p:nvSpPr>
          <p:cNvPr id="5" name="Espace réservé du numéro de diapositive 5"/>
          <p:cNvSpPr>
            <a:spLocks noGrp="1"/>
          </p:cNvSpPr>
          <p:nvPr>
            <p:ph type="sldNum" sz="quarter" idx="12"/>
          </p:nvPr>
        </p:nvSpPr>
        <p:spPr>
          <a:xfrm>
            <a:off x="1905000" y="6415088"/>
            <a:ext cx="1593850" cy="441325"/>
          </a:xfrm>
        </p:spPr>
        <p:txBody>
          <a:bodyPr/>
          <a:lstStyle/>
          <a:p>
            <a:pPr algn="l">
              <a:defRPr/>
            </a:pPr>
            <a:fld id="{0FB77CD4-23EE-4C85-A9F5-A83E25C155DC}" type="slidenum">
              <a:rPr lang="fr-FR"/>
              <a:pPr algn="l">
                <a:defRPr/>
              </a:pPr>
              <a:t>182</a:t>
            </a:fld>
            <a:endParaRPr lang="fr-F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7" name="Rectangle 2"/>
          <p:cNvSpPr>
            <a:spLocks noGrp="1" noChangeArrowheads="1"/>
          </p:cNvSpPr>
          <p:nvPr>
            <p:ph type="title"/>
          </p:nvPr>
        </p:nvSpPr>
        <p:spPr>
          <a:xfrm>
            <a:off x="457200" y="214290"/>
            <a:ext cx="8686800" cy="838200"/>
          </a:xfrm>
        </p:spPr>
        <p:txBody>
          <a:bodyPr/>
          <a:lstStyle/>
          <a:p>
            <a:pPr fontAlgn="auto">
              <a:spcAft>
                <a:spcPts val="0"/>
              </a:spcAft>
              <a:defRPr/>
            </a:pPr>
            <a:r>
              <a:rPr lang="fr-FR" dirty="0" smtClean="0"/>
              <a:t>Oracle</a:t>
            </a:r>
          </a:p>
        </p:txBody>
      </p:sp>
      <p:sp>
        <p:nvSpPr>
          <p:cNvPr id="197635" name="Rectangle 3"/>
          <p:cNvSpPr>
            <a:spLocks noGrp="1" noChangeArrowheads="1"/>
          </p:cNvSpPr>
          <p:nvPr>
            <p:ph idx="1"/>
          </p:nvPr>
        </p:nvSpPr>
        <p:spPr>
          <a:xfrm>
            <a:off x="571472" y="1142984"/>
            <a:ext cx="8204200" cy="4646613"/>
          </a:xfrm>
        </p:spPr>
        <p:txBody>
          <a:bodyPr/>
          <a:lstStyle/>
          <a:p>
            <a:pPr>
              <a:lnSpc>
                <a:spcPct val="90000"/>
              </a:lnSpc>
            </a:pPr>
            <a:r>
              <a:rPr lang="fr-FR" dirty="0" smtClean="0"/>
              <a:t>Fonction qui évalue le résultat d’un cas de test</a:t>
            </a:r>
          </a:p>
          <a:p>
            <a:pPr>
              <a:lnSpc>
                <a:spcPct val="90000"/>
              </a:lnSpc>
            </a:pPr>
            <a:r>
              <a:rPr lang="fr-FR" dirty="0" smtClean="0"/>
              <a:t>Plus formellement</a:t>
            </a:r>
          </a:p>
          <a:p>
            <a:pPr lvl="1">
              <a:lnSpc>
                <a:spcPct val="90000"/>
              </a:lnSpc>
            </a:pPr>
            <a:r>
              <a:rPr lang="fr-FR" dirty="0" smtClean="0"/>
              <a:t>soit un programme P: Dom(P) </a:t>
            </a:r>
            <a:r>
              <a:rPr lang="fr-FR" dirty="0" smtClean="0">
                <a:cs typeface="Times New Roman" pitchFamily="18" charset="0"/>
              </a:rPr>
              <a:t>→ </a:t>
            </a:r>
            <a:r>
              <a:rPr lang="fr-FR" dirty="0" err="1" smtClean="0">
                <a:cs typeface="Times New Roman" pitchFamily="18" charset="0"/>
              </a:rPr>
              <a:t>Ran</a:t>
            </a:r>
            <a:r>
              <a:rPr lang="fr-FR" dirty="0" smtClean="0">
                <a:cs typeface="Times New Roman" pitchFamily="18" charset="0"/>
              </a:rPr>
              <a:t>(P)</a:t>
            </a:r>
          </a:p>
          <a:p>
            <a:pPr lvl="1">
              <a:lnSpc>
                <a:spcPct val="90000"/>
              </a:lnSpc>
            </a:pPr>
            <a:r>
              <a:rPr lang="fr-FR" dirty="0" smtClean="0">
                <a:cs typeface="Times New Roman" pitchFamily="18" charset="0"/>
              </a:rPr>
              <a:t>une spécification S: </a:t>
            </a:r>
            <a:r>
              <a:rPr lang="fr-FR" dirty="0" smtClean="0"/>
              <a:t>Dom(P) </a:t>
            </a:r>
            <a:r>
              <a:rPr lang="fr-FR" dirty="0" smtClean="0">
                <a:cs typeface="Times New Roman" pitchFamily="18" charset="0"/>
              </a:rPr>
              <a:t>→ </a:t>
            </a:r>
            <a:r>
              <a:rPr lang="fr-FR" dirty="0" err="1" smtClean="0">
                <a:cs typeface="Times New Roman" pitchFamily="18" charset="0"/>
              </a:rPr>
              <a:t>Ran</a:t>
            </a:r>
            <a:r>
              <a:rPr lang="fr-FR" dirty="0" smtClean="0">
                <a:cs typeface="Times New Roman" pitchFamily="18" charset="0"/>
              </a:rPr>
              <a:t>(P)</a:t>
            </a:r>
          </a:p>
          <a:p>
            <a:pPr lvl="1">
              <a:lnSpc>
                <a:spcPct val="90000"/>
              </a:lnSpc>
            </a:pPr>
            <a:r>
              <a:rPr lang="fr-FR" dirty="0" smtClean="0">
                <a:cs typeface="Times New Roman" pitchFamily="18" charset="0"/>
              </a:rPr>
              <a:t>une donnée de test X </a:t>
            </a:r>
            <a:r>
              <a:rPr lang="fr-FR" dirty="0" smtClean="0">
                <a:cs typeface="Times New Roman" pitchFamily="18" charset="0"/>
                <a:sym typeface="Symbol" pitchFamily="18" charset="2"/>
              </a:rPr>
              <a:t> Dom(P)</a:t>
            </a:r>
          </a:p>
          <a:p>
            <a:pPr lvl="1">
              <a:lnSpc>
                <a:spcPct val="90000"/>
              </a:lnSpc>
            </a:pPr>
            <a:r>
              <a:rPr lang="fr-FR" dirty="0" smtClean="0">
                <a:cs typeface="Times New Roman" pitchFamily="18" charset="0"/>
                <a:sym typeface="Symbol" pitchFamily="18" charset="2"/>
              </a:rPr>
              <a:t>oracle O: Dom(P) </a:t>
            </a:r>
            <a:r>
              <a:rPr lang="en-US" dirty="0" smtClean="0">
                <a:cs typeface="Times New Roman" pitchFamily="18" charset="0"/>
                <a:sym typeface="Symbol" pitchFamily="18" charset="2"/>
              </a:rPr>
              <a:t>× Ran(P) </a:t>
            </a:r>
            <a:r>
              <a:rPr lang="fr-FR" dirty="0" smtClean="0">
                <a:cs typeface="Times New Roman" pitchFamily="18" charset="0"/>
              </a:rPr>
              <a:t>→ </a:t>
            </a:r>
            <a:r>
              <a:rPr lang="fr-FR" dirty="0" err="1" smtClean="0">
                <a:cs typeface="Times New Roman" pitchFamily="18" charset="0"/>
              </a:rPr>
              <a:t>bool</a:t>
            </a:r>
            <a:endParaRPr lang="fr-FR" dirty="0" smtClean="0">
              <a:cs typeface="Times New Roman" pitchFamily="18" charset="0"/>
            </a:endParaRPr>
          </a:p>
          <a:p>
            <a:pPr lvl="1">
              <a:lnSpc>
                <a:spcPct val="90000"/>
              </a:lnSpc>
              <a:buFontTx/>
              <a:buNone/>
            </a:pPr>
            <a:r>
              <a:rPr lang="en-US" dirty="0" smtClean="0">
                <a:cs typeface="Times New Roman" pitchFamily="18" charset="0"/>
              </a:rPr>
              <a:t>			O(X, P(X)) = true </a:t>
            </a:r>
            <a:r>
              <a:rPr lang="en-US" dirty="0" err="1" smtClean="0">
                <a:cs typeface="Times New Roman" pitchFamily="18" charset="0"/>
              </a:rPr>
              <a:t>iff</a:t>
            </a:r>
            <a:r>
              <a:rPr lang="en-US" dirty="0" smtClean="0">
                <a:cs typeface="Times New Roman" pitchFamily="18" charset="0"/>
              </a:rPr>
              <a:t> P(X) = S(X)</a:t>
            </a:r>
          </a:p>
          <a:p>
            <a:pPr>
              <a:lnSpc>
                <a:spcPct val="90000"/>
              </a:lnSpc>
            </a:pPr>
            <a:r>
              <a:rPr lang="en-US" dirty="0" err="1" smtClean="0">
                <a:cs typeface="Times New Roman" pitchFamily="18" charset="0"/>
              </a:rPr>
              <a:t>Problème</a:t>
            </a:r>
            <a:r>
              <a:rPr lang="en-US" dirty="0" smtClean="0">
                <a:cs typeface="Times New Roman" pitchFamily="18" charset="0"/>
              </a:rPr>
              <a:t> : comment comparer P(X) et S(X)</a:t>
            </a:r>
          </a:p>
          <a:p>
            <a:pPr lvl="1">
              <a:lnSpc>
                <a:spcPct val="90000"/>
              </a:lnSpc>
            </a:pPr>
            <a:r>
              <a:rPr lang="en-US" dirty="0" smtClean="0">
                <a:cs typeface="Times New Roman" pitchFamily="18" charset="0"/>
              </a:rPr>
              <a:t>plus S </a:t>
            </a:r>
            <a:r>
              <a:rPr lang="en-US" dirty="0" err="1" smtClean="0">
                <a:cs typeface="Times New Roman" pitchFamily="18" charset="0"/>
              </a:rPr>
              <a:t>est</a:t>
            </a:r>
            <a:r>
              <a:rPr lang="en-US" dirty="0" smtClean="0">
                <a:cs typeface="Times New Roman" pitchFamily="18" charset="0"/>
              </a:rPr>
              <a:t> </a:t>
            </a:r>
            <a:r>
              <a:rPr lang="en-US" dirty="0" err="1" smtClean="0">
                <a:cs typeface="Times New Roman" pitchFamily="18" charset="0"/>
              </a:rPr>
              <a:t>formalisé</a:t>
            </a:r>
            <a:r>
              <a:rPr lang="en-US" dirty="0" smtClean="0">
                <a:cs typeface="Times New Roman" pitchFamily="18" charset="0"/>
              </a:rPr>
              <a:t> plus on </a:t>
            </a:r>
            <a:r>
              <a:rPr lang="en-US" dirty="0" err="1" smtClean="0">
                <a:cs typeface="Times New Roman" pitchFamily="18" charset="0"/>
              </a:rPr>
              <a:t>peut</a:t>
            </a:r>
            <a:r>
              <a:rPr lang="en-US" dirty="0" smtClean="0">
                <a:cs typeface="Times New Roman" pitchFamily="18" charset="0"/>
              </a:rPr>
              <a:t> </a:t>
            </a:r>
            <a:r>
              <a:rPr lang="en-US" dirty="0" err="1" smtClean="0">
                <a:cs typeface="Times New Roman" pitchFamily="18" charset="0"/>
              </a:rPr>
              <a:t>automatiser</a:t>
            </a:r>
            <a:endParaRPr lang="en-US" dirty="0" smtClean="0">
              <a:cs typeface="Times New Roman" pitchFamily="18" charset="0"/>
            </a:endParaRPr>
          </a:p>
        </p:txBody>
      </p:sp>
      <p:sp>
        <p:nvSpPr>
          <p:cNvPr id="5" name="Espace réservé du numéro de diapositive 5"/>
          <p:cNvSpPr>
            <a:spLocks noGrp="1"/>
          </p:cNvSpPr>
          <p:nvPr>
            <p:ph type="sldNum" sz="quarter" idx="12"/>
          </p:nvPr>
        </p:nvSpPr>
        <p:spPr>
          <a:xfrm>
            <a:off x="1905000" y="6415088"/>
            <a:ext cx="1593850" cy="441325"/>
          </a:xfrm>
        </p:spPr>
        <p:txBody>
          <a:bodyPr/>
          <a:lstStyle/>
          <a:p>
            <a:pPr algn="l">
              <a:defRPr/>
            </a:pPr>
            <a:fld id="{D96AA1C1-9EE7-4EF0-9204-C7DAC43AD551}" type="slidenum">
              <a:rPr lang="fr-FR"/>
              <a:pPr algn="l">
                <a:defRPr/>
              </a:pPr>
              <a:t>183</a:t>
            </a:fld>
            <a:endParaRPr lang="fr-FR"/>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2"/>
          <p:cNvSpPr>
            <a:spLocks noGrp="1" noChangeArrowheads="1"/>
          </p:cNvSpPr>
          <p:nvPr>
            <p:ph type="title"/>
          </p:nvPr>
        </p:nvSpPr>
        <p:spPr>
          <a:xfrm>
            <a:off x="285720" y="0"/>
            <a:ext cx="8686800" cy="838200"/>
          </a:xfrm>
        </p:spPr>
        <p:txBody>
          <a:bodyPr/>
          <a:lstStyle/>
          <a:p>
            <a:pPr fontAlgn="auto">
              <a:spcAft>
                <a:spcPts val="0"/>
              </a:spcAft>
              <a:defRPr/>
            </a:pPr>
            <a:r>
              <a:rPr lang="fr-FR" dirty="0" smtClean="0"/>
              <a:t>Oracle</a:t>
            </a:r>
          </a:p>
        </p:txBody>
      </p:sp>
      <p:sp>
        <p:nvSpPr>
          <p:cNvPr id="198659" name="Rectangle 3"/>
          <p:cNvSpPr>
            <a:spLocks noGrp="1" noChangeArrowheads="1"/>
          </p:cNvSpPr>
          <p:nvPr>
            <p:ph idx="1"/>
          </p:nvPr>
        </p:nvSpPr>
        <p:spPr>
          <a:xfrm>
            <a:off x="428596" y="1357298"/>
            <a:ext cx="7772400" cy="4759325"/>
          </a:xfrm>
        </p:spPr>
        <p:txBody>
          <a:bodyPr/>
          <a:lstStyle/>
          <a:p>
            <a:pPr>
              <a:lnSpc>
                <a:spcPct val="90000"/>
              </a:lnSpc>
            </a:pPr>
            <a:r>
              <a:rPr lang="fr-FR" sz="2800" dirty="0" smtClean="0"/>
              <a:t>Oracle manuel: on « regarde » le résultat et un humain évalue s’il est bon</a:t>
            </a:r>
          </a:p>
          <a:p>
            <a:pPr>
              <a:lnSpc>
                <a:spcPct val="90000"/>
              </a:lnSpc>
            </a:pPr>
            <a:r>
              <a:rPr lang="fr-FR" sz="2800" dirty="0" smtClean="0"/>
              <a:t>Construire le résultat attendu</a:t>
            </a:r>
          </a:p>
          <a:p>
            <a:pPr>
              <a:lnSpc>
                <a:spcPct val="90000"/>
              </a:lnSpc>
            </a:pPr>
            <a:r>
              <a:rPr lang="fr-FR" sz="2800" dirty="0" smtClean="0"/>
              <a:t>Assertions </a:t>
            </a:r>
          </a:p>
          <a:p>
            <a:pPr lvl="1">
              <a:lnSpc>
                <a:spcPct val="90000"/>
              </a:lnSpc>
            </a:pPr>
            <a:r>
              <a:rPr lang="fr-FR" sz="2400" dirty="0" smtClean="0"/>
              <a:t>dans le code (programmation défensive)</a:t>
            </a:r>
          </a:p>
          <a:p>
            <a:pPr lvl="1">
              <a:lnSpc>
                <a:spcPct val="90000"/>
              </a:lnSpc>
            </a:pPr>
            <a:r>
              <a:rPr lang="fr-FR" sz="2400" dirty="0" smtClean="0"/>
              <a:t>aux interfaces (design by </a:t>
            </a:r>
            <a:r>
              <a:rPr lang="fr-FR" sz="2400" dirty="0" err="1" smtClean="0"/>
              <a:t>contract</a:t>
            </a:r>
            <a:r>
              <a:rPr lang="fr-FR" sz="2400" dirty="0" smtClean="0"/>
              <a:t>)</a:t>
            </a:r>
          </a:p>
          <a:p>
            <a:pPr lvl="2">
              <a:lnSpc>
                <a:spcPct val="90000"/>
              </a:lnSpc>
              <a:buFont typeface="Wingdings" pitchFamily="2" charset="2"/>
              <a:buNone/>
            </a:pPr>
            <a:r>
              <a:rPr lang="fr-FR" sz="2000" dirty="0" err="1" smtClean="0"/>
              <a:t>set_current_node</a:t>
            </a:r>
            <a:r>
              <a:rPr lang="fr-FR" sz="2000" dirty="0" smtClean="0"/>
              <a:t> (</a:t>
            </a:r>
            <a:r>
              <a:rPr lang="fr-FR" sz="2000" dirty="0" err="1" smtClean="0"/>
              <a:t>cnode</a:t>
            </a:r>
            <a:r>
              <a:rPr lang="fr-FR" sz="2000" dirty="0" smtClean="0"/>
              <a:t>: </a:t>
            </a:r>
            <a:r>
              <a:rPr lang="fr-FR" sz="2000" dirty="0" err="1" smtClean="0"/>
              <a:t>Node</a:t>
            </a:r>
            <a:r>
              <a:rPr lang="fr-FR" sz="2000" dirty="0" smtClean="0"/>
              <a:t>)</a:t>
            </a:r>
          </a:p>
          <a:p>
            <a:pPr lvl="2">
              <a:lnSpc>
                <a:spcPct val="90000"/>
              </a:lnSpc>
              <a:buFont typeface="Wingdings" pitchFamily="2" charset="2"/>
              <a:buNone/>
            </a:pPr>
            <a:r>
              <a:rPr lang="fr-FR" sz="2000" b="1" dirty="0" err="1" smtClean="0"/>
              <a:t>pre</a:t>
            </a:r>
            <a:r>
              <a:rPr lang="fr-FR" sz="2000" dirty="0" smtClean="0"/>
              <a:t>   : </a:t>
            </a:r>
            <a:r>
              <a:rPr lang="fr-FR" sz="2000" dirty="0" err="1" smtClean="0"/>
              <a:t>cnode</a:t>
            </a:r>
            <a:r>
              <a:rPr lang="fr-FR" sz="2000" dirty="0" smtClean="0"/>
              <a:t> != </a:t>
            </a:r>
            <a:r>
              <a:rPr lang="fr-FR" sz="2000" dirty="0" err="1" smtClean="0"/>
              <a:t>null</a:t>
            </a:r>
            <a:endParaRPr lang="fr-FR" sz="2000" dirty="0" smtClean="0"/>
          </a:p>
          <a:p>
            <a:pPr lvl="2">
              <a:lnSpc>
                <a:spcPct val="90000"/>
              </a:lnSpc>
              <a:buFont typeface="Wingdings" pitchFamily="2" charset="2"/>
              <a:buNone/>
            </a:pPr>
            <a:r>
              <a:rPr lang="fr-FR" sz="2000" b="1" dirty="0" smtClean="0"/>
              <a:t>post</a:t>
            </a:r>
            <a:r>
              <a:rPr lang="fr-FR" sz="2000" dirty="0" smtClean="0"/>
              <a:t> : </a:t>
            </a:r>
            <a:r>
              <a:rPr lang="fr-FR" sz="2000" dirty="0" err="1" smtClean="0"/>
              <a:t>currentNode</a:t>
            </a:r>
            <a:r>
              <a:rPr lang="fr-FR" sz="2000" dirty="0" smtClean="0"/>
              <a:t> = </a:t>
            </a:r>
            <a:r>
              <a:rPr lang="fr-FR" sz="2000" dirty="0" err="1" smtClean="0"/>
              <a:t>cnode</a:t>
            </a:r>
            <a:endParaRPr lang="fr-FR" sz="2000" dirty="0" smtClean="0"/>
          </a:p>
          <a:p>
            <a:pPr lvl="1">
              <a:lnSpc>
                <a:spcPct val="90000"/>
              </a:lnSpc>
            </a:pPr>
            <a:r>
              <a:rPr lang="fr-FR" sz="2400" dirty="0" smtClean="0"/>
              <a:t>dans les cas de test (par ex. </a:t>
            </a:r>
            <a:r>
              <a:rPr lang="fr-FR" sz="2400" dirty="0" err="1" smtClean="0"/>
              <a:t>JUnit</a:t>
            </a:r>
            <a:r>
              <a:rPr lang="fr-FR" sz="2400" dirty="0" smtClean="0"/>
              <a:t>)</a:t>
            </a:r>
          </a:p>
          <a:p>
            <a:pPr>
              <a:lnSpc>
                <a:spcPct val="90000"/>
              </a:lnSpc>
            </a:pPr>
            <a:r>
              <a:rPr lang="fr-FR" sz="2800" dirty="0" smtClean="0"/>
              <a:t>...</a:t>
            </a:r>
          </a:p>
        </p:txBody>
      </p:sp>
      <p:sp>
        <p:nvSpPr>
          <p:cNvPr id="5" name="Espace réservé du numéro de diapositive 5"/>
          <p:cNvSpPr>
            <a:spLocks noGrp="1"/>
          </p:cNvSpPr>
          <p:nvPr>
            <p:ph type="sldNum" sz="quarter" idx="12"/>
          </p:nvPr>
        </p:nvSpPr>
        <p:spPr>
          <a:xfrm>
            <a:off x="1905000" y="6415088"/>
            <a:ext cx="1593850" cy="441325"/>
          </a:xfrm>
        </p:spPr>
        <p:txBody>
          <a:bodyPr/>
          <a:lstStyle/>
          <a:p>
            <a:pPr algn="l">
              <a:defRPr/>
            </a:pPr>
            <a:fld id="{6E5338F6-0301-4263-9788-1D8EC82766C8}" type="slidenum">
              <a:rPr lang="fr-FR"/>
              <a:pPr algn="l">
                <a:defRPr/>
              </a:pPr>
              <a:t>184</a:t>
            </a:fld>
            <a:endParaRPr lang="fr-F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fontAlgn="auto">
              <a:spcAft>
                <a:spcPts val="0"/>
              </a:spcAft>
              <a:defRPr/>
            </a:pPr>
            <a:r>
              <a:rPr lang="en-US" smtClean="0"/>
              <a:t>Le test d’intégration</a:t>
            </a:r>
          </a:p>
        </p:txBody>
      </p:sp>
      <p:sp>
        <p:nvSpPr>
          <p:cNvPr id="199683" name="Rectangle 3"/>
          <p:cNvSpPr>
            <a:spLocks noGrp="1" noChangeArrowheads="1"/>
          </p:cNvSpPr>
          <p:nvPr>
            <p:ph idx="1"/>
          </p:nvPr>
        </p:nvSpPr>
        <p:spPr>
          <a:xfrm>
            <a:off x="685800" y="1905000"/>
            <a:ext cx="7772400" cy="4114800"/>
          </a:xfrm>
        </p:spPr>
        <p:txBody>
          <a:bodyPr/>
          <a:lstStyle/>
          <a:p>
            <a:r>
              <a:rPr lang="en-US" smtClean="0"/>
              <a:t>But : </a:t>
            </a:r>
            <a:r>
              <a:rPr lang="en-US" sz="2000" smtClean="0"/>
              <a:t>vérifier les interactions entre composants (se base sur l’architecture de la conception)</a:t>
            </a:r>
            <a:endParaRPr lang="en-US" smtClean="0"/>
          </a:p>
          <a:p>
            <a:r>
              <a:rPr lang="en-US" smtClean="0"/>
              <a:t>Difficultés principales de l’intégration</a:t>
            </a:r>
          </a:p>
          <a:p>
            <a:pPr lvl="1"/>
            <a:r>
              <a:rPr lang="en-US" smtClean="0"/>
              <a:t>interfaces floues</a:t>
            </a:r>
          </a:p>
          <a:p>
            <a:pPr lvl="1"/>
            <a:r>
              <a:rPr lang="en-US" smtClean="0"/>
              <a:t>implantation non conforme au modèle architectural (dépendances entre composants non spécifiées)</a:t>
            </a:r>
          </a:p>
          <a:p>
            <a:pPr lvl="1"/>
            <a:r>
              <a:rPr lang="en-US" smtClean="0"/>
              <a:t>réutilisation de composants (risque d’utilisation hors domaine)</a:t>
            </a: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pPr fontAlgn="auto">
              <a:spcAft>
                <a:spcPts val="0"/>
              </a:spcAft>
              <a:defRPr/>
            </a:pPr>
            <a:r>
              <a:rPr lang="en-US" smtClean="0"/>
              <a:t>Le test d’intégration</a:t>
            </a:r>
          </a:p>
        </p:txBody>
      </p:sp>
      <p:sp>
        <p:nvSpPr>
          <p:cNvPr id="200707" name="Rectangle 3"/>
          <p:cNvSpPr>
            <a:spLocks noGrp="1" noChangeArrowheads="1"/>
          </p:cNvSpPr>
          <p:nvPr>
            <p:ph idx="1"/>
          </p:nvPr>
        </p:nvSpPr>
        <p:spPr>
          <a:xfrm>
            <a:off x="609600" y="1752600"/>
            <a:ext cx="7772400" cy="4114800"/>
          </a:xfrm>
        </p:spPr>
        <p:txBody>
          <a:bodyPr/>
          <a:lstStyle/>
          <a:p>
            <a:r>
              <a:rPr lang="en-US" smtClean="0"/>
              <a:t>Stratégies possibles (si architecture sans cycles)</a:t>
            </a:r>
          </a:p>
          <a:p>
            <a:pPr lvl="1"/>
            <a:r>
              <a:rPr lang="en-US" smtClean="0"/>
              <a:t>big-bang : tout est testé ensemble. Peu recommandé !</a:t>
            </a:r>
          </a:p>
          <a:p>
            <a:pPr lvl="1"/>
            <a:r>
              <a:rPr lang="en-US" smtClean="0"/>
              <a:t>bottom-up: de haut en bas. Peu courant. Ecriture uniquement de drivers de tests.</a:t>
            </a:r>
          </a:p>
          <a:p>
            <a:pPr lvl="1"/>
            <a:r>
              <a:rPr lang="en-US" smtClean="0"/>
              <a:t>top-down: la plus classique. On intègre depuis les feuilles.</a:t>
            </a:r>
          </a:p>
          <a:p>
            <a:pPr lvl="1"/>
            <a:endParaRPr lang="en-US" smtClean="0"/>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pPr fontAlgn="auto">
              <a:spcAft>
                <a:spcPts val="0"/>
              </a:spcAft>
              <a:defRPr/>
            </a:pPr>
            <a:r>
              <a:rPr lang="en-US" smtClean="0"/>
              <a:t>Le test d’intégration</a:t>
            </a:r>
          </a:p>
        </p:txBody>
      </p:sp>
      <p:sp>
        <p:nvSpPr>
          <p:cNvPr id="201731" name="Rectangle 3"/>
          <p:cNvSpPr>
            <a:spLocks noGrp="1" noChangeArrowheads="1"/>
          </p:cNvSpPr>
          <p:nvPr>
            <p:ph idx="1"/>
          </p:nvPr>
        </p:nvSpPr>
        <p:spPr>
          <a:xfrm>
            <a:off x="609600" y="1447800"/>
            <a:ext cx="7772400" cy="533400"/>
          </a:xfrm>
        </p:spPr>
        <p:txBody>
          <a:bodyPr/>
          <a:lstStyle/>
          <a:p>
            <a:r>
              <a:rPr lang="en-US" smtClean="0"/>
              <a:t>3 stratégies: bottom-up, Top-down, Big-Bang.</a:t>
            </a:r>
          </a:p>
        </p:txBody>
      </p:sp>
      <p:sp>
        <p:nvSpPr>
          <p:cNvPr id="201732" name="Rectangle 4" descr="Diagonales larges vers le haut"/>
          <p:cNvSpPr>
            <a:spLocks noChangeArrowheads="1"/>
          </p:cNvSpPr>
          <p:nvPr/>
        </p:nvSpPr>
        <p:spPr bwMode="auto">
          <a:xfrm>
            <a:off x="990600" y="2362200"/>
            <a:ext cx="533400" cy="381000"/>
          </a:xfrm>
          <a:prstGeom prst="rect">
            <a:avLst/>
          </a:prstGeom>
          <a:pattFill prst="wdUpDiag">
            <a:fgClr>
              <a:srgbClr val="FF66CC"/>
            </a:fgClr>
            <a:bgClr>
              <a:srgbClr val="FFFFFF"/>
            </a:bgClr>
          </a:pattFill>
          <a:ln w="12700">
            <a:solidFill>
              <a:schemeClr val="tx1"/>
            </a:solidFill>
            <a:miter lim="800000"/>
            <a:headEnd/>
            <a:tailEnd/>
          </a:ln>
        </p:spPr>
        <p:txBody>
          <a:bodyPr wrap="none" anchor="ctr"/>
          <a:lstStyle/>
          <a:p>
            <a:r>
              <a:rPr lang="en-US"/>
              <a:t>D</a:t>
            </a:r>
          </a:p>
        </p:txBody>
      </p:sp>
      <p:sp>
        <p:nvSpPr>
          <p:cNvPr id="201733" name="Rectangle 5" descr="Treillis blanc"/>
          <p:cNvSpPr>
            <a:spLocks noChangeArrowheads="1"/>
          </p:cNvSpPr>
          <p:nvPr/>
        </p:nvSpPr>
        <p:spPr bwMode="auto">
          <a:xfrm>
            <a:off x="990600" y="4114800"/>
            <a:ext cx="533400" cy="381000"/>
          </a:xfrm>
          <a:prstGeom prst="rect">
            <a:avLst/>
          </a:prstGeom>
          <a:pattFill prst="openDmnd">
            <a:fgClr>
              <a:srgbClr val="FF66CC"/>
            </a:fgClr>
            <a:bgClr>
              <a:srgbClr val="FFFFFF"/>
            </a:bgClr>
          </a:pattFill>
          <a:ln w="12700">
            <a:solidFill>
              <a:schemeClr val="tx1"/>
            </a:solidFill>
            <a:miter lim="800000"/>
            <a:headEnd/>
            <a:tailEnd/>
          </a:ln>
        </p:spPr>
        <p:txBody>
          <a:bodyPr wrap="none" anchor="ctr"/>
          <a:lstStyle/>
          <a:p>
            <a:endParaRPr lang="ar-DZ"/>
          </a:p>
        </p:txBody>
      </p:sp>
      <p:sp>
        <p:nvSpPr>
          <p:cNvPr id="201734" name="Rectangle 6" descr="5%"/>
          <p:cNvSpPr>
            <a:spLocks noChangeArrowheads="1"/>
          </p:cNvSpPr>
          <p:nvPr/>
        </p:nvSpPr>
        <p:spPr bwMode="auto">
          <a:xfrm>
            <a:off x="990600" y="2895600"/>
            <a:ext cx="533400" cy="381000"/>
          </a:xfrm>
          <a:prstGeom prst="rect">
            <a:avLst/>
          </a:prstGeom>
          <a:pattFill prst="pct5">
            <a:fgClr>
              <a:srgbClr val="FF66CC"/>
            </a:fgClr>
            <a:bgClr>
              <a:srgbClr val="FFFFFF"/>
            </a:bgClr>
          </a:pattFill>
          <a:ln w="12700">
            <a:solidFill>
              <a:schemeClr val="tx1"/>
            </a:solidFill>
            <a:miter lim="800000"/>
            <a:headEnd/>
            <a:tailEnd/>
          </a:ln>
        </p:spPr>
        <p:txBody>
          <a:bodyPr wrap="none" anchor="ctr"/>
          <a:lstStyle/>
          <a:p>
            <a:r>
              <a:rPr lang="en-US"/>
              <a:t>S</a:t>
            </a:r>
          </a:p>
        </p:txBody>
      </p:sp>
      <p:sp>
        <p:nvSpPr>
          <p:cNvPr id="201735" name="Rectangle 8" descr="50%"/>
          <p:cNvSpPr>
            <a:spLocks noChangeArrowheads="1"/>
          </p:cNvSpPr>
          <p:nvPr/>
        </p:nvSpPr>
        <p:spPr bwMode="auto">
          <a:xfrm>
            <a:off x="990600" y="3429000"/>
            <a:ext cx="533400" cy="381000"/>
          </a:xfrm>
          <a:prstGeom prst="rect">
            <a:avLst/>
          </a:prstGeom>
          <a:pattFill prst="pct50">
            <a:fgClr>
              <a:srgbClr val="FF66CC"/>
            </a:fgClr>
            <a:bgClr>
              <a:srgbClr val="FFFFFF"/>
            </a:bgClr>
          </a:pattFill>
          <a:ln w="12700">
            <a:solidFill>
              <a:schemeClr val="tx1"/>
            </a:solidFill>
            <a:miter lim="800000"/>
            <a:headEnd/>
            <a:tailEnd/>
          </a:ln>
        </p:spPr>
        <p:txBody>
          <a:bodyPr wrap="none" anchor="ctr"/>
          <a:lstStyle/>
          <a:p>
            <a:r>
              <a:rPr lang="en-US"/>
              <a:t>T</a:t>
            </a:r>
          </a:p>
        </p:txBody>
      </p:sp>
      <p:sp>
        <p:nvSpPr>
          <p:cNvPr id="201736" name="Line 10"/>
          <p:cNvSpPr>
            <a:spLocks noChangeShapeType="1"/>
          </p:cNvSpPr>
          <p:nvPr/>
        </p:nvSpPr>
        <p:spPr bwMode="auto">
          <a:xfrm>
            <a:off x="1066800" y="4953000"/>
            <a:ext cx="457200" cy="0"/>
          </a:xfrm>
          <a:prstGeom prst="line">
            <a:avLst/>
          </a:prstGeom>
          <a:noFill/>
          <a:ln w="57150">
            <a:solidFill>
              <a:schemeClr val="tx1"/>
            </a:solidFill>
            <a:round/>
            <a:headEnd/>
            <a:tailEnd/>
          </a:ln>
        </p:spPr>
        <p:txBody>
          <a:bodyPr wrap="none" anchor="ctr"/>
          <a:lstStyle/>
          <a:p>
            <a:endParaRPr lang="fr-FR"/>
          </a:p>
        </p:txBody>
      </p:sp>
      <p:sp>
        <p:nvSpPr>
          <p:cNvPr id="201737" name="Line 11"/>
          <p:cNvSpPr>
            <a:spLocks noChangeShapeType="1"/>
          </p:cNvSpPr>
          <p:nvPr/>
        </p:nvSpPr>
        <p:spPr bwMode="auto">
          <a:xfrm>
            <a:off x="1066800" y="5410200"/>
            <a:ext cx="457200" cy="0"/>
          </a:xfrm>
          <a:prstGeom prst="line">
            <a:avLst/>
          </a:prstGeom>
          <a:noFill/>
          <a:ln w="28575">
            <a:solidFill>
              <a:schemeClr val="tx1"/>
            </a:solidFill>
            <a:prstDash val="lgDash"/>
            <a:round/>
            <a:headEnd/>
            <a:tailEnd/>
          </a:ln>
        </p:spPr>
        <p:txBody>
          <a:bodyPr wrap="none" anchor="ctr"/>
          <a:lstStyle/>
          <a:p>
            <a:endParaRPr lang="fr-FR"/>
          </a:p>
        </p:txBody>
      </p:sp>
      <p:sp>
        <p:nvSpPr>
          <p:cNvPr id="201738" name="Text Box 12"/>
          <p:cNvSpPr txBox="1">
            <a:spLocks noChangeArrowheads="1"/>
          </p:cNvSpPr>
          <p:nvPr/>
        </p:nvSpPr>
        <p:spPr bwMode="auto">
          <a:xfrm>
            <a:off x="1600200" y="2376488"/>
            <a:ext cx="1111250" cy="336550"/>
          </a:xfrm>
          <a:prstGeom prst="rect">
            <a:avLst/>
          </a:prstGeom>
          <a:noFill/>
          <a:ln w="12700">
            <a:noFill/>
            <a:miter lim="800000"/>
            <a:headEnd/>
            <a:tailEnd/>
          </a:ln>
        </p:spPr>
        <p:txBody>
          <a:bodyPr anchor="ctr">
            <a:spAutoFit/>
          </a:bodyPr>
          <a:lstStyle/>
          <a:p>
            <a:r>
              <a:rPr lang="en-US" sz="1600"/>
              <a:t>Driver</a:t>
            </a:r>
          </a:p>
        </p:txBody>
      </p:sp>
      <p:sp>
        <p:nvSpPr>
          <p:cNvPr id="201739" name="Text Box 13"/>
          <p:cNvSpPr txBox="1">
            <a:spLocks noChangeArrowheads="1"/>
          </p:cNvSpPr>
          <p:nvPr/>
        </p:nvSpPr>
        <p:spPr bwMode="auto">
          <a:xfrm>
            <a:off x="1600200" y="2909888"/>
            <a:ext cx="911225" cy="336550"/>
          </a:xfrm>
          <a:prstGeom prst="rect">
            <a:avLst/>
          </a:prstGeom>
          <a:noFill/>
          <a:ln w="12700">
            <a:noFill/>
            <a:miter lim="800000"/>
            <a:headEnd/>
            <a:tailEnd/>
          </a:ln>
        </p:spPr>
        <p:txBody>
          <a:bodyPr anchor="ctr">
            <a:spAutoFit/>
          </a:bodyPr>
          <a:lstStyle/>
          <a:p>
            <a:r>
              <a:rPr lang="en-US" sz="1600"/>
              <a:t>Stub</a:t>
            </a:r>
          </a:p>
        </p:txBody>
      </p:sp>
      <p:sp>
        <p:nvSpPr>
          <p:cNvPr id="201740" name="Text Box 14"/>
          <p:cNvSpPr txBox="1">
            <a:spLocks noChangeArrowheads="1"/>
          </p:cNvSpPr>
          <p:nvPr/>
        </p:nvSpPr>
        <p:spPr bwMode="auto">
          <a:xfrm>
            <a:off x="1600200" y="3503613"/>
            <a:ext cx="2438400" cy="336550"/>
          </a:xfrm>
          <a:prstGeom prst="rect">
            <a:avLst/>
          </a:prstGeom>
          <a:noFill/>
          <a:ln w="12700">
            <a:noFill/>
            <a:miter lim="800000"/>
            <a:headEnd/>
            <a:tailEnd/>
          </a:ln>
        </p:spPr>
        <p:txBody>
          <a:bodyPr anchor="ctr">
            <a:spAutoFit/>
          </a:bodyPr>
          <a:lstStyle/>
          <a:p>
            <a:r>
              <a:rPr lang="en-US" sz="1600"/>
              <a:t>Composant testé</a:t>
            </a:r>
          </a:p>
        </p:txBody>
      </p:sp>
      <p:sp>
        <p:nvSpPr>
          <p:cNvPr id="201741" name="Text Box 15"/>
          <p:cNvSpPr txBox="1">
            <a:spLocks noChangeArrowheads="1"/>
          </p:cNvSpPr>
          <p:nvPr/>
        </p:nvSpPr>
        <p:spPr bwMode="auto">
          <a:xfrm>
            <a:off x="1600200" y="4159250"/>
            <a:ext cx="4311650" cy="336550"/>
          </a:xfrm>
          <a:prstGeom prst="rect">
            <a:avLst/>
          </a:prstGeom>
          <a:noFill/>
          <a:ln w="12700">
            <a:noFill/>
            <a:miter lim="800000"/>
            <a:headEnd/>
            <a:tailEnd/>
          </a:ln>
        </p:spPr>
        <p:txBody>
          <a:bodyPr anchor="ctr">
            <a:spAutoFit/>
          </a:bodyPr>
          <a:lstStyle/>
          <a:p>
            <a:r>
              <a:rPr lang="en-US" sz="1600"/>
              <a:t>Composant sous test</a:t>
            </a:r>
          </a:p>
        </p:txBody>
      </p:sp>
      <p:sp>
        <p:nvSpPr>
          <p:cNvPr id="201742" name="Text Box 16"/>
          <p:cNvSpPr txBox="1">
            <a:spLocks noChangeArrowheads="1"/>
          </p:cNvSpPr>
          <p:nvPr/>
        </p:nvSpPr>
        <p:spPr bwMode="auto">
          <a:xfrm>
            <a:off x="1600200" y="4814888"/>
            <a:ext cx="2898775" cy="336550"/>
          </a:xfrm>
          <a:prstGeom prst="rect">
            <a:avLst/>
          </a:prstGeom>
          <a:noFill/>
          <a:ln w="12700">
            <a:noFill/>
            <a:miter lim="800000"/>
            <a:headEnd/>
            <a:tailEnd/>
          </a:ln>
        </p:spPr>
        <p:txBody>
          <a:bodyPr anchor="ctr">
            <a:spAutoFit/>
          </a:bodyPr>
          <a:lstStyle/>
          <a:p>
            <a:r>
              <a:rPr lang="en-US" sz="1600"/>
              <a:t>Interface sous test</a:t>
            </a:r>
          </a:p>
        </p:txBody>
      </p:sp>
      <p:sp>
        <p:nvSpPr>
          <p:cNvPr id="201743" name="Text Box 17"/>
          <p:cNvSpPr txBox="1">
            <a:spLocks noChangeArrowheads="1"/>
          </p:cNvSpPr>
          <p:nvPr/>
        </p:nvSpPr>
        <p:spPr bwMode="auto">
          <a:xfrm>
            <a:off x="1600200" y="5210175"/>
            <a:ext cx="2898775" cy="336550"/>
          </a:xfrm>
          <a:prstGeom prst="rect">
            <a:avLst/>
          </a:prstGeom>
          <a:noFill/>
          <a:ln w="12700">
            <a:noFill/>
            <a:miter lim="800000"/>
            <a:headEnd/>
            <a:tailEnd/>
          </a:ln>
        </p:spPr>
        <p:txBody>
          <a:bodyPr anchor="ctr">
            <a:spAutoFit/>
          </a:bodyPr>
          <a:lstStyle/>
          <a:p>
            <a:r>
              <a:rPr lang="en-US" sz="1600"/>
              <a:t>Interface testée</a:t>
            </a:r>
          </a:p>
        </p:txBody>
      </p:sp>
      <p:sp>
        <p:nvSpPr>
          <p:cNvPr id="201744" name="Rectangle 18" descr="Diagonales larges vers le haut"/>
          <p:cNvSpPr>
            <a:spLocks noChangeArrowheads="1"/>
          </p:cNvSpPr>
          <p:nvPr/>
        </p:nvSpPr>
        <p:spPr bwMode="auto">
          <a:xfrm>
            <a:off x="4572000" y="2133600"/>
            <a:ext cx="533400" cy="381000"/>
          </a:xfrm>
          <a:prstGeom prst="rect">
            <a:avLst/>
          </a:prstGeom>
          <a:pattFill prst="wdUpDiag">
            <a:fgClr>
              <a:srgbClr val="FF66CC"/>
            </a:fgClr>
            <a:bgClr>
              <a:srgbClr val="FFFFFF"/>
            </a:bgClr>
          </a:pattFill>
          <a:ln w="12700">
            <a:solidFill>
              <a:schemeClr val="tx1"/>
            </a:solidFill>
            <a:miter lim="800000"/>
            <a:headEnd/>
            <a:tailEnd/>
          </a:ln>
        </p:spPr>
        <p:txBody>
          <a:bodyPr wrap="none" anchor="ctr"/>
          <a:lstStyle/>
          <a:p>
            <a:r>
              <a:rPr lang="en-US"/>
              <a:t>D</a:t>
            </a:r>
          </a:p>
        </p:txBody>
      </p:sp>
      <p:sp>
        <p:nvSpPr>
          <p:cNvPr id="201745" name="Rectangle 19" descr="Treillis blanc"/>
          <p:cNvSpPr>
            <a:spLocks noChangeArrowheads="1"/>
          </p:cNvSpPr>
          <p:nvPr/>
        </p:nvSpPr>
        <p:spPr bwMode="auto">
          <a:xfrm>
            <a:off x="6781800" y="2514600"/>
            <a:ext cx="533400" cy="381000"/>
          </a:xfrm>
          <a:prstGeom prst="rect">
            <a:avLst/>
          </a:prstGeom>
          <a:pattFill prst="openDmnd">
            <a:fgClr>
              <a:srgbClr val="FF66CC"/>
            </a:fgClr>
            <a:bgClr>
              <a:srgbClr val="FFFFFF"/>
            </a:bgClr>
          </a:pattFill>
          <a:ln w="12700">
            <a:solidFill>
              <a:schemeClr val="tx1"/>
            </a:solidFill>
            <a:miter lim="800000"/>
            <a:headEnd/>
            <a:tailEnd/>
          </a:ln>
        </p:spPr>
        <p:txBody>
          <a:bodyPr wrap="none" anchor="ctr"/>
          <a:lstStyle/>
          <a:p>
            <a:endParaRPr lang="ar-DZ"/>
          </a:p>
        </p:txBody>
      </p:sp>
      <p:sp>
        <p:nvSpPr>
          <p:cNvPr id="201746" name="Rectangle 20" descr="Treillis blanc"/>
          <p:cNvSpPr>
            <a:spLocks noChangeArrowheads="1"/>
          </p:cNvSpPr>
          <p:nvPr/>
        </p:nvSpPr>
        <p:spPr bwMode="auto">
          <a:xfrm>
            <a:off x="6781800" y="3200400"/>
            <a:ext cx="533400" cy="381000"/>
          </a:xfrm>
          <a:prstGeom prst="rect">
            <a:avLst/>
          </a:prstGeom>
          <a:pattFill prst="openDmnd">
            <a:fgClr>
              <a:srgbClr val="FF66CC"/>
            </a:fgClr>
            <a:bgClr>
              <a:srgbClr val="FFFFFF"/>
            </a:bgClr>
          </a:pattFill>
          <a:ln w="12700">
            <a:solidFill>
              <a:schemeClr val="tx1"/>
            </a:solidFill>
            <a:miter lim="800000"/>
            <a:headEnd/>
            <a:tailEnd/>
          </a:ln>
        </p:spPr>
        <p:txBody>
          <a:bodyPr wrap="none" anchor="ctr"/>
          <a:lstStyle/>
          <a:p>
            <a:endParaRPr lang="ar-DZ"/>
          </a:p>
        </p:txBody>
      </p:sp>
      <p:sp>
        <p:nvSpPr>
          <p:cNvPr id="201747" name="Rectangle 21" descr="Treillis blanc"/>
          <p:cNvSpPr>
            <a:spLocks noChangeArrowheads="1"/>
          </p:cNvSpPr>
          <p:nvPr/>
        </p:nvSpPr>
        <p:spPr bwMode="auto">
          <a:xfrm>
            <a:off x="5486400" y="3886200"/>
            <a:ext cx="533400" cy="381000"/>
          </a:xfrm>
          <a:prstGeom prst="rect">
            <a:avLst/>
          </a:prstGeom>
          <a:pattFill prst="openDmnd">
            <a:fgClr>
              <a:srgbClr val="FF66CC"/>
            </a:fgClr>
            <a:bgClr>
              <a:srgbClr val="FFFFFF"/>
            </a:bgClr>
          </a:pattFill>
          <a:ln w="12700">
            <a:solidFill>
              <a:schemeClr val="tx1"/>
            </a:solidFill>
            <a:miter lim="800000"/>
            <a:headEnd/>
            <a:tailEnd/>
          </a:ln>
        </p:spPr>
        <p:txBody>
          <a:bodyPr wrap="none" anchor="ctr"/>
          <a:lstStyle/>
          <a:p>
            <a:endParaRPr lang="ar-DZ"/>
          </a:p>
        </p:txBody>
      </p:sp>
      <p:sp>
        <p:nvSpPr>
          <p:cNvPr id="201748" name="Rectangle 22" descr="Treillis blanc"/>
          <p:cNvSpPr>
            <a:spLocks noChangeArrowheads="1"/>
          </p:cNvSpPr>
          <p:nvPr/>
        </p:nvSpPr>
        <p:spPr bwMode="auto">
          <a:xfrm>
            <a:off x="8077200" y="4724400"/>
            <a:ext cx="533400" cy="381000"/>
          </a:xfrm>
          <a:prstGeom prst="rect">
            <a:avLst/>
          </a:prstGeom>
          <a:pattFill prst="openDmnd">
            <a:fgClr>
              <a:srgbClr val="FF66CC"/>
            </a:fgClr>
            <a:bgClr>
              <a:srgbClr val="FFFFFF"/>
            </a:bgClr>
          </a:pattFill>
          <a:ln w="12700">
            <a:solidFill>
              <a:schemeClr val="tx1"/>
            </a:solidFill>
            <a:miter lim="800000"/>
            <a:headEnd/>
            <a:tailEnd/>
          </a:ln>
        </p:spPr>
        <p:txBody>
          <a:bodyPr wrap="none" anchor="ctr"/>
          <a:lstStyle/>
          <a:p>
            <a:endParaRPr lang="ar-DZ"/>
          </a:p>
        </p:txBody>
      </p:sp>
      <p:sp>
        <p:nvSpPr>
          <p:cNvPr id="201749" name="Rectangle 23" descr="Treillis blanc"/>
          <p:cNvSpPr>
            <a:spLocks noChangeArrowheads="1"/>
          </p:cNvSpPr>
          <p:nvPr/>
        </p:nvSpPr>
        <p:spPr bwMode="auto">
          <a:xfrm>
            <a:off x="6858000" y="3886200"/>
            <a:ext cx="533400" cy="381000"/>
          </a:xfrm>
          <a:prstGeom prst="rect">
            <a:avLst/>
          </a:prstGeom>
          <a:pattFill prst="openDmnd">
            <a:fgClr>
              <a:srgbClr val="FF66CC"/>
            </a:fgClr>
            <a:bgClr>
              <a:srgbClr val="FFFFFF"/>
            </a:bgClr>
          </a:pattFill>
          <a:ln w="12700">
            <a:solidFill>
              <a:schemeClr val="tx1"/>
            </a:solidFill>
            <a:miter lim="800000"/>
            <a:headEnd/>
            <a:tailEnd/>
          </a:ln>
        </p:spPr>
        <p:txBody>
          <a:bodyPr wrap="none" anchor="ctr"/>
          <a:lstStyle/>
          <a:p>
            <a:endParaRPr lang="ar-DZ"/>
          </a:p>
        </p:txBody>
      </p:sp>
      <p:sp>
        <p:nvSpPr>
          <p:cNvPr id="201750" name="Rectangle 24" descr="Treillis blanc"/>
          <p:cNvSpPr>
            <a:spLocks noChangeArrowheads="1"/>
          </p:cNvSpPr>
          <p:nvPr/>
        </p:nvSpPr>
        <p:spPr bwMode="auto">
          <a:xfrm>
            <a:off x="6172200" y="4724400"/>
            <a:ext cx="533400" cy="381000"/>
          </a:xfrm>
          <a:prstGeom prst="rect">
            <a:avLst/>
          </a:prstGeom>
          <a:pattFill prst="openDmnd">
            <a:fgClr>
              <a:srgbClr val="FF66CC"/>
            </a:fgClr>
            <a:bgClr>
              <a:srgbClr val="FFFFFF"/>
            </a:bgClr>
          </a:pattFill>
          <a:ln w="12700">
            <a:solidFill>
              <a:schemeClr val="tx1"/>
            </a:solidFill>
            <a:miter lim="800000"/>
            <a:headEnd/>
            <a:tailEnd/>
          </a:ln>
        </p:spPr>
        <p:txBody>
          <a:bodyPr wrap="none" anchor="ctr"/>
          <a:lstStyle/>
          <a:p>
            <a:endParaRPr lang="ar-DZ"/>
          </a:p>
        </p:txBody>
      </p:sp>
      <p:sp>
        <p:nvSpPr>
          <p:cNvPr id="201751" name="Rectangle 25" descr="Treillis blanc"/>
          <p:cNvSpPr>
            <a:spLocks noChangeArrowheads="1"/>
          </p:cNvSpPr>
          <p:nvPr/>
        </p:nvSpPr>
        <p:spPr bwMode="auto">
          <a:xfrm>
            <a:off x="7239000" y="4724400"/>
            <a:ext cx="533400" cy="381000"/>
          </a:xfrm>
          <a:prstGeom prst="rect">
            <a:avLst/>
          </a:prstGeom>
          <a:pattFill prst="openDmnd">
            <a:fgClr>
              <a:srgbClr val="FF66CC"/>
            </a:fgClr>
            <a:bgClr>
              <a:srgbClr val="FFFFFF"/>
            </a:bgClr>
          </a:pattFill>
          <a:ln w="12700">
            <a:solidFill>
              <a:schemeClr val="tx1"/>
            </a:solidFill>
            <a:miter lim="800000"/>
            <a:headEnd/>
            <a:tailEnd/>
          </a:ln>
        </p:spPr>
        <p:txBody>
          <a:bodyPr wrap="none" anchor="ctr"/>
          <a:lstStyle/>
          <a:p>
            <a:endParaRPr lang="ar-DZ"/>
          </a:p>
        </p:txBody>
      </p:sp>
      <p:sp>
        <p:nvSpPr>
          <p:cNvPr id="201752" name="Rectangle 26" descr="Treillis blanc"/>
          <p:cNvSpPr>
            <a:spLocks noChangeArrowheads="1"/>
          </p:cNvSpPr>
          <p:nvPr/>
        </p:nvSpPr>
        <p:spPr bwMode="auto">
          <a:xfrm>
            <a:off x="4953000" y="5410200"/>
            <a:ext cx="533400" cy="381000"/>
          </a:xfrm>
          <a:prstGeom prst="rect">
            <a:avLst/>
          </a:prstGeom>
          <a:pattFill prst="openDmnd">
            <a:fgClr>
              <a:srgbClr val="FF66CC"/>
            </a:fgClr>
            <a:bgClr>
              <a:srgbClr val="FFFFFF"/>
            </a:bgClr>
          </a:pattFill>
          <a:ln w="12700">
            <a:solidFill>
              <a:schemeClr val="tx1"/>
            </a:solidFill>
            <a:miter lim="800000"/>
            <a:headEnd/>
            <a:tailEnd/>
          </a:ln>
        </p:spPr>
        <p:txBody>
          <a:bodyPr wrap="none" anchor="ctr"/>
          <a:lstStyle/>
          <a:p>
            <a:endParaRPr lang="ar-DZ"/>
          </a:p>
        </p:txBody>
      </p:sp>
      <p:sp>
        <p:nvSpPr>
          <p:cNvPr id="201753" name="Rectangle 27" descr="Treillis blanc"/>
          <p:cNvSpPr>
            <a:spLocks noChangeArrowheads="1"/>
          </p:cNvSpPr>
          <p:nvPr/>
        </p:nvSpPr>
        <p:spPr bwMode="auto">
          <a:xfrm>
            <a:off x="6172200" y="5410200"/>
            <a:ext cx="533400" cy="381000"/>
          </a:xfrm>
          <a:prstGeom prst="rect">
            <a:avLst/>
          </a:prstGeom>
          <a:pattFill prst="openDmnd">
            <a:fgClr>
              <a:srgbClr val="FF66CC"/>
            </a:fgClr>
            <a:bgClr>
              <a:srgbClr val="FFFFFF"/>
            </a:bgClr>
          </a:pattFill>
          <a:ln w="12700">
            <a:solidFill>
              <a:schemeClr val="tx1"/>
            </a:solidFill>
            <a:miter lim="800000"/>
            <a:headEnd/>
            <a:tailEnd/>
          </a:ln>
        </p:spPr>
        <p:txBody>
          <a:bodyPr wrap="none" anchor="ctr"/>
          <a:lstStyle/>
          <a:p>
            <a:endParaRPr lang="ar-DZ"/>
          </a:p>
        </p:txBody>
      </p:sp>
      <p:sp>
        <p:nvSpPr>
          <p:cNvPr id="201754" name="Rectangle 28" descr="Treillis blanc"/>
          <p:cNvSpPr>
            <a:spLocks noChangeArrowheads="1"/>
          </p:cNvSpPr>
          <p:nvPr/>
        </p:nvSpPr>
        <p:spPr bwMode="auto">
          <a:xfrm>
            <a:off x="7391400" y="5410200"/>
            <a:ext cx="533400" cy="381000"/>
          </a:xfrm>
          <a:prstGeom prst="rect">
            <a:avLst/>
          </a:prstGeom>
          <a:pattFill prst="openDmnd">
            <a:fgClr>
              <a:srgbClr val="FF66CC"/>
            </a:fgClr>
            <a:bgClr>
              <a:srgbClr val="FFFFFF"/>
            </a:bgClr>
          </a:pattFill>
          <a:ln w="12700">
            <a:solidFill>
              <a:schemeClr val="tx1"/>
            </a:solidFill>
            <a:miter lim="800000"/>
            <a:headEnd/>
            <a:tailEnd/>
          </a:ln>
        </p:spPr>
        <p:txBody>
          <a:bodyPr wrap="none" anchor="ctr"/>
          <a:lstStyle/>
          <a:p>
            <a:endParaRPr lang="ar-DZ"/>
          </a:p>
        </p:txBody>
      </p:sp>
      <p:sp>
        <p:nvSpPr>
          <p:cNvPr id="201755" name="Rectangle 29" descr="Treillis blanc"/>
          <p:cNvSpPr>
            <a:spLocks noChangeArrowheads="1"/>
          </p:cNvSpPr>
          <p:nvPr/>
        </p:nvSpPr>
        <p:spPr bwMode="auto">
          <a:xfrm>
            <a:off x="8305800" y="5410200"/>
            <a:ext cx="609600" cy="381000"/>
          </a:xfrm>
          <a:prstGeom prst="rect">
            <a:avLst/>
          </a:prstGeom>
          <a:pattFill prst="openDmnd">
            <a:fgClr>
              <a:srgbClr val="FF66CC"/>
            </a:fgClr>
            <a:bgClr>
              <a:srgbClr val="FFFFFF"/>
            </a:bgClr>
          </a:pattFill>
          <a:ln w="12700">
            <a:solidFill>
              <a:schemeClr val="tx1"/>
            </a:solidFill>
            <a:miter lim="800000"/>
            <a:headEnd/>
            <a:tailEnd/>
          </a:ln>
        </p:spPr>
        <p:txBody>
          <a:bodyPr wrap="none" anchor="ctr"/>
          <a:lstStyle/>
          <a:p>
            <a:endParaRPr lang="ar-DZ"/>
          </a:p>
        </p:txBody>
      </p:sp>
      <p:sp>
        <p:nvSpPr>
          <p:cNvPr id="201756" name="Rectangle 30" descr="Treillis blanc"/>
          <p:cNvSpPr>
            <a:spLocks noChangeArrowheads="1"/>
          </p:cNvSpPr>
          <p:nvPr/>
        </p:nvSpPr>
        <p:spPr bwMode="auto">
          <a:xfrm>
            <a:off x="8153400" y="3886200"/>
            <a:ext cx="609600" cy="381000"/>
          </a:xfrm>
          <a:prstGeom prst="rect">
            <a:avLst/>
          </a:prstGeom>
          <a:pattFill prst="openDmnd">
            <a:fgClr>
              <a:srgbClr val="FF66CC"/>
            </a:fgClr>
            <a:bgClr>
              <a:srgbClr val="FFFFFF"/>
            </a:bgClr>
          </a:pattFill>
          <a:ln w="12700">
            <a:solidFill>
              <a:schemeClr val="tx1"/>
            </a:solidFill>
            <a:miter lim="800000"/>
            <a:headEnd/>
            <a:tailEnd/>
          </a:ln>
        </p:spPr>
        <p:txBody>
          <a:bodyPr wrap="none" anchor="ctr"/>
          <a:lstStyle/>
          <a:p>
            <a:endParaRPr lang="ar-DZ"/>
          </a:p>
        </p:txBody>
      </p:sp>
      <p:cxnSp>
        <p:nvCxnSpPr>
          <p:cNvPr id="201757" name="AutoShape 31" descr="Treillis blanc"/>
          <p:cNvCxnSpPr>
            <a:cxnSpLocks noChangeShapeType="1"/>
            <a:stCxn id="201745" idx="2"/>
            <a:endCxn id="201746" idx="0"/>
          </p:cNvCxnSpPr>
          <p:nvPr/>
        </p:nvCxnSpPr>
        <p:spPr bwMode="auto">
          <a:xfrm>
            <a:off x="7048500" y="2895600"/>
            <a:ext cx="0" cy="304800"/>
          </a:xfrm>
          <a:prstGeom prst="straightConnector1">
            <a:avLst/>
          </a:prstGeom>
          <a:noFill/>
          <a:ln w="12700">
            <a:solidFill>
              <a:schemeClr val="tx1"/>
            </a:solidFill>
            <a:round/>
            <a:headEnd/>
            <a:tailEnd/>
          </a:ln>
        </p:spPr>
      </p:cxnSp>
      <p:cxnSp>
        <p:nvCxnSpPr>
          <p:cNvPr id="201758" name="AutoShape 32" descr="Treillis blanc"/>
          <p:cNvCxnSpPr>
            <a:cxnSpLocks noChangeShapeType="1"/>
            <a:stCxn id="201756" idx="2"/>
            <a:endCxn id="201748" idx="0"/>
          </p:cNvCxnSpPr>
          <p:nvPr/>
        </p:nvCxnSpPr>
        <p:spPr bwMode="auto">
          <a:xfrm flipH="1">
            <a:off x="8343900" y="4267200"/>
            <a:ext cx="114300" cy="457200"/>
          </a:xfrm>
          <a:prstGeom prst="straightConnector1">
            <a:avLst/>
          </a:prstGeom>
          <a:noFill/>
          <a:ln w="12700">
            <a:solidFill>
              <a:schemeClr val="tx1"/>
            </a:solidFill>
            <a:round/>
            <a:headEnd/>
            <a:tailEnd/>
          </a:ln>
        </p:spPr>
      </p:cxnSp>
      <p:cxnSp>
        <p:nvCxnSpPr>
          <p:cNvPr id="201759" name="AutoShape 33" descr="Treillis blanc"/>
          <p:cNvCxnSpPr>
            <a:cxnSpLocks noChangeShapeType="1"/>
            <a:stCxn id="201746" idx="2"/>
            <a:endCxn id="201749" idx="0"/>
          </p:cNvCxnSpPr>
          <p:nvPr/>
        </p:nvCxnSpPr>
        <p:spPr bwMode="auto">
          <a:xfrm>
            <a:off x="7048500" y="3581400"/>
            <a:ext cx="76200" cy="304800"/>
          </a:xfrm>
          <a:prstGeom prst="straightConnector1">
            <a:avLst/>
          </a:prstGeom>
          <a:noFill/>
          <a:ln w="12700">
            <a:solidFill>
              <a:schemeClr val="tx1"/>
            </a:solidFill>
            <a:round/>
            <a:headEnd/>
            <a:tailEnd/>
          </a:ln>
        </p:spPr>
      </p:cxnSp>
      <p:cxnSp>
        <p:nvCxnSpPr>
          <p:cNvPr id="201760" name="AutoShape 34" descr="Treillis blanc"/>
          <p:cNvCxnSpPr>
            <a:cxnSpLocks noChangeShapeType="1"/>
            <a:stCxn id="201746" idx="1"/>
            <a:endCxn id="201747" idx="0"/>
          </p:cNvCxnSpPr>
          <p:nvPr/>
        </p:nvCxnSpPr>
        <p:spPr bwMode="auto">
          <a:xfrm flipH="1">
            <a:off x="5753100" y="3390900"/>
            <a:ext cx="1028700" cy="495300"/>
          </a:xfrm>
          <a:prstGeom prst="straightConnector1">
            <a:avLst/>
          </a:prstGeom>
          <a:noFill/>
          <a:ln w="12700">
            <a:solidFill>
              <a:schemeClr val="tx1"/>
            </a:solidFill>
            <a:round/>
            <a:headEnd/>
            <a:tailEnd/>
          </a:ln>
        </p:spPr>
      </p:cxnSp>
      <p:cxnSp>
        <p:nvCxnSpPr>
          <p:cNvPr id="201761" name="AutoShape 35" descr="Treillis blanc"/>
          <p:cNvCxnSpPr>
            <a:cxnSpLocks noChangeShapeType="1"/>
            <a:stCxn id="201746" idx="3"/>
            <a:endCxn id="201748" idx="0"/>
          </p:cNvCxnSpPr>
          <p:nvPr/>
        </p:nvCxnSpPr>
        <p:spPr bwMode="auto">
          <a:xfrm>
            <a:off x="7315200" y="3390900"/>
            <a:ext cx="1028700" cy="1333500"/>
          </a:xfrm>
          <a:prstGeom prst="straightConnector1">
            <a:avLst/>
          </a:prstGeom>
          <a:noFill/>
          <a:ln w="12700">
            <a:solidFill>
              <a:schemeClr val="tx1"/>
            </a:solidFill>
            <a:round/>
            <a:headEnd/>
            <a:tailEnd/>
          </a:ln>
        </p:spPr>
      </p:cxnSp>
      <p:cxnSp>
        <p:nvCxnSpPr>
          <p:cNvPr id="201762" name="AutoShape 36" descr="Treillis blanc"/>
          <p:cNvCxnSpPr>
            <a:cxnSpLocks noChangeShapeType="1"/>
            <a:stCxn id="201747" idx="2"/>
            <a:endCxn id="201750" idx="0"/>
          </p:cNvCxnSpPr>
          <p:nvPr/>
        </p:nvCxnSpPr>
        <p:spPr bwMode="auto">
          <a:xfrm>
            <a:off x="5753100" y="4267200"/>
            <a:ext cx="685800" cy="457200"/>
          </a:xfrm>
          <a:prstGeom prst="straightConnector1">
            <a:avLst/>
          </a:prstGeom>
          <a:noFill/>
          <a:ln w="12700">
            <a:solidFill>
              <a:schemeClr val="tx1"/>
            </a:solidFill>
            <a:round/>
            <a:headEnd/>
            <a:tailEnd/>
          </a:ln>
        </p:spPr>
      </p:cxnSp>
      <p:cxnSp>
        <p:nvCxnSpPr>
          <p:cNvPr id="201763" name="AutoShape 37" descr="Treillis blanc"/>
          <p:cNvCxnSpPr>
            <a:cxnSpLocks noChangeShapeType="1"/>
            <a:stCxn id="201747" idx="2"/>
            <a:endCxn id="201752" idx="0"/>
          </p:cNvCxnSpPr>
          <p:nvPr/>
        </p:nvCxnSpPr>
        <p:spPr bwMode="auto">
          <a:xfrm flipH="1">
            <a:off x="5219700" y="4267200"/>
            <a:ext cx="533400" cy="1143000"/>
          </a:xfrm>
          <a:prstGeom prst="straightConnector1">
            <a:avLst/>
          </a:prstGeom>
          <a:noFill/>
          <a:ln w="12700">
            <a:solidFill>
              <a:schemeClr val="tx1"/>
            </a:solidFill>
            <a:round/>
            <a:headEnd/>
            <a:tailEnd/>
          </a:ln>
        </p:spPr>
      </p:cxnSp>
      <p:cxnSp>
        <p:nvCxnSpPr>
          <p:cNvPr id="201764" name="AutoShape 38" descr="Treillis blanc"/>
          <p:cNvCxnSpPr>
            <a:cxnSpLocks noChangeShapeType="1"/>
            <a:stCxn id="201750" idx="2"/>
            <a:endCxn id="201753" idx="0"/>
          </p:cNvCxnSpPr>
          <p:nvPr/>
        </p:nvCxnSpPr>
        <p:spPr bwMode="auto">
          <a:xfrm>
            <a:off x="6438900" y="5105400"/>
            <a:ext cx="0" cy="304800"/>
          </a:xfrm>
          <a:prstGeom prst="straightConnector1">
            <a:avLst/>
          </a:prstGeom>
          <a:noFill/>
          <a:ln w="12700">
            <a:solidFill>
              <a:schemeClr val="tx1"/>
            </a:solidFill>
            <a:round/>
            <a:headEnd/>
            <a:tailEnd/>
          </a:ln>
        </p:spPr>
      </p:cxnSp>
      <p:cxnSp>
        <p:nvCxnSpPr>
          <p:cNvPr id="201765" name="AutoShape 39" descr="Treillis blanc"/>
          <p:cNvCxnSpPr>
            <a:cxnSpLocks noChangeShapeType="1"/>
            <a:stCxn id="201749" idx="2"/>
            <a:endCxn id="201751" idx="0"/>
          </p:cNvCxnSpPr>
          <p:nvPr/>
        </p:nvCxnSpPr>
        <p:spPr bwMode="auto">
          <a:xfrm>
            <a:off x="7124700" y="4267200"/>
            <a:ext cx="381000" cy="457200"/>
          </a:xfrm>
          <a:prstGeom prst="straightConnector1">
            <a:avLst/>
          </a:prstGeom>
          <a:noFill/>
          <a:ln w="12700">
            <a:solidFill>
              <a:schemeClr val="tx1"/>
            </a:solidFill>
            <a:round/>
            <a:headEnd/>
            <a:tailEnd/>
          </a:ln>
        </p:spPr>
      </p:cxnSp>
      <p:cxnSp>
        <p:nvCxnSpPr>
          <p:cNvPr id="201766" name="AutoShape 40" descr="Treillis blanc"/>
          <p:cNvCxnSpPr>
            <a:cxnSpLocks noChangeShapeType="1"/>
            <a:stCxn id="201751" idx="2"/>
            <a:endCxn id="201753" idx="3"/>
          </p:cNvCxnSpPr>
          <p:nvPr/>
        </p:nvCxnSpPr>
        <p:spPr bwMode="auto">
          <a:xfrm flipH="1">
            <a:off x="6705600" y="5105400"/>
            <a:ext cx="800100" cy="495300"/>
          </a:xfrm>
          <a:prstGeom prst="straightConnector1">
            <a:avLst/>
          </a:prstGeom>
          <a:noFill/>
          <a:ln w="12700">
            <a:solidFill>
              <a:schemeClr val="tx1"/>
            </a:solidFill>
            <a:round/>
            <a:headEnd/>
            <a:tailEnd/>
          </a:ln>
        </p:spPr>
      </p:cxnSp>
      <p:cxnSp>
        <p:nvCxnSpPr>
          <p:cNvPr id="201767" name="AutoShape 41" descr="Treillis blanc"/>
          <p:cNvCxnSpPr>
            <a:cxnSpLocks noChangeShapeType="1"/>
            <a:stCxn id="201751" idx="2"/>
            <a:endCxn id="201754" idx="0"/>
          </p:cNvCxnSpPr>
          <p:nvPr/>
        </p:nvCxnSpPr>
        <p:spPr bwMode="auto">
          <a:xfrm>
            <a:off x="7505700" y="5105400"/>
            <a:ext cx="152400" cy="304800"/>
          </a:xfrm>
          <a:prstGeom prst="straightConnector1">
            <a:avLst/>
          </a:prstGeom>
          <a:noFill/>
          <a:ln w="12700">
            <a:solidFill>
              <a:schemeClr val="tx1"/>
            </a:solidFill>
            <a:round/>
            <a:headEnd/>
            <a:tailEnd/>
          </a:ln>
        </p:spPr>
      </p:cxnSp>
      <p:cxnSp>
        <p:nvCxnSpPr>
          <p:cNvPr id="201768" name="AutoShape 42" descr="Treillis blanc"/>
          <p:cNvCxnSpPr>
            <a:cxnSpLocks noChangeShapeType="1"/>
            <a:stCxn id="201748" idx="2"/>
            <a:endCxn id="201755" idx="0"/>
          </p:cNvCxnSpPr>
          <p:nvPr/>
        </p:nvCxnSpPr>
        <p:spPr bwMode="auto">
          <a:xfrm>
            <a:off x="8343900" y="5105400"/>
            <a:ext cx="266700" cy="304800"/>
          </a:xfrm>
          <a:prstGeom prst="straightConnector1">
            <a:avLst/>
          </a:prstGeom>
          <a:noFill/>
          <a:ln w="12700">
            <a:solidFill>
              <a:schemeClr val="tx1"/>
            </a:solidFill>
            <a:round/>
            <a:headEnd/>
            <a:tailEnd/>
          </a:ln>
        </p:spPr>
      </p:cxnSp>
      <p:cxnSp>
        <p:nvCxnSpPr>
          <p:cNvPr id="201769" name="AutoShape 43" descr="Treillis blanc"/>
          <p:cNvCxnSpPr>
            <a:cxnSpLocks noChangeShapeType="1"/>
            <a:stCxn id="201748" idx="2"/>
            <a:endCxn id="201754" idx="0"/>
          </p:cNvCxnSpPr>
          <p:nvPr/>
        </p:nvCxnSpPr>
        <p:spPr bwMode="auto">
          <a:xfrm flipH="1">
            <a:off x="7658100" y="5105400"/>
            <a:ext cx="685800" cy="304800"/>
          </a:xfrm>
          <a:prstGeom prst="straightConnector1">
            <a:avLst/>
          </a:prstGeom>
          <a:noFill/>
          <a:ln w="12700">
            <a:solidFill>
              <a:schemeClr val="tx1"/>
            </a:solidFill>
            <a:round/>
            <a:headEnd/>
            <a:tailEnd/>
          </a:ln>
        </p:spPr>
      </p:cxnSp>
      <p:cxnSp>
        <p:nvCxnSpPr>
          <p:cNvPr id="201770" name="AutoShape 44" descr="Treillis blanc"/>
          <p:cNvCxnSpPr>
            <a:cxnSpLocks noChangeShapeType="1"/>
            <a:stCxn id="201745" idx="3"/>
            <a:endCxn id="201756" idx="0"/>
          </p:cNvCxnSpPr>
          <p:nvPr/>
        </p:nvCxnSpPr>
        <p:spPr bwMode="auto">
          <a:xfrm>
            <a:off x="7315200" y="2705100"/>
            <a:ext cx="1143000" cy="1181100"/>
          </a:xfrm>
          <a:prstGeom prst="straightConnector1">
            <a:avLst/>
          </a:prstGeom>
          <a:noFill/>
          <a:ln w="12700">
            <a:solidFill>
              <a:schemeClr val="tx1"/>
            </a:solidFill>
            <a:round/>
            <a:headEnd/>
            <a:tailEnd/>
          </a:ln>
        </p:spPr>
      </p:cxn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pPr fontAlgn="auto">
              <a:spcAft>
                <a:spcPts val="0"/>
              </a:spcAft>
              <a:defRPr/>
            </a:pPr>
            <a:r>
              <a:rPr lang="en-US" smtClean="0"/>
              <a:t>Le test d’intégration</a:t>
            </a:r>
          </a:p>
        </p:txBody>
      </p:sp>
      <p:sp>
        <p:nvSpPr>
          <p:cNvPr id="202755" name="Rectangle 3"/>
          <p:cNvSpPr>
            <a:spLocks noGrp="1" noChangeArrowheads="1"/>
          </p:cNvSpPr>
          <p:nvPr>
            <p:ph idx="1"/>
          </p:nvPr>
        </p:nvSpPr>
        <p:spPr>
          <a:xfrm>
            <a:off x="609600" y="1600200"/>
            <a:ext cx="7772400" cy="685800"/>
          </a:xfrm>
        </p:spPr>
        <p:txBody>
          <a:bodyPr/>
          <a:lstStyle/>
          <a:p>
            <a:r>
              <a:rPr lang="en-US" smtClean="0"/>
              <a:t>Bottom-up</a:t>
            </a:r>
          </a:p>
        </p:txBody>
      </p:sp>
      <p:sp>
        <p:nvSpPr>
          <p:cNvPr id="202756" name="Rectangle 4" descr="Treillis blanc"/>
          <p:cNvSpPr>
            <a:spLocks noChangeArrowheads="1"/>
          </p:cNvSpPr>
          <p:nvPr/>
        </p:nvSpPr>
        <p:spPr bwMode="auto">
          <a:xfrm>
            <a:off x="1981200" y="2514600"/>
            <a:ext cx="533400" cy="381000"/>
          </a:xfrm>
          <a:prstGeom prst="rect">
            <a:avLst/>
          </a:prstGeom>
          <a:noFill/>
          <a:ln w="12700">
            <a:solidFill>
              <a:schemeClr val="tx1"/>
            </a:solidFill>
            <a:miter lim="800000"/>
            <a:headEnd/>
            <a:tailEnd/>
          </a:ln>
        </p:spPr>
        <p:txBody>
          <a:bodyPr wrap="none" anchor="ctr"/>
          <a:lstStyle/>
          <a:p>
            <a:endParaRPr lang="ar-DZ"/>
          </a:p>
        </p:txBody>
      </p:sp>
      <p:sp>
        <p:nvSpPr>
          <p:cNvPr id="202757" name="Rectangle 5" descr="Treillis blanc"/>
          <p:cNvSpPr>
            <a:spLocks noChangeArrowheads="1"/>
          </p:cNvSpPr>
          <p:nvPr/>
        </p:nvSpPr>
        <p:spPr bwMode="auto">
          <a:xfrm>
            <a:off x="1981200" y="3200400"/>
            <a:ext cx="533400" cy="381000"/>
          </a:xfrm>
          <a:prstGeom prst="rect">
            <a:avLst/>
          </a:prstGeom>
          <a:noFill/>
          <a:ln w="12700">
            <a:solidFill>
              <a:schemeClr val="tx1"/>
            </a:solidFill>
            <a:miter lim="800000"/>
            <a:headEnd/>
            <a:tailEnd/>
          </a:ln>
        </p:spPr>
        <p:txBody>
          <a:bodyPr wrap="none" anchor="ctr"/>
          <a:lstStyle/>
          <a:p>
            <a:endParaRPr lang="ar-DZ"/>
          </a:p>
        </p:txBody>
      </p:sp>
      <p:sp>
        <p:nvSpPr>
          <p:cNvPr id="202758" name="Rectangle 6" descr="Treillis blanc"/>
          <p:cNvSpPr>
            <a:spLocks noChangeArrowheads="1"/>
          </p:cNvSpPr>
          <p:nvPr/>
        </p:nvSpPr>
        <p:spPr bwMode="auto">
          <a:xfrm>
            <a:off x="685800" y="3886200"/>
            <a:ext cx="533400" cy="381000"/>
          </a:xfrm>
          <a:prstGeom prst="rect">
            <a:avLst/>
          </a:prstGeom>
          <a:noFill/>
          <a:ln w="12700">
            <a:solidFill>
              <a:schemeClr val="tx1"/>
            </a:solidFill>
            <a:miter lim="800000"/>
            <a:headEnd/>
            <a:tailEnd/>
          </a:ln>
        </p:spPr>
        <p:txBody>
          <a:bodyPr wrap="none" anchor="ctr"/>
          <a:lstStyle/>
          <a:p>
            <a:endParaRPr lang="ar-DZ"/>
          </a:p>
        </p:txBody>
      </p:sp>
      <p:sp>
        <p:nvSpPr>
          <p:cNvPr id="202759" name="Rectangle 7" descr="Treillis blanc"/>
          <p:cNvSpPr>
            <a:spLocks noChangeArrowheads="1"/>
          </p:cNvSpPr>
          <p:nvPr/>
        </p:nvSpPr>
        <p:spPr bwMode="auto">
          <a:xfrm>
            <a:off x="3200400" y="4724400"/>
            <a:ext cx="533400" cy="381000"/>
          </a:xfrm>
          <a:prstGeom prst="rect">
            <a:avLst/>
          </a:prstGeom>
          <a:noFill/>
          <a:ln w="12700">
            <a:solidFill>
              <a:schemeClr val="tx1"/>
            </a:solidFill>
            <a:miter lim="800000"/>
            <a:headEnd/>
            <a:tailEnd/>
          </a:ln>
        </p:spPr>
        <p:txBody>
          <a:bodyPr wrap="none" anchor="ctr"/>
          <a:lstStyle/>
          <a:p>
            <a:endParaRPr lang="ar-DZ"/>
          </a:p>
        </p:txBody>
      </p:sp>
      <p:sp>
        <p:nvSpPr>
          <p:cNvPr id="202760" name="Rectangle 8" descr="Treillis blanc"/>
          <p:cNvSpPr>
            <a:spLocks noChangeArrowheads="1"/>
          </p:cNvSpPr>
          <p:nvPr/>
        </p:nvSpPr>
        <p:spPr bwMode="auto">
          <a:xfrm>
            <a:off x="2057400" y="3886200"/>
            <a:ext cx="533400" cy="381000"/>
          </a:xfrm>
          <a:prstGeom prst="rect">
            <a:avLst/>
          </a:prstGeom>
          <a:noFill/>
          <a:ln w="12700">
            <a:solidFill>
              <a:schemeClr val="tx1"/>
            </a:solidFill>
            <a:miter lim="800000"/>
            <a:headEnd/>
            <a:tailEnd/>
          </a:ln>
        </p:spPr>
        <p:txBody>
          <a:bodyPr wrap="none" anchor="ctr"/>
          <a:lstStyle/>
          <a:p>
            <a:endParaRPr lang="ar-DZ"/>
          </a:p>
        </p:txBody>
      </p:sp>
      <p:sp>
        <p:nvSpPr>
          <p:cNvPr id="202761" name="Rectangle 9" descr="Treillis blanc"/>
          <p:cNvSpPr>
            <a:spLocks noChangeArrowheads="1"/>
          </p:cNvSpPr>
          <p:nvPr/>
        </p:nvSpPr>
        <p:spPr bwMode="auto">
          <a:xfrm>
            <a:off x="1371600" y="4724400"/>
            <a:ext cx="533400" cy="381000"/>
          </a:xfrm>
          <a:prstGeom prst="rect">
            <a:avLst/>
          </a:prstGeom>
          <a:noFill/>
          <a:ln w="12700">
            <a:solidFill>
              <a:schemeClr val="tx1"/>
            </a:solidFill>
            <a:miter lim="800000"/>
            <a:headEnd/>
            <a:tailEnd/>
          </a:ln>
        </p:spPr>
        <p:txBody>
          <a:bodyPr wrap="none" anchor="ctr"/>
          <a:lstStyle/>
          <a:p>
            <a:endParaRPr lang="ar-DZ"/>
          </a:p>
        </p:txBody>
      </p:sp>
      <p:sp>
        <p:nvSpPr>
          <p:cNvPr id="202762" name="Rectangle 10" descr="Treillis blanc"/>
          <p:cNvSpPr>
            <a:spLocks noChangeArrowheads="1"/>
          </p:cNvSpPr>
          <p:nvPr/>
        </p:nvSpPr>
        <p:spPr bwMode="auto">
          <a:xfrm>
            <a:off x="2438400" y="4724400"/>
            <a:ext cx="533400" cy="381000"/>
          </a:xfrm>
          <a:prstGeom prst="rect">
            <a:avLst/>
          </a:prstGeom>
          <a:noFill/>
          <a:ln w="12700">
            <a:solidFill>
              <a:schemeClr val="tx1"/>
            </a:solidFill>
            <a:miter lim="800000"/>
            <a:headEnd/>
            <a:tailEnd/>
          </a:ln>
        </p:spPr>
        <p:txBody>
          <a:bodyPr wrap="none" anchor="ctr"/>
          <a:lstStyle/>
          <a:p>
            <a:endParaRPr lang="ar-DZ"/>
          </a:p>
        </p:txBody>
      </p:sp>
      <p:sp>
        <p:nvSpPr>
          <p:cNvPr id="202763" name="Rectangle 11" descr="Treillis blanc"/>
          <p:cNvSpPr>
            <a:spLocks noChangeArrowheads="1"/>
          </p:cNvSpPr>
          <p:nvPr/>
        </p:nvSpPr>
        <p:spPr bwMode="auto">
          <a:xfrm>
            <a:off x="152400" y="5410200"/>
            <a:ext cx="533400" cy="381000"/>
          </a:xfrm>
          <a:prstGeom prst="rect">
            <a:avLst/>
          </a:prstGeom>
          <a:pattFill prst="openDmnd">
            <a:fgClr>
              <a:srgbClr val="FF66CC"/>
            </a:fgClr>
            <a:bgClr>
              <a:srgbClr val="FFFFFF"/>
            </a:bgClr>
          </a:pattFill>
          <a:ln w="12700">
            <a:solidFill>
              <a:schemeClr val="tx1"/>
            </a:solidFill>
            <a:miter lim="800000"/>
            <a:headEnd/>
            <a:tailEnd/>
          </a:ln>
        </p:spPr>
        <p:txBody>
          <a:bodyPr wrap="none" anchor="ctr"/>
          <a:lstStyle/>
          <a:p>
            <a:endParaRPr lang="ar-DZ"/>
          </a:p>
        </p:txBody>
      </p:sp>
      <p:sp>
        <p:nvSpPr>
          <p:cNvPr id="202764" name="Rectangle 12" descr="Treillis blanc"/>
          <p:cNvSpPr>
            <a:spLocks noChangeArrowheads="1"/>
          </p:cNvSpPr>
          <p:nvPr/>
        </p:nvSpPr>
        <p:spPr bwMode="auto">
          <a:xfrm>
            <a:off x="1371600" y="5410200"/>
            <a:ext cx="533400" cy="381000"/>
          </a:xfrm>
          <a:prstGeom prst="rect">
            <a:avLst/>
          </a:prstGeom>
          <a:pattFill prst="openDmnd">
            <a:fgClr>
              <a:srgbClr val="FF66CC"/>
            </a:fgClr>
            <a:bgClr>
              <a:srgbClr val="FFFFFF"/>
            </a:bgClr>
          </a:pattFill>
          <a:ln w="12700">
            <a:solidFill>
              <a:schemeClr val="tx1"/>
            </a:solidFill>
            <a:miter lim="800000"/>
            <a:headEnd/>
            <a:tailEnd/>
          </a:ln>
        </p:spPr>
        <p:txBody>
          <a:bodyPr wrap="none" anchor="ctr"/>
          <a:lstStyle/>
          <a:p>
            <a:endParaRPr lang="ar-DZ"/>
          </a:p>
        </p:txBody>
      </p:sp>
      <p:sp>
        <p:nvSpPr>
          <p:cNvPr id="202765" name="Rectangle 13" descr="Treillis blanc"/>
          <p:cNvSpPr>
            <a:spLocks noChangeArrowheads="1"/>
          </p:cNvSpPr>
          <p:nvPr/>
        </p:nvSpPr>
        <p:spPr bwMode="auto">
          <a:xfrm>
            <a:off x="2590800" y="5410200"/>
            <a:ext cx="533400" cy="381000"/>
          </a:xfrm>
          <a:prstGeom prst="rect">
            <a:avLst/>
          </a:prstGeom>
          <a:pattFill prst="openDmnd">
            <a:fgClr>
              <a:srgbClr val="FF66CC"/>
            </a:fgClr>
            <a:bgClr>
              <a:srgbClr val="FFFFFF"/>
            </a:bgClr>
          </a:pattFill>
          <a:ln w="12700">
            <a:solidFill>
              <a:schemeClr val="tx1"/>
            </a:solidFill>
            <a:miter lim="800000"/>
            <a:headEnd/>
            <a:tailEnd/>
          </a:ln>
        </p:spPr>
        <p:txBody>
          <a:bodyPr wrap="none" anchor="ctr"/>
          <a:lstStyle/>
          <a:p>
            <a:endParaRPr lang="ar-DZ"/>
          </a:p>
        </p:txBody>
      </p:sp>
      <p:sp>
        <p:nvSpPr>
          <p:cNvPr id="202766" name="Rectangle 14" descr="Treillis blanc"/>
          <p:cNvSpPr>
            <a:spLocks noChangeArrowheads="1"/>
          </p:cNvSpPr>
          <p:nvPr/>
        </p:nvSpPr>
        <p:spPr bwMode="auto">
          <a:xfrm>
            <a:off x="3505200" y="5410200"/>
            <a:ext cx="609600" cy="381000"/>
          </a:xfrm>
          <a:prstGeom prst="rect">
            <a:avLst/>
          </a:prstGeom>
          <a:pattFill prst="openDmnd">
            <a:fgClr>
              <a:srgbClr val="FF66CC"/>
            </a:fgClr>
            <a:bgClr>
              <a:srgbClr val="FFFFFF"/>
            </a:bgClr>
          </a:pattFill>
          <a:ln w="12700">
            <a:solidFill>
              <a:schemeClr val="tx1"/>
            </a:solidFill>
            <a:miter lim="800000"/>
            <a:headEnd/>
            <a:tailEnd/>
          </a:ln>
        </p:spPr>
        <p:txBody>
          <a:bodyPr wrap="none" anchor="ctr"/>
          <a:lstStyle/>
          <a:p>
            <a:endParaRPr lang="ar-DZ"/>
          </a:p>
        </p:txBody>
      </p:sp>
      <p:sp>
        <p:nvSpPr>
          <p:cNvPr id="202767" name="Rectangle 15" descr="Treillis blanc"/>
          <p:cNvSpPr>
            <a:spLocks noChangeArrowheads="1"/>
          </p:cNvSpPr>
          <p:nvPr/>
        </p:nvSpPr>
        <p:spPr bwMode="auto">
          <a:xfrm>
            <a:off x="3276600" y="3886200"/>
            <a:ext cx="609600" cy="381000"/>
          </a:xfrm>
          <a:prstGeom prst="rect">
            <a:avLst/>
          </a:prstGeom>
          <a:noFill/>
          <a:ln w="12700">
            <a:solidFill>
              <a:schemeClr val="tx1"/>
            </a:solidFill>
            <a:miter lim="800000"/>
            <a:headEnd/>
            <a:tailEnd/>
          </a:ln>
        </p:spPr>
        <p:txBody>
          <a:bodyPr wrap="none" anchor="ctr"/>
          <a:lstStyle/>
          <a:p>
            <a:endParaRPr lang="ar-DZ"/>
          </a:p>
        </p:txBody>
      </p:sp>
      <p:cxnSp>
        <p:nvCxnSpPr>
          <p:cNvPr id="202768" name="AutoShape 16" descr="Treillis blanc"/>
          <p:cNvCxnSpPr>
            <a:cxnSpLocks noChangeShapeType="1"/>
            <a:stCxn id="202756" idx="2"/>
            <a:endCxn id="202757" idx="0"/>
          </p:cNvCxnSpPr>
          <p:nvPr/>
        </p:nvCxnSpPr>
        <p:spPr bwMode="auto">
          <a:xfrm>
            <a:off x="2247900" y="2895600"/>
            <a:ext cx="0" cy="304800"/>
          </a:xfrm>
          <a:prstGeom prst="straightConnector1">
            <a:avLst/>
          </a:prstGeom>
          <a:noFill/>
          <a:ln w="12700">
            <a:solidFill>
              <a:schemeClr val="tx1"/>
            </a:solidFill>
            <a:round/>
            <a:headEnd/>
            <a:tailEnd/>
          </a:ln>
        </p:spPr>
      </p:cxnSp>
      <p:cxnSp>
        <p:nvCxnSpPr>
          <p:cNvPr id="202769" name="AutoShape 17" descr="Treillis blanc"/>
          <p:cNvCxnSpPr>
            <a:cxnSpLocks noChangeShapeType="1"/>
            <a:stCxn id="202767" idx="2"/>
            <a:endCxn id="202759" idx="0"/>
          </p:cNvCxnSpPr>
          <p:nvPr/>
        </p:nvCxnSpPr>
        <p:spPr bwMode="auto">
          <a:xfrm flipH="1">
            <a:off x="3467100" y="4267200"/>
            <a:ext cx="114300" cy="457200"/>
          </a:xfrm>
          <a:prstGeom prst="straightConnector1">
            <a:avLst/>
          </a:prstGeom>
          <a:noFill/>
          <a:ln w="12700">
            <a:solidFill>
              <a:schemeClr val="tx1"/>
            </a:solidFill>
            <a:round/>
            <a:headEnd/>
            <a:tailEnd/>
          </a:ln>
        </p:spPr>
      </p:cxnSp>
      <p:cxnSp>
        <p:nvCxnSpPr>
          <p:cNvPr id="202770" name="AutoShape 18" descr="Treillis blanc"/>
          <p:cNvCxnSpPr>
            <a:cxnSpLocks noChangeShapeType="1"/>
            <a:stCxn id="202757" idx="2"/>
            <a:endCxn id="202760" idx="0"/>
          </p:cNvCxnSpPr>
          <p:nvPr/>
        </p:nvCxnSpPr>
        <p:spPr bwMode="auto">
          <a:xfrm>
            <a:off x="2247900" y="3581400"/>
            <a:ext cx="76200" cy="304800"/>
          </a:xfrm>
          <a:prstGeom prst="straightConnector1">
            <a:avLst/>
          </a:prstGeom>
          <a:noFill/>
          <a:ln w="12700">
            <a:solidFill>
              <a:schemeClr val="tx1"/>
            </a:solidFill>
            <a:round/>
            <a:headEnd/>
            <a:tailEnd/>
          </a:ln>
        </p:spPr>
      </p:cxnSp>
      <p:cxnSp>
        <p:nvCxnSpPr>
          <p:cNvPr id="202771" name="AutoShape 19" descr="Treillis blanc"/>
          <p:cNvCxnSpPr>
            <a:cxnSpLocks noChangeShapeType="1"/>
            <a:stCxn id="202757" idx="1"/>
            <a:endCxn id="202758" idx="0"/>
          </p:cNvCxnSpPr>
          <p:nvPr/>
        </p:nvCxnSpPr>
        <p:spPr bwMode="auto">
          <a:xfrm flipH="1">
            <a:off x="952500" y="3390900"/>
            <a:ext cx="1028700" cy="495300"/>
          </a:xfrm>
          <a:prstGeom prst="straightConnector1">
            <a:avLst/>
          </a:prstGeom>
          <a:noFill/>
          <a:ln w="12700">
            <a:solidFill>
              <a:schemeClr val="tx1"/>
            </a:solidFill>
            <a:round/>
            <a:headEnd/>
            <a:tailEnd/>
          </a:ln>
        </p:spPr>
      </p:cxnSp>
      <p:cxnSp>
        <p:nvCxnSpPr>
          <p:cNvPr id="202772" name="AutoShape 20" descr="Treillis blanc"/>
          <p:cNvCxnSpPr>
            <a:cxnSpLocks noChangeShapeType="1"/>
            <a:stCxn id="202757" idx="3"/>
            <a:endCxn id="202759" idx="0"/>
          </p:cNvCxnSpPr>
          <p:nvPr/>
        </p:nvCxnSpPr>
        <p:spPr bwMode="auto">
          <a:xfrm>
            <a:off x="2514600" y="3390900"/>
            <a:ext cx="952500" cy="1333500"/>
          </a:xfrm>
          <a:prstGeom prst="straightConnector1">
            <a:avLst/>
          </a:prstGeom>
          <a:noFill/>
          <a:ln w="12700">
            <a:solidFill>
              <a:schemeClr val="tx1"/>
            </a:solidFill>
            <a:round/>
            <a:headEnd/>
            <a:tailEnd/>
          </a:ln>
        </p:spPr>
      </p:cxnSp>
      <p:cxnSp>
        <p:nvCxnSpPr>
          <p:cNvPr id="202773" name="AutoShape 21" descr="Treillis blanc"/>
          <p:cNvCxnSpPr>
            <a:cxnSpLocks noChangeShapeType="1"/>
            <a:stCxn id="202758" idx="2"/>
            <a:endCxn id="202761" idx="0"/>
          </p:cNvCxnSpPr>
          <p:nvPr/>
        </p:nvCxnSpPr>
        <p:spPr bwMode="auto">
          <a:xfrm>
            <a:off x="952500" y="4267200"/>
            <a:ext cx="685800" cy="457200"/>
          </a:xfrm>
          <a:prstGeom prst="straightConnector1">
            <a:avLst/>
          </a:prstGeom>
          <a:noFill/>
          <a:ln w="12700">
            <a:solidFill>
              <a:schemeClr val="tx1"/>
            </a:solidFill>
            <a:round/>
            <a:headEnd/>
            <a:tailEnd/>
          </a:ln>
        </p:spPr>
      </p:cxnSp>
      <p:cxnSp>
        <p:nvCxnSpPr>
          <p:cNvPr id="202774" name="AutoShape 22" descr="Treillis blanc"/>
          <p:cNvCxnSpPr>
            <a:cxnSpLocks noChangeShapeType="1"/>
            <a:stCxn id="202758" idx="2"/>
            <a:endCxn id="202763" idx="0"/>
          </p:cNvCxnSpPr>
          <p:nvPr/>
        </p:nvCxnSpPr>
        <p:spPr bwMode="auto">
          <a:xfrm flipH="1">
            <a:off x="419100" y="4267200"/>
            <a:ext cx="533400" cy="1143000"/>
          </a:xfrm>
          <a:prstGeom prst="straightConnector1">
            <a:avLst/>
          </a:prstGeom>
          <a:noFill/>
          <a:ln w="12700">
            <a:solidFill>
              <a:schemeClr val="tx1"/>
            </a:solidFill>
            <a:round/>
            <a:headEnd/>
            <a:tailEnd/>
          </a:ln>
        </p:spPr>
      </p:cxnSp>
      <p:cxnSp>
        <p:nvCxnSpPr>
          <p:cNvPr id="202775" name="AutoShape 23" descr="Treillis blanc"/>
          <p:cNvCxnSpPr>
            <a:cxnSpLocks noChangeShapeType="1"/>
            <a:stCxn id="202761" idx="2"/>
            <a:endCxn id="202764" idx="0"/>
          </p:cNvCxnSpPr>
          <p:nvPr/>
        </p:nvCxnSpPr>
        <p:spPr bwMode="auto">
          <a:xfrm>
            <a:off x="1638300" y="5105400"/>
            <a:ext cx="0" cy="304800"/>
          </a:xfrm>
          <a:prstGeom prst="straightConnector1">
            <a:avLst/>
          </a:prstGeom>
          <a:noFill/>
          <a:ln w="12700">
            <a:solidFill>
              <a:schemeClr val="tx1"/>
            </a:solidFill>
            <a:round/>
            <a:headEnd/>
            <a:tailEnd/>
          </a:ln>
        </p:spPr>
      </p:cxnSp>
      <p:cxnSp>
        <p:nvCxnSpPr>
          <p:cNvPr id="202776" name="AutoShape 24" descr="Treillis blanc"/>
          <p:cNvCxnSpPr>
            <a:cxnSpLocks noChangeShapeType="1"/>
            <a:stCxn id="202760" idx="2"/>
            <a:endCxn id="202762" idx="0"/>
          </p:cNvCxnSpPr>
          <p:nvPr/>
        </p:nvCxnSpPr>
        <p:spPr bwMode="auto">
          <a:xfrm>
            <a:off x="2324100" y="4267200"/>
            <a:ext cx="381000" cy="457200"/>
          </a:xfrm>
          <a:prstGeom prst="straightConnector1">
            <a:avLst/>
          </a:prstGeom>
          <a:noFill/>
          <a:ln w="12700">
            <a:solidFill>
              <a:schemeClr val="tx1"/>
            </a:solidFill>
            <a:round/>
            <a:headEnd/>
            <a:tailEnd/>
          </a:ln>
        </p:spPr>
      </p:cxnSp>
      <p:cxnSp>
        <p:nvCxnSpPr>
          <p:cNvPr id="202777" name="AutoShape 25" descr="Treillis blanc"/>
          <p:cNvCxnSpPr>
            <a:cxnSpLocks noChangeShapeType="1"/>
            <a:stCxn id="202762" idx="2"/>
            <a:endCxn id="202764" idx="3"/>
          </p:cNvCxnSpPr>
          <p:nvPr/>
        </p:nvCxnSpPr>
        <p:spPr bwMode="auto">
          <a:xfrm flipH="1">
            <a:off x="1905000" y="5105400"/>
            <a:ext cx="800100" cy="495300"/>
          </a:xfrm>
          <a:prstGeom prst="straightConnector1">
            <a:avLst/>
          </a:prstGeom>
          <a:noFill/>
          <a:ln w="12700">
            <a:solidFill>
              <a:schemeClr val="tx1"/>
            </a:solidFill>
            <a:round/>
            <a:headEnd/>
            <a:tailEnd/>
          </a:ln>
        </p:spPr>
      </p:cxnSp>
      <p:cxnSp>
        <p:nvCxnSpPr>
          <p:cNvPr id="202778" name="AutoShape 26" descr="Treillis blanc"/>
          <p:cNvCxnSpPr>
            <a:cxnSpLocks noChangeShapeType="1"/>
            <a:stCxn id="202762" idx="2"/>
            <a:endCxn id="202765" idx="0"/>
          </p:cNvCxnSpPr>
          <p:nvPr/>
        </p:nvCxnSpPr>
        <p:spPr bwMode="auto">
          <a:xfrm>
            <a:off x="2705100" y="5105400"/>
            <a:ext cx="152400" cy="304800"/>
          </a:xfrm>
          <a:prstGeom prst="straightConnector1">
            <a:avLst/>
          </a:prstGeom>
          <a:noFill/>
          <a:ln w="12700">
            <a:solidFill>
              <a:schemeClr val="tx1"/>
            </a:solidFill>
            <a:round/>
            <a:headEnd/>
            <a:tailEnd/>
          </a:ln>
        </p:spPr>
      </p:cxnSp>
      <p:cxnSp>
        <p:nvCxnSpPr>
          <p:cNvPr id="202779" name="AutoShape 27" descr="Treillis blanc"/>
          <p:cNvCxnSpPr>
            <a:cxnSpLocks noChangeShapeType="1"/>
            <a:stCxn id="202759" idx="2"/>
            <a:endCxn id="202766" idx="0"/>
          </p:cNvCxnSpPr>
          <p:nvPr/>
        </p:nvCxnSpPr>
        <p:spPr bwMode="auto">
          <a:xfrm>
            <a:off x="3467100" y="5105400"/>
            <a:ext cx="342900" cy="304800"/>
          </a:xfrm>
          <a:prstGeom prst="straightConnector1">
            <a:avLst/>
          </a:prstGeom>
          <a:noFill/>
          <a:ln w="12700">
            <a:solidFill>
              <a:schemeClr val="tx1"/>
            </a:solidFill>
            <a:round/>
            <a:headEnd/>
            <a:tailEnd/>
          </a:ln>
        </p:spPr>
      </p:cxnSp>
      <p:cxnSp>
        <p:nvCxnSpPr>
          <p:cNvPr id="202780" name="AutoShape 28" descr="Treillis blanc"/>
          <p:cNvCxnSpPr>
            <a:cxnSpLocks noChangeShapeType="1"/>
            <a:stCxn id="202759" idx="2"/>
            <a:endCxn id="202765" idx="0"/>
          </p:cNvCxnSpPr>
          <p:nvPr/>
        </p:nvCxnSpPr>
        <p:spPr bwMode="auto">
          <a:xfrm flipH="1">
            <a:off x="2857500" y="5105400"/>
            <a:ext cx="609600" cy="304800"/>
          </a:xfrm>
          <a:prstGeom prst="straightConnector1">
            <a:avLst/>
          </a:prstGeom>
          <a:noFill/>
          <a:ln w="12700">
            <a:solidFill>
              <a:schemeClr val="tx1"/>
            </a:solidFill>
            <a:round/>
            <a:headEnd/>
            <a:tailEnd/>
          </a:ln>
        </p:spPr>
      </p:cxnSp>
      <p:sp>
        <p:nvSpPr>
          <p:cNvPr id="202781" name="Rectangle 29" descr="Diagonales larges vers le haut"/>
          <p:cNvSpPr>
            <a:spLocks noChangeArrowheads="1"/>
          </p:cNvSpPr>
          <p:nvPr/>
        </p:nvSpPr>
        <p:spPr bwMode="auto">
          <a:xfrm>
            <a:off x="76200" y="4724400"/>
            <a:ext cx="533400" cy="381000"/>
          </a:xfrm>
          <a:prstGeom prst="rect">
            <a:avLst/>
          </a:prstGeom>
          <a:pattFill prst="wdUpDiag">
            <a:fgClr>
              <a:srgbClr val="FF66CC"/>
            </a:fgClr>
            <a:bgClr>
              <a:srgbClr val="FFFFFF"/>
            </a:bgClr>
          </a:pattFill>
          <a:ln w="12700">
            <a:solidFill>
              <a:schemeClr val="tx1"/>
            </a:solidFill>
            <a:miter lim="800000"/>
            <a:headEnd/>
            <a:tailEnd/>
          </a:ln>
        </p:spPr>
        <p:txBody>
          <a:bodyPr wrap="none" anchor="ctr"/>
          <a:lstStyle/>
          <a:p>
            <a:r>
              <a:rPr lang="en-US"/>
              <a:t>D</a:t>
            </a:r>
          </a:p>
        </p:txBody>
      </p:sp>
      <p:sp>
        <p:nvSpPr>
          <p:cNvPr id="202782" name="Rectangle 30" descr="Diagonales larges vers le haut"/>
          <p:cNvSpPr>
            <a:spLocks noChangeArrowheads="1"/>
          </p:cNvSpPr>
          <p:nvPr/>
        </p:nvSpPr>
        <p:spPr bwMode="auto">
          <a:xfrm>
            <a:off x="1066800" y="4800600"/>
            <a:ext cx="533400" cy="381000"/>
          </a:xfrm>
          <a:prstGeom prst="rect">
            <a:avLst/>
          </a:prstGeom>
          <a:pattFill prst="wdUpDiag">
            <a:fgClr>
              <a:srgbClr val="FF66CC"/>
            </a:fgClr>
            <a:bgClr>
              <a:srgbClr val="FFFFFF"/>
            </a:bgClr>
          </a:pattFill>
          <a:ln w="12700">
            <a:solidFill>
              <a:schemeClr val="tx1"/>
            </a:solidFill>
            <a:miter lim="800000"/>
            <a:headEnd/>
            <a:tailEnd/>
          </a:ln>
        </p:spPr>
        <p:txBody>
          <a:bodyPr wrap="none" anchor="ctr"/>
          <a:lstStyle/>
          <a:p>
            <a:r>
              <a:rPr lang="en-US"/>
              <a:t>D</a:t>
            </a:r>
          </a:p>
        </p:txBody>
      </p:sp>
      <p:sp>
        <p:nvSpPr>
          <p:cNvPr id="202783" name="Rectangle 31" descr="Diagonales larges vers le haut"/>
          <p:cNvSpPr>
            <a:spLocks noChangeArrowheads="1"/>
          </p:cNvSpPr>
          <p:nvPr/>
        </p:nvSpPr>
        <p:spPr bwMode="auto">
          <a:xfrm>
            <a:off x="2057400" y="4876800"/>
            <a:ext cx="533400" cy="381000"/>
          </a:xfrm>
          <a:prstGeom prst="rect">
            <a:avLst/>
          </a:prstGeom>
          <a:pattFill prst="wdUpDiag">
            <a:fgClr>
              <a:srgbClr val="FF66CC"/>
            </a:fgClr>
            <a:bgClr>
              <a:srgbClr val="FFFFFF"/>
            </a:bgClr>
          </a:pattFill>
          <a:ln w="12700">
            <a:solidFill>
              <a:schemeClr val="tx1"/>
            </a:solidFill>
            <a:miter lim="800000"/>
            <a:headEnd/>
            <a:tailEnd/>
          </a:ln>
        </p:spPr>
        <p:txBody>
          <a:bodyPr wrap="none" anchor="ctr"/>
          <a:lstStyle/>
          <a:p>
            <a:r>
              <a:rPr lang="en-US"/>
              <a:t>D</a:t>
            </a:r>
          </a:p>
        </p:txBody>
      </p:sp>
      <p:sp>
        <p:nvSpPr>
          <p:cNvPr id="202784" name="Rectangle 32" descr="Diagonales larges vers le haut"/>
          <p:cNvSpPr>
            <a:spLocks noChangeArrowheads="1"/>
          </p:cNvSpPr>
          <p:nvPr/>
        </p:nvSpPr>
        <p:spPr bwMode="auto">
          <a:xfrm>
            <a:off x="3886200" y="4648200"/>
            <a:ext cx="533400" cy="381000"/>
          </a:xfrm>
          <a:prstGeom prst="rect">
            <a:avLst/>
          </a:prstGeom>
          <a:pattFill prst="wdUpDiag">
            <a:fgClr>
              <a:srgbClr val="FF66CC"/>
            </a:fgClr>
            <a:bgClr>
              <a:srgbClr val="FFFFFF"/>
            </a:bgClr>
          </a:pattFill>
          <a:ln w="12700">
            <a:solidFill>
              <a:schemeClr val="tx1"/>
            </a:solidFill>
            <a:miter lim="800000"/>
            <a:headEnd/>
            <a:tailEnd/>
          </a:ln>
        </p:spPr>
        <p:txBody>
          <a:bodyPr wrap="none" anchor="ctr"/>
          <a:lstStyle/>
          <a:p>
            <a:r>
              <a:rPr lang="en-US"/>
              <a:t>D</a:t>
            </a:r>
          </a:p>
        </p:txBody>
      </p:sp>
      <p:sp>
        <p:nvSpPr>
          <p:cNvPr id="202785" name="Line 33"/>
          <p:cNvSpPr>
            <a:spLocks noChangeShapeType="1"/>
          </p:cNvSpPr>
          <p:nvPr/>
        </p:nvSpPr>
        <p:spPr bwMode="auto">
          <a:xfrm>
            <a:off x="228600" y="5105400"/>
            <a:ext cx="76200" cy="304800"/>
          </a:xfrm>
          <a:prstGeom prst="line">
            <a:avLst/>
          </a:prstGeom>
          <a:noFill/>
          <a:ln w="12700">
            <a:solidFill>
              <a:schemeClr val="tx1"/>
            </a:solidFill>
            <a:round/>
            <a:headEnd/>
            <a:tailEnd/>
          </a:ln>
        </p:spPr>
        <p:txBody>
          <a:bodyPr wrap="none" anchor="ctr"/>
          <a:lstStyle/>
          <a:p>
            <a:endParaRPr lang="fr-FR"/>
          </a:p>
        </p:txBody>
      </p:sp>
      <p:sp>
        <p:nvSpPr>
          <p:cNvPr id="202786" name="Line 34"/>
          <p:cNvSpPr>
            <a:spLocks noChangeShapeType="1"/>
          </p:cNvSpPr>
          <p:nvPr/>
        </p:nvSpPr>
        <p:spPr bwMode="auto">
          <a:xfrm>
            <a:off x="1295400" y="5181600"/>
            <a:ext cx="228600" cy="228600"/>
          </a:xfrm>
          <a:prstGeom prst="line">
            <a:avLst/>
          </a:prstGeom>
          <a:noFill/>
          <a:ln w="12700">
            <a:solidFill>
              <a:schemeClr val="tx1"/>
            </a:solidFill>
            <a:round/>
            <a:headEnd/>
            <a:tailEnd/>
          </a:ln>
        </p:spPr>
        <p:txBody>
          <a:bodyPr wrap="none" anchor="ctr"/>
          <a:lstStyle/>
          <a:p>
            <a:endParaRPr lang="fr-FR"/>
          </a:p>
        </p:txBody>
      </p:sp>
      <p:sp>
        <p:nvSpPr>
          <p:cNvPr id="202787" name="Line 35"/>
          <p:cNvSpPr>
            <a:spLocks noChangeShapeType="1"/>
          </p:cNvSpPr>
          <p:nvPr/>
        </p:nvSpPr>
        <p:spPr bwMode="auto">
          <a:xfrm>
            <a:off x="2590800" y="5257800"/>
            <a:ext cx="152400" cy="152400"/>
          </a:xfrm>
          <a:prstGeom prst="line">
            <a:avLst/>
          </a:prstGeom>
          <a:noFill/>
          <a:ln w="12700">
            <a:solidFill>
              <a:schemeClr val="tx1"/>
            </a:solidFill>
            <a:round/>
            <a:headEnd/>
            <a:tailEnd/>
          </a:ln>
        </p:spPr>
        <p:txBody>
          <a:bodyPr wrap="none" anchor="ctr"/>
          <a:lstStyle/>
          <a:p>
            <a:endParaRPr lang="fr-FR"/>
          </a:p>
        </p:txBody>
      </p:sp>
      <p:sp>
        <p:nvSpPr>
          <p:cNvPr id="202788" name="Line 36"/>
          <p:cNvSpPr>
            <a:spLocks noChangeShapeType="1"/>
          </p:cNvSpPr>
          <p:nvPr/>
        </p:nvSpPr>
        <p:spPr bwMode="auto">
          <a:xfrm flipH="1">
            <a:off x="3886200" y="5029200"/>
            <a:ext cx="228600" cy="381000"/>
          </a:xfrm>
          <a:prstGeom prst="line">
            <a:avLst/>
          </a:prstGeom>
          <a:noFill/>
          <a:ln w="12700">
            <a:solidFill>
              <a:schemeClr val="tx1"/>
            </a:solidFill>
            <a:round/>
            <a:headEnd/>
            <a:tailEnd/>
          </a:ln>
        </p:spPr>
        <p:txBody>
          <a:bodyPr wrap="none" anchor="ctr"/>
          <a:lstStyle/>
          <a:p>
            <a:endParaRPr lang="fr-FR"/>
          </a:p>
        </p:txBody>
      </p:sp>
      <p:sp>
        <p:nvSpPr>
          <p:cNvPr id="202789" name="Line 72"/>
          <p:cNvSpPr>
            <a:spLocks noChangeShapeType="1"/>
          </p:cNvSpPr>
          <p:nvPr/>
        </p:nvSpPr>
        <p:spPr bwMode="auto">
          <a:xfrm>
            <a:off x="2514600" y="2743200"/>
            <a:ext cx="1066800" cy="1143000"/>
          </a:xfrm>
          <a:prstGeom prst="line">
            <a:avLst/>
          </a:prstGeom>
          <a:noFill/>
          <a:ln w="12700">
            <a:solidFill>
              <a:schemeClr val="tx1"/>
            </a:solidFill>
            <a:round/>
            <a:headEnd/>
            <a:tailEnd/>
          </a:ln>
        </p:spPr>
        <p:txBody>
          <a:bodyPr wrap="none" anchor="ctr"/>
          <a:lstStyle/>
          <a:p>
            <a:endParaRPr lang="fr-FR"/>
          </a:p>
        </p:txBody>
      </p:sp>
      <p:grpSp>
        <p:nvGrpSpPr>
          <p:cNvPr id="202790" name="Group 74"/>
          <p:cNvGrpSpPr>
            <a:grpSpLocks/>
          </p:cNvGrpSpPr>
          <p:nvPr/>
        </p:nvGrpSpPr>
        <p:grpSpPr bwMode="auto">
          <a:xfrm>
            <a:off x="4953000" y="2438400"/>
            <a:ext cx="4038600" cy="3308350"/>
            <a:chOff x="3120" y="1536"/>
            <a:chExt cx="2544" cy="2084"/>
          </a:xfrm>
        </p:grpSpPr>
        <p:sp>
          <p:nvSpPr>
            <p:cNvPr id="202791" name="Rectangle 37" descr="Treillis blanc"/>
            <p:cNvSpPr>
              <a:spLocks noChangeArrowheads="1"/>
            </p:cNvSpPr>
            <p:nvPr/>
          </p:nvSpPr>
          <p:spPr bwMode="auto">
            <a:xfrm>
              <a:off x="4272" y="1536"/>
              <a:ext cx="336" cy="240"/>
            </a:xfrm>
            <a:prstGeom prst="rect">
              <a:avLst/>
            </a:prstGeom>
            <a:noFill/>
            <a:ln w="12700">
              <a:solidFill>
                <a:schemeClr val="tx1"/>
              </a:solidFill>
              <a:miter lim="800000"/>
              <a:headEnd/>
              <a:tailEnd/>
            </a:ln>
          </p:spPr>
          <p:txBody>
            <a:bodyPr wrap="none" anchor="ctr"/>
            <a:lstStyle/>
            <a:p>
              <a:endParaRPr lang="ar-DZ"/>
            </a:p>
          </p:txBody>
        </p:sp>
        <p:sp>
          <p:nvSpPr>
            <p:cNvPr id="202792" name="Rectangle 38" descr="Treillis blanc"/>
            <p:cNvSpPr>
              <a:spLocks noChangeArrowheads="1"/>
            </p:cNvSpPr>
            <p:nvPr/>
          </p:nvSpPr>
          <p:spPr bwMode="auto">
            <a:xfrm>
              <a:off x="4272" y="1968"/>
              <a:ext cx="336" cy="240"/>
            </a:xfrm>
            <a:prstGeom prst="rect">
              <a:avLst/>
            </a:prstGeom>
            <a:noFill/>
            <a:ln w="12700">
              <a:solidFill>
                <a:schemeClr val="tx1"/>
              </a:solidFill>
              <a:miter lim="800000"/>
              <a:headEnd/>
              <a:tailEnd/>
            </a:ln>
          </p:spPr>
          <p:txBody>
            <a:bodyPr wrap="none" anchor="ctr"/>
            <a:lstStyle/>
            <a:p>
              <a:endParaRPr lang="ar-DZ"/>
            </a:p>
          </p:txBody>
        </p:sp>
        <p:sp>
          <p:nvSpPr>
            <p:cNvPr id="202793" name="Rectangle 39" descr="Treillis blanc"/>
            <p:cNvSpPr>
              <a:spLocks noChangeArrowheads="1"/>
            </p:cNvSpPr>
            <p:nvPr/>
          </p:nvSpPr>
          <p:spPr bwMode="auto">
            <a:xfrm>
              <a:off x="3456" y="2400"/>
              <a:ext cx="336" cy="240"/>
            </a:xfrm>
            <a:prstGeom prst="rect">
              <a:avLst/>
            </a:prstGeom>
            <a:noFill/>
            <a:ln w="12700">
              <a:solidFill>
                <a:schemeClr val="tx1"/>
              </a:solidFill>
              <a:miter lim="800000"/>
              <a:headEnd/>
              <a:tailEnd/>
            </a:ln>
          </p:spPr>
          <p:txBody>
            <a:bodyPr wrap="none" anchor="ctr"/>
            <a:lstStyle/>
            <a:p>
              <a:endParaRPr lang="ar-DZ"/>
            </a:p>
          </p:txBody>
        </p:sp>
        <p:sp>
          <p:nvSpPr>
            <p:cNvPr id="202794" name="Rectangle 40" descr="Treillis blanc"/>
            <p:cNvSpPr>
              <a:spLocks noChangeArrowheads="1"/>
            </p:cNvSpPr>
            <p:nvPr/>
          </p:nvSpPr>
          <p:spPr bwMode="auto">
            <a:xfrm>
              <a:off x="5088" y="2928"/>
              <a:ext cx="336" cy="240"/>
            </a:xfrm>
            <a:prstGeom prst="rect">
              <a:avLst/>
            </a:prstGeom>
            <a:pattFill prst="openDmnd">
              <a:fgClr>
                <a:srgbClr val="FF66CC"/>
              </a:fgClr>
              <a:bgClr>
                <a:srgbClr val="FFFFFF"/>
              </a:bgClr>
            </a:pattFill>
            <a:ln w="12700">
              <a:solidFill>
                <a:schemeClr val="tx1"/>
              </a:solidFill>
              <a:miter lim="800000"/>
              <a:headEnd/>
              <a:tailEnd/>
            </a:ln>
          </p:spPr>
          <p:txBody>
            <a:bodyPr wrap="none" anchor="ctr"/>
            <a:lstStyle/>
            <a:p>
              <a:endParaRPr lang="ar-DZ"/>
            </a:p>
          </p:txBody>
        </p:sp>
        <p:sp>
          <p:nvSpPr>
            <p:cNvPr id="202795" name="Rectangle 41" descr="Treillis blanc"/>
            <p:cNvSpPr>
              <a:spLocks noChangeArrowheads="1"/>
            </p:cNvSpPr>
            <p:nvPr/>
          </p:nvSpPr>
          <p:spPr bwMode="auto">
            <a:xfrm>
              <a:off x="4320" y="2400"/>
              <a:ext cx="336" cy="240"/>
            </a:xfrm>
            <a:prstGeom prst="rect">
              <a:avLst/>
            </a:prstGeom>
            <a:noFill/>
            <a:ln w="12700">
              <a:solidFill>
                <a:schemeClr val="tx1"/>
              </a:solidFill>
              <a:miter lim="800000"/>
              <a:headEnd/>
              <a:tailEnd/>
            </a:ln>
          </p:spPr>
          <p:txBody>
            <a:bodyPr wrap="none" anchor="ctr"/>
            <a:lstStyle/>
            <a:p>
              <a:endParaRPr lang="ar-DZ"/>
            </a:p>
          </p:txBody>
        </p:sp>
        <p:sp>
          <p:nvSpPr>
            <p:cNvPr id="202796" name="Rectangle 42" descr="Treillis blanc"/>
            <p:cNvSpPr>
              <a:spLocks noChangeArrowheads="1"/>
            </p:cNvSpPr>
            <p:nvPr/>
          </p:nvSpPr>
          <p:spPr bwMode="auto">
            <a:xfrm>
              <a:off x="3888" y="2928"/>
              <a:ext cx="336" cy="240"/>
            </a:xfrm>
            <a:prstGeom prst="rect">
              <a:avLst/>
            </a:prstGeom>
            <a:pattFill prst="openDmnd">
              <a:fgClr>
                <a:srgbClr val="FF66CC"/>
              </a:fgClr>
              <a:bgClr>
                <a:srgbClr val="FFFFFF"/>
              </a:bgClr>
            </a:pattFill>
            <a:ln w="12700">
              <a:solidFill>
                <a:schemeClr val="tx1"/>
              </a:solidFill>
              <a:miter lim="800000"/>
              <a:headEnd/>
              <a:tailEnd/>
            </a:ln>
          </p:spPr>
          <p:txBody>
            <a:bodyPr wrap="none" anchor="ctr"/>
            <a:lstStyle/>
            <a:p>
              <a:endParaRPr lang="ar-DZ"/>
            </a:p>
          </p:txBody>
        </p:sp>
        <p:sp>
          <p:nvSpPr>
            <p:cNvPr id="202797" name="Rectangle 43" descr="Treillis blanc"/>
            <p:cNvSpPr>
              <a:spLocks noChangeArrowheads="1"/>
            </p:cNvSpPr>
            <p:nvPr/>
          </p:nvSpPr>
          <p:spPr bwMode="auto">
            <a:xfrm>
              <a:off x="4560" y="2928"/>
              <a:ext cx="336" cy="240"/>
            </a:xfrm>
            <a:prstGeom prst="rect">
              <a:avLst/>
            </a:prstGeom>
            <a:pattFill prst="openDmnd">
              <a:fgClr>
                <a:srgbClr val="FF66CC"/>
              </a:fgClr>
              <a:bgClr>
                <a:srgbClr val="FFFFFF"/>
              </a:bgClr>
            </a:pattFill>
            <a:ln w="12700">
              <a:solidFill>
                <a:schemeClr val="tx1"/>
              </a:solidFill>
              <a:miter lim="800000"/>
              <a:headEnd/>
              <a:tailEnd/>
            </a:ln>
          </p:spPr>
          <p:txBody>
            <a:bodyPr wrap="none" anchor="ctr"/>
            <a:lstStyle/>
            <a:p>
              <a:endParaRPr lang="ar-DZ"/>
            </a:p>
          </p:txBody>
        </p:sp>
        <p:sp>
          <p:nvSpPr>
            <p:cNvPr id="202798" name="Rectangle 44"/>
            <p:cNvSpPr>
              <a:spLocks noChangeArrowheads="1"/>
            </p:cNvSpPr>
            <p:nvPr/>
          </p:nvSpPr>
          <p:spPr bwMode="auto">
            <a:xfrm>
              <a:off x="3120" y="3360"/>
              <a:ext cx="336" cy="240"/>
            </a:xfrm>
            <a:prstGeom prst="rect">
              <a:avLst/>
            </a:prstGeom>
            <a:solidFill>
              <a:srgbClr val="FF66CC"/>
            </a:solidFill>
            <a:ln w="12700">
              <a:solidFill>
                <a:schemeClr val="tx1"/>
              </a:solidFill>
              <a:miter lim="800000"/>
              <a:headEnd/>
              <a:tailEnd/>
            </a:ln>
          </p:spPr>
          <p:txBody>
            <a:bodyPr wrap="none" anchor="ctr"/>
            <a:lstStyle/>
            <a:p>
              <a:endParaRPr lang="ar-DZ"/>
            </a:p>
          </p:txBody>
        </p:sp>
        <p:sp>
          <p:nvSpPr>
            <p:cNvPr id="202799" name="Rectangle 45"/>
            <p:cNvSpPr>
              <a:spLocks noChangeArrowheads="1"/>
            </p:cNvSpPr>
            <p:nvPr/>
          </p:nvSpPr>
          <p:spPr bwMode="auto">
            <a:xfrm>
              <a:off x="3888" y="3360"/>
              <a:ext cx="336" cy="240"/>
            </a:xfrm>
            <a:prstGeom prst="rect">
              <a:avLst/>
            </a:prstGeom>
            <a:solidFill>
              <a:srgbClr val="FF66CC"/>
            </a:solidFill>
            <a:ln w="12700">
              <a:solidFill>
                <a:schemeClr val="tx1"/>
              </a:solidFill>
              <a:prstDash val="lgDash"/>
              <a:miter lim="800000"/>
              <a:headEnd/>
              <a:tailEnd/>
            </a:ln>
          </p:spPr>
          <p:txBody>
            <a:bodyPr wrap="none" anchor="ctr"/>
            <a:lstStyle/>
            <a:p>
              <a:endParaRPr lang="ar-DZ"/>
            </a:p>
          </p:txBody>
        </p:sp>
        <p:sp>
          <p:nvSpPr>
            <p:cNvPr id="202800" name="Rectangle 46"/>
            <p:cNvSpPr>
              <a:spLocks noChangeArrowheads="1"/>
            </p:cNvSpPr>
            <p:nvPr/>
          </p:nvSpPr>
          <p:spPr bwMode="auto">
            <a:xfrm>
              <a:off x="4656" y="3360"/>
              <a:ext cx="336" cy="240"/>
            </a:xfrm>
            <a:prstGeom prst="rect">
              <a:avLst/>
            </a:prstGeom>
            <a:solidFill>
              <a:srgbClr val="FF66CC"/>
            </a:solidFill>
            <a:ln w="12700">
              <a:solidFill>
                <a:schemeClr val="tx1"/>
              </a:solidFill>
              <a:prstDash val="lgDash"/>
              <a:miter lim="800000"/>
              <a:headEnd/>
              <a:tailEnd/>
            </a:ln>
          </p:spPr>
          <p:txBody>
            <a:bodyPr wrap="none" anchor="ctr"/>
            <a:lstStyle/>
            <a:p>
              <a:endParaRPr lang="ar-DZ"/>
            </a:p>
          </p:txBody>
        </p:sp>
        <p:sp>
          <p:nvSpPr>
            <p:cNvPr id="202801" name="Rectangle 47"/>
            <p:cNvSpPr>
              <a:spLocks noChangeArrowheads="1"/>
            </p:cNvSpPr>
            <p:nvPr/>
          </p:nvSpPr>
          <p:spPr bwMode="auto">
            <a:xfrm>
              <a:off x="5232" y="3360"/>
              <a:ext cx="384" cy="240"/>
            </a:xfrm>
            <a:prstGeom prst="rect">
              <a:avLst/>
            </a:prstGeom>
            <a:solidFill>
              <a:srgbClr val="FF66CC"/>
            </a:solidFill>
            <a:ln w="12700">
              <a:solidFill>
                <a:schemeClr val="tx1"/>
              </a:solidFill>
              <a:miter lim="800000"/>
              <a:headEnd/>
              <a:tailEnd/>
            </a:ln>
          </p:spPr>
          <p:txBody>
            <a:bodyPr wrap="none" anchor="ctr"/>
            <a:lstStyle/>
            <a:p>
              <a:endParaRPr lang="ar-DZ"/>
            </a:p>
          </p:txBody>
        </p:sp>
        <p:sp>
          <p:nvSpPr>
            <p:cNvPr id="202802" name="Rectangle 48" descr="Treillis blanc"/>
            <p:cNvSpPr>
              <a:spLocks noChangeArrowheads="1"/>
            </p:cNvSpPr>
            <p:nvPr/>
          </p:nvSpPr>
          <p:spPr bwMode="auto">
            <a:xfrm>
              <a:off x="5088" y="2400"/>
              <a:ext cx="384" cy="240"/>
            </a:xfrm>
            <a:prstGeom prst="rect">
              <a:avLst/>
            </a:prstGeom>
            <a:noFill/>
            <a:ln w="12700">
              <a:solidFill>
                <a:schemeClr val="tx1"/>
              </a:solidFill>
              <a:miter lim="800000"/>
              <a:headEnd/>
              <a:tailEnd/>
            </a:ln>
          </p:spPr>
          <p:txBody>
            <a:bodyPr wrap="none" anchor="ctr"/>
            <a:lstStyle/>
            <a:p>
              <a:endParaRPr lang="ar-DZ"/>
            </a:p>
          </p:txBody>
        </p:sp>
        <p:cxnSp>
          <p:nvCxnSpPr>
            <p:cNvPr id="202803" name="AutoShape 49" descr="Treillis blanc"/>
            <p:cNvCxnSpPr>
              <a:cxnSpLocks noChangeShapeType="1"/>
              <a:stCxn id="202791" idx="2"/>
              <a:endCxn id="202792" idx="0"/>
            </p:cNvCxnSpPr>
            <p:nvPr/>
          </p:nvCxnSpPr>
          <p:spPr bwMode="auto">
            <a:xfrm>
              <a:off x="4440" y="1776"/>
              <a:ext cx="0" cy="192"/>
            </a:xfrm>
            <a:prstGeom prst="straightConnector1">
              <a:avLst/>
            </a:prstGeom>
            <a:noFill/>
            <a:ln w="12700">
              <a:solidFill>
                <a:schemeClr val="tx1"/>
              </a:solidFill>
              <a:round/>
              <a:headEnd/>
              <a:tailEnd/>
            </a:ln>
          </p:spPr>
        </p:cxnSp>
        <p:cxnSp>
          <p:nvCxnSpPr>
            <p:cNvPr id="202804" name="AutoShape 50" descr="Treillis blanc"/>
            <p:cNvCxnSpPr>
              <a:cxnSpLocks noChangeShapeType="1"/>
              <a:stCxn id="202802" idx="2"/>
              <a:endCxn id="202794" idx="0"/>
            </p:cNvCxnSpPr>
            <p:nvPr/>
          </p:nvCxnSpPr>
          <p:spPr bwMode="auto">
            <a:xfrm flipH="1">
              <a:off x="5256" y="2640"/>
              <a:ext cx="24" cy="288"/>
            </a:xfrm>
            <a:prstGeom prst="straightConnector1">
              <a:avLst/>
            </a:prstGeom>
            <a:noFill/>
            <a:ln w="12700">
              <a:solidFill>
                <a:schemeClr val="tx1"/>
              </a:solidFill>
              <a:round/>
              <a:headEnd/>
              <a:tailEnd/>
            </a:ln>
          </p:spPr>
        </p:cxnSp>
        <p:cxnSp>
          <p:nvCxnSpPr>
            <p:cNvPr id="202805" name="AutoShape 51" descr="Treillis blanc"/>
            <p:cNvCxnSpPr>
              <a:cxnSpLocks noChangeShapeType="1"/>
              <a:stCxn id="202792" idx="2"/>
              <a:endCxn id="202795" idx="0"/>
            </p:cNvCxnSpPr>
            <p:nvPr/>
          </p:nvCxnSpPr>
          <p:spPr bwMode="auto">
            <a:xfrm>
              <a:off x="4440" y="2208"/>
              <a:ext cx="48" cy="192"/>
            </a:xfrm>
            <a:prstGeom prst="straightConnector1">
              <a:avLst/>
            </a:prstGeom>
            <a:noFill/>
            <a:ln w="12700">
              <a:solidFill>
                <a:schemeClr val="tx1"/>
              </a:solidFill>
              <a:round/>
              <a:headEnd/>
              <a:tailEnd/>
            </a:ln>
          </p:spPr>
        </p:cxnSp>
        <p:cxnSp>
          <p:nvCxnSpPr>
            <p:cNvPr id="202806" name="AutoShape 52" descr="Treillis blanc"/>
            <p:cNvCxnSpPr>
              <a:cxnSpLocks noChangeShapeType="1"/>
              <a:stCxn id="202792" idx="1"/>
              <a:endCxn id="202793" idx="0"/>
            </p:cNvCxnSpPr>
            <p:nvPr/>
          </p:nvCxnSpPr>
          <p:spPr bwMode="auto">
            <a:xfrm flipH="1">
              <a:off x="3624" y="2088"/>
              <a:ext cx="648" cy="312"/>
            </a:xfrm>
            <a:prstGeom prst="straightConnector1">
              <a:avLst/>
            </a:prstGeom>
            <a:noFill/>
            <a:ln w="12700">
              <a:solidFill>
                <a:schemeClr val="tx1"/>
              </a:solidFill>
              <a:round/>
              <a:headEnd/>
              <a:tailEnd/>
            </a:ln>
          </p:spPr>
        </p:cxnSp>
        <p:cxnSp>
          <p:nvCxnSpPr>
            <p:cNvPr id="202807" name="AutoShape 53" descr="Treillis blanc"/>
            <p:cNvCxnSpPr>
              <a:cxnSpLocks noChangeShapeType="1"/>
              <a:stCxn id="202792" idx="3"/>
              <a:endCxn id="202794" idx="0"/>
            </p:cNvCxnSpPr>
            <p:nvPr/>
          </p:nvCxnSpPr>
          <p:spPr bwMode="auto">
            <a:xfrm>
              <a:off x="4608" y="2088"/>
              <a:ext cx="648" cy="840"/>
            </a:xfrm>
            <a:prstGeom prst="straightConnector1">
              <a:avLst/>
            </a:prstGeom>
            <a:noFill/>
            <a:ln w="12700">
              <a:solidFill>
                <a:schemeClr val="tx1"/>
              </a:solidFill>
              <a:round/>
              <a:headEnd/>
              <a:tailEnd/>
            </a:ln>
          </p:spPr>
        </p:cxnSp>
        <p:cxnSp>
          <p:nvCxnSpPr>
            <p:cNvPr id="202808" name="AutoShape 54" descr="Treillis blanc"/>
            <p:cNvCxnSpPr>
              <a:cxnSpLocks noChangeShapeType="1"/>
              <a:stCxn id="202793" idx="2"/>
              <a:endCxn id="202796" idx="0"/>
            </p:cNvCxnSpPr>
            <p:nvPr/>
          </p:nvCxnSpPr>
          <p:spPr bwMode="auto">
            <a:xfrm>
              <a:off x="3624" y="2640"/>
              <a:ext cx="432" cy="288"/>
            </a:xfrm>
            <a:prstGeom prst="straightConnector1">
              <a:avLst/>
            </a:prstGeom>
            <a:noFill/>
            <a:ln w="12700">
              <a:solidFill>
                <a:schemeClr val="tx1"/>
              </a:solidFill>
              <a:round/>
              <a:headEnd/>
              <a:tailEnd/>
            </a:ln>
          </p:spPr>
        </p:cxnSp>
        <p:cxnSp>
          <p:nvCxnSpPr>
            <p:cNvPr id="202809" name="AutoShape 55" descr="Treillis blanc"/>
            <p:cNvCxnSpPr>
              <a:cxnSpLocks noChangeShapeType="1"/>
              <a:stCxn id="202793" idx="2"/>
              <a:endCxn id="202798" idx="0"/>
            </p:cNvCxnSpPr>
            <p:nvPr/>
          </p:nvCxnSpPr>
          <p:spPr bwMode="auto">
            <a:xfrm flipH="1">
              <a:off x="3288" y="2640"/>
              <a:ext cx="336" cy="720"/>
            </a:xfrm>
            <a:prstGeom prst="straightConnector1">
              <a:avLst/>
            </a:prstGeom>
            <a:noFill/>
            <a:ln w="12700">
              <a:solidFill>
                <a:schemeClr val="tx1"/>
              </a:solidFill>
              <a:round/>
              <a:headEnd/>
              <a:tailEnd/>
            </a:ln>
          </p:spPr>
        </p:cxnSp>
        <p:cxnSp>
          <p:nvCxnSpPr>
            <p:cNvPr id="202810" name="AutoShape 56" descr="Treillis blanc"/>
            <p:cNvCxnSpPr>
              <a:cxnSpLocks noChangeShapeType="1"/>
              <a:stCxn id="202796" idx="2"/>
              <a:endCxn id="202799" idx="0"/>
            </p:cNvCxnSpPr>
            <p:nvPr/>
          </p:nvCxnSpPr>
          <p:spPr bwMode="auto">
            <a:xfrm>
              <a:off x="4056" y="3168"/>
              <a:ext cx="0" cy="192"/>
            </a:xfrm>
            <a:prstGeom prst="straightConnector1">
              <a:avLst/>
            </a:prstGeom>
            <a:noFill/>
            <a:ln w="12700">
              <a:solidFill>
                <a:schemeClr val="tx1"/>
              </a:solidFill>
              <a:prstDash val="lgDash"/>
              <a:round/>
              <a:headEnd/>
              <a:tailEnd/>
            </a:ln>
          </p:spPr>
        </p:cxnSp>
        <p:cxnSp>
          <p:nvCxnSpPr>
            <p:cNvPr id="202811" name="AutoShape 57" descr="Treillis blanc"/>
            <p:cNvCxnSpPr>
              <a:cxnSpLocks noChangeShapeType="1"/>
              <a:stCxn id="202795" idx="2"/>
              <a:endCxn id="202797" idx="0"/>
            </p:cNvCxnSpPr>
            <p:nvPr/>
          </p:nvCxnSpPr>
          <p:spPr bwMode="auto">
            <a:xfrm>
              <a:off x="4488" y="2640"/>
              <a:ext cx="240" cy="288"/>
            </a:xfrm>
            <a:prstGeom prst="straightConnector1">
              <a:avLst/>
            </a:prstGeom>
            <a:noFill/>
            <a:ln w="12700">
              <a:solidFill>
                <a:schemeClr val="tx1"/>
              </a:solidFill>
              <a:round/>
              <a:headEnd/>
              <a:tailEnd/>
            </a:ln>
          </p:spPr>
        </p:cxnSp>
        <p:cxnSp>
          <p:nvCxnSpPr>
            <p:cNvPr id="202812" name="AutoShape 58" descr="Treillis blanc"/>
            <p:cNvCxnSpPr>
              <a:cxnSpLocks noChangeShapeType="1"/>
              <a:stCxn id="202797" idx="2"/>
              <a:endCxn id="202799" idx="3"/>
            </p:cNvCxnSpPr>
            <p:nvPr/>
          </p:nvCxnSpPr>
          <p:spPr bwMode="auto">
            <a:xfrm flipH="1">
              <a:off x="4224" y="3168"/>
              <a:ext cx="504" cy="312"/>
            </a:xfrm>
            <a:prstGeom prst="straightConnector1">
              <a:avLst/>
            </a:prstGeom>
            <a:noFill/>
            <a:ln w="12700">
              <a:solidFill>
                <a:schemeClr val="tx1"/>
              </a:solidFill>
              <a:prstDash val="lgDash"/>
              <a:round/>
              <a:headEnd/>
              <a:tailEnd/>
            </a:ln>
          </p:spPr>
        </p:cxnSp>
        <p:cxnSp>
          <p:nvCxnSpPr>
            <p:cNvPr id="202813" name="AutoShape 59" descr="Treillis blanc"/>
            <p:cNvCxnSpPr>
              <a:cxnSpLocks noChangeShapeType="1"/>
              <a:stCxn id="202797" idx="2"/>
              <a:endCxn id="202800" idx="0"/>
            </p:cNvCxnSpPr>
            <p:nvPr/>
          </p:nvCxnSpPr>
          <p:spPr bwMode="auto">
            <a:xfrm>
              <a:off x="4728" y="3168"/>
              <a:ext cx="96" cy="192"/>
            </a:xfrm>
            <a:prstGeom prst="straightConnector1">
              <a:avLst/>
            </a:prstGeom>
            <a:noFill/>
            <a:ln w="12700">
              <a:solidFill>
                <a:schemeClr val="tx1"/>
              </a:solidFill>
              <a:prstDash val="lgDash"/>
              <a:round/>
              <a:headEnd/>
              <a:tailEnd/>
            </a:ln>
          </p:spPr>
        </p:cxnSp>
        <p:cxnSp>
          <p:nvCxnSpPr>
            <p:cNvPr id="202814" name="AutoShape 60" descr="Treillis blanc"/>
            <p:cNvCxnSpPr>
              <a:cxnSpLocks noChangeShapeType="1"/>
              <a:stCxn id="202794" idx="2"/>
              <a:endCxn id="202801" idx="0"/>
            </p:cNvCxnSpPr>
            <p:nvPr/>
          </p:nvCxnSpPr>
          <p:spPr bwMode="auto">
            <a:xfrm>
              <a:off x="5256" y="3168"/>
              <a:ext cx="168" cy="192"/>
            </a:xfrm>
            <a:prstGeom prst="straightConnector1">
              <a:avLst/>
            </a:prstGeom>
            <a:noFill/>
            <a:ln w="12700">
              <a:solidFill>
                <a:schemeClr val="tx1"/>
              </a:solidFill>
              <a:prstDash val="lgDash"/>
              <a:round/>
              <a:headEnd/>
              <a:tailEnd/>
            </a:ln>
          </p:spPr>
        </p:cxnSp>
        <p:cxnSp>
          <p:nvCxnSpPr>
            <p:cNvPr id="202815" name="AutoShape 61" descr="Treillis blanc"/>
            <p:cNvCxnSpPr>
              <a:cxnSpLocks noChangeShapeType="1"/>
              <a:stCxn id="202794" idx="2"/>
              <a:endCxn id="202800" idx="0"/>
            </p:cNvCxnSpPr>
            <p:nvPr/>
          </p:nvCxnSpPr>
          <p:spPr bwMode="auto">
            <a:xfrm flipH="1">
              <a:off x="4824" y="3168"/>
              <a:ext cx="432" cy="192"/>
            </a:xfrm>
            <a:prstGeom prst="straightConnector1">
              <a:avLst/>
            </a:prstGeom>
            <a:noFill/>
            <a:ln w="12700">
              <a:solidFill>
                <a:schemeClr val="tx1"/>
              </a:solidFill>
              <a:prstDash val="lgDash"/>
              <a:round/>
              <a:headEnd/>
              <a:tailEnd/>
            </a:ln>
          </p:spPr>
        </p:cxnSp>
        <p:sp>
          <p:nvSpPr>
            <p:cNvPr id="202816" name="Text Box 62"/>
            <p:cNvSpPr txBox="1">
              <a:spLocks noChangeArrowheads="1"/>
            </p:cNvSpPr>
            <p:nvPr/>
          </p:nvSpPr>
          <p:spPr bwMode="auto">
            <a:xfrm>
              <a:off x="3162" y="3389"/>
              <a:ext cx="204" cy="231"/>
            </a:xfrm>
            <a:prstGeom prst="rect">
              <a:avLst/>
            </a:prstGeom>
            <a:noFill/>
            <a:ln w="12700">
              <a:noFill/>
              <a:prstDash val="lgDash"/>
              <a:miter lim="800000"/>
              <a:headEnd/>
              <a:tailEnd/>
            </a:ln>
          </p:spPr>
          <p:txBody>
            <a:bodyPr wrap="none" anchor="ctr">
              <a:spAutoFit/>
            </a:bodyPr>
            <a:lstStyle/>
            <a:p>
              <a:r>
                <a:rPr lang="en-US"/>
                <a:t>T</a:t>
              </a:r>
            </a:p>
          </p:txBody>
        </p:sp>
        <p:sp>
          <p:nvSpPr>
            <p:cNvPr id="202817" name="Text Box 63"/>
            <p:cNvSpPr txBox="1">
              <a:spLocks noChangeArrowheads="1"/>
            </p:cNvSpPr>
            <p:nvPr/>
          </p:nvSpPr>
          <p:spPr bwMode="auto">
            <a:xfrm>
              <a:off x="3930" y="3389"/>
              <a:ext cx="204" cy="231"/>
            </a:xfrm>
            <a:prstGeom prst="rect">
              <a:avLst/>
            </a:prstGeom>
            <a:noFill/>
            <a:ln w="12700">
              <a:noFill/>
              <a:prstDash val="lgDash"/>
              <a:miter lim="800000"/>
              <a:headEnd/>
              <a:tailEnd/>
            </a:ln>
          </p:spPr>
          <p:txBody>
            <a:bodyPr wrap="none" anchor="ctr">
              <a:spAutoFit/>
            </a:bodyPr>
            <a:lstStyle/>
            <a:p>
              <a:r>
                <a:rPr lang="en-US"/>
                <a:t>T</a:t>
              </a:r>
            </a:p>
          </p:txBody>
        </p:sp>
        <p:sp>
          <p:nvSpPr>
            <p:cNvPr id="202818" name="Text Box 64"/>
            <p:cNvSpPr txBox="1">
              <a:spLocks noChangeArrowheads="1"/>
            </p:cNvSpPr>
            <p:nvPr/>
          </p:nvSpPr>
          <p:spPr bwMode="auto">
            <a:xfrm>
              <a:off x="4698" y="3389"/>
              <a:ext cx="204" cy="231"/>
            </a:xfrm>
            <a:prstGeom prst="rect">
              <a:avLst/>
            </a:prstGeom>
            <a:noFill/>
            <a:ln w="12700">
              <a:noFill/>
              <a:prstDash val="lgDash"/>
              <a:miter lim="800000"/>
              <a:headEnd/>
              <a:tailEnd/>
            </a:ln>
          </p:spPr>
          <p:txBody>
            <a:bodyPr wrap="none" anchor="ctr">
              <a:spAutoFit/>
            </a:bodyPr>
            <a:lstStyle/>
            <a:p>
              <a:r>
                <a:rPr lang="en-US"/>
                <a:t>T</a:t>
              </a:r>
            </a:p>
          </p:txBody>
        </p:sp>
        <p:sp>
          <p:nvSpPr>
            <p:cNvPr id="202819" name="Text Box 65"/>
            <p:cNvSpPr txBox="1">
              <a:spLocks noChangeArrowheads="1"/>
            </p:cNvSpPr>
            <p:nvPr/>
          </p:nvSpPr>
          <p:spPr bwMode="auto">
            <a:xfrm>
              <a:off x="5322" y="3389"/>
              <a:ext cx="204" cy="231"/>
            </a:xfrm>
            <a:prstGeom prst="rect">
              <a:avLst/>
            </a:prstGeom>
            <a:noFill/>
            <a:ln w="12700">
              <a:noFill/>
              <a:miter lim="800000"/>
              <a:headEnd/>
              <a:tailEnd/>
            </a:ln>
          </p:spPr>
          <p:txBody>
            <a:bodyPr wrap="none" anchor="ctr">
              <a:spAutoFit/>
            </a:bodyPr>
            <a:lstStyle/>
            <a:p>
              <a:r>
                <a:rPr lang="en-US"/>
                <a:t>T</a:t>
              </a:r>
            </a:p>
          </p:txBody>
        </p:sp>
        <p:sp>
          <p:nvSpPr>
            <p:cNvPr id="202820" name="Rectangle 66" descr="Diagonales larges vers le haut"/>
            <p:cNvSpPr>
              <a:spLocks noChangeArrowheads="1"/>
            </p:cNvSpPr>
            <p:nvPr/>
          </p:nvSpPr>
          <p:spPr bwMode="auto">
            <a:xfrm>
              <a:off x="3840" y="2448"/>
              <a:ext cx="336" cy="240"/>
            </a:xfrm>
            <a:prstGeom prst="rect">
              <a:avLst/>
            </a:prstGeom>
            <a:pattFill prst="wdUpDiag">
              <a:fgClr>
                <a:srgbClr val="FF66CC"/>
              </a:fgClr>
              <a:bgClr>
                <a:srgbClr val="FFFFFF"/>
              </a:bgClr>
            </a:pattFill>
            <a:ln w="12700">
              <a:solidFill>
                <a:schemeClr val="tx1"/>
              </a:solidFill>
              <a:miter lim="800000"/>
              <a:headEnd/>
              <a:tailEnd/>
            </a:ln>
          </p:spPr>
          <p:txBody>
            <a:bodyPr wrap="none" anchor="ctr"/>
            <a:lstStyle/>
            <a:p>
              <a:r>
                <a:rPr lang="en-US"/>
                <a:t>D</a:t>
              </a:r>
            </a:p>
          </p:txBody>
        </p:sp>
        <p:sp>
          <p:nvSpPr>
            <p:cNvPr id="202821" name="Rectangle 67" descr="Diagonales larges vers le haut"/>
            <p:cNvSpPr>
              <a:spLocks noChangeArrowheads="1"/>
            </p:cNvSpPr>
            <p:nvPr/>
          </p:nvSpPr>
          <p:spPr bwMode="auto">
            <a:xfrm>
              <a:off x="4560" y="2448"/>
              <a:ext cx="336" cy="240"/>
            </a:xfrm>
            <a:prstGeom prst="rect">
              <a:avLst/>
            </a:prstGeom>
            <a:pattFill prst="wdUpDiag">
              <a:fgClr>
                <a:srgbClr val="FF66CC"/>
              </a:fgClr>
              <a:bgClr>
                <a:srgbClr val="FFFFFF"/>
              </a:bgClr>
            </a:pattFill>
            <a:ln w="12700">
              <a:solidFill>
                <a:schemeClr val="tx1"/>
              </a:solidFill>
              <a:miter lim="800000"/>
              <a:headEnd/>
              <a:tailEnd/>
            </a:ln>
          </p:spPr>
          <p:txBody>
            <a:bodyPr wrap="none" anchor="ctr"/>
            <a:lstStyle/>
            <a:p>
              <a:r>
                <a:rPr lang="en-US"/>
                <a:t>D</a:t>
              </a:r>
            </a:p>
          </p:txBody>
        </p:sp>
        <p:sp>
          <p:nvSpPr>
            <p:cNvPr id="202822" name="Line 68"/>
            <p:cNvSpPr>
              <a:spLocks noChangeShapeType="1"/>
            </p:cNvSpPr>
            <p:nvPr/>
          </p:nvSpPr>
          <p:spPr bwMode="auto">
            <a:xfrm>
              <a:off x="4080" y="2688"/>
              <a:ext cx="48" cy="240"/>
            </a:xfrm>
            <a:prstGeom prst="line">
              <a:avLst/>
            </a:prstGeom>
            <a:noFill/>
            <a:ln w="12700">
              <a:solidFill>
                <a:schemeClr val="tx1"/>
              </a:solidFill>
              <a:round/>
              <a:headEnd/>
              <a:tailEnd/>
            </a:ln>
          </p:spPr>
          <p:txBody>
            <a:bodyPr wrap="none" anchor="ctr"/>
            <a:lstStyle/>
            <a:p>
              <a:endParaRPr lang="fr-FR"/>
            </a:p>
          </p:txBody>
        </p:sp>
        <p:sp>
          <p:nvSpPr>
            <p:cNvPr id="202823" name="Line 69"/>
            <p:cNvSpPr>
              <a:spLocks noChangeShapeType="1"/>
            </p:cNvSpPr>
            <p:nvPr/>
          </p:nvSpPr>
          <p:spPr bwMode="auto">
            <a:xfrm>
              <a:off x="4800" y="2688"/>
              <a:ext cx="48" cy="240"/>
            </a:xfrm>
            <a:prstGeom prst="line">
              <a:avLst/>
            </a:prstGeom>
            <a:noFill/>
            <a:ln w="12700">
              <a:solidFill>
                <a:schemeClr val="tx1"/>
              </a:solidFill>
              <a:round/>
              <a:headEnd/>
              <a:tailEnd/>
            </a:ln>
          </p:spPr>
          <p:txBody>
            <a:bodyPr wrap="none" anchor="ctr"/>
            <a:lstStyle/>
            <a:p>
              <a:endParaRPr lang="fr-FR"/>
            </a:p>
          </p:txBody>
        </p:sp>
        <p:sp>
          <p:nvSpPr>
            <p:cNvPr id="202824" name="Rectangle 70" descr="Diagonales larges vers le haut"/>
            <p:cNvSpPr>
              <a:spLocks noChangeArrowheads="1"/>
            </p:cNvSpPr>
            <p:nvPr/>
          </p:nvSpPr>
          <p:spPr bwMode="auto">
            <a:xfrm>
              <a:off x="5328" y="2448"/>
              <a:ext cx="336" cy="240"/>
            </a:xfrm>
            <a:prstGeom prst="rect">
              <a:avLst/>
            </a:prstGeom>
            <a:pattFill prst="wdUpDiag">
              <a:fgClr>
                <a:srgbClr val="FF66CC"/>
              </a:fgClr>
              <a:bgClr>
                <a:srgbClr val="FFFFFF"/>
              </a:bgClr>
            </a:pattFill>
            <a:ln w="12700">
              <a:solidFill>
                <a:schemeClr val="tx1"/>
              </a:solidFill>
              <a:miter lim="800000"/>
              <a:headEnd/>
              <a:tailEnd/>
            </a:ln>
          </p:spPr>
          <p:txBody>
            <a:bodyPr wrap="none" anchor="ctr"/>
            <a:lstStyle/>
            <a:p>
              <a:r>
                <a:rPr lang="en-US"/>
                <a:t>D</a:t>
              </a:r>
            </a:p>
          </p:txBody>
        </p:sp>
        <p:sp>
          <p:nvSpPr>
            <p:cNvPr id="202825" name="Line 71"/>
            <p:cNvSpPr>
              <a:spLocks noChangeShapeType="1"/>
            </p:cNvSpPr>
            <p:nvPr/>
          </p:nvSpPr>
          <p:spPr bwMode="auto">
            <a:xfrm flipH="1">
              <a:off x="5328" y="2688"/>
              <a:ext cx="144" cy="240"/>
            </a:xfrm>
            <a:prstGeom prst="line">
              <a:avLst/>
            </a:prstGeom>
            <a:noFill/>
            <a:ln w="12700">
              <a:solidFill>
                <a:schemeClr val="tx1"/>
              </a:solidFill>
              <a:round/>
              <a:headEnd/>
              <a:tailEnd/>
            </a:ln>
          </p:spPr>
          <p:txBody>
            <a:bodyPr wrap="none" anchor="ctr"/>
            <a:lstStyle/>
            <a:p>
              <a:endParaRPr lang="fr-FR"/>
            </a:p>
          </p:txBody>
        </p:sp>
        <p:sp>
          <p:nvSpPr>
            <p:cNvPr id="202826" name="Line 73"/>
            <p:cNvSpPr>
              <a:spLocks noChangeShapeType="1"/>
            </p:cNvSpPr>
            <p:nvPr/>
          </p:nvSpPr>
          <p:spPr bwMode="auto">
            <a:xfrm>
              <a:off x="4608" y="1680"/>
              <a:ext cx="672" cy="720"/>
            </a:xfrm>
            <a:prstGeom prst="line">
              <a:avLst/>
            </a:prstGeom>
            <a:noFill/>
            <a:ln w="12700">
              <a:solidFill>
                <a:schemeClr val="tx1"/>
              </a:solidFill>
              <a:round/>
              <a:headEnd/>
              <a:tailEnd/>
            </a:ln>
          </p:spPr>
          <p:txBody>
            <a:bodyPr wrap="none" anchor="ctr"/>
            <a:lstStyle/>
            <a:p>
              <a:endParaRPr lang="fr-FR"/>
            </a:p>
          </p:txBody>
        </p:sp>
      </p:gr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fontAlgn="auto">
              <a:spcAft>
                <a:spcPts val="0"/>
              </a:spcAft>
              <a:defRPr/>
            </a:pPr>
            <a:r>
              <a:rPr lang="en-US" smtClean="0"/>
              <a:t>Le test d’intégration</a:t>
            </a:r>
          </a:p>
        </p:txBody>
      </p:sp>
      <p:grpSp>
        <p:nvGrpSpPr>
          <p:cNvPr id="203779" name="Group 209"/>
          <p:cNvGrpSpPr>
            <a:grpSpLocks/>
          </p:cNvGrpSpPr>
          <p:nvPr/>
        </p:nvGrpSpPr>
        <p:grpSpPr bwMode="auto">
          <a:xfrm>
            <a:off x="304800" y="2667000"/>
            <a:ext cx="4191000" cy="3308350"/>
            <a:chOff x="192" y="1680"/>
            <a:chExt cx="2640" cy="2084"/>
          </a:xfrm>
        </p:grpSpPr>
        <p:sp>
          <p:nvSpPr>
            <p:cNvPr id="203819" name="Line 207"/>
            <p:cNvSpPr>
              <a:spLocks noChangeShapeType="1"/>
            </p:cNvSpPr>
            <p:nvPr/>
          </p:nvSpPr>
          <p:spPr bwMode="auto">
            <a:xfrm>
              <a:off x="1680" y="1824"/>
              <a:ext cx="672" cy="720"/>
            </a:xfrm>
            <a:prstGeom prst="line">
              <a:avLst/>
            </a:prstGeom>
            <a:noFill/>
            <a:ln w="12700">
              <a:solidFill>
                <a:schemeClr val="tx1"/>
              </a:solidFill>
              <a:round/>
              <a:headEnd/>
              <a:tailEnd/>
            </a:ln>
          </p:spPr>
          <p:txBody>
            <a:bodyPr wrap="none" anchor="ctr"/>
            <a:lstStyle/>
            <a:p>
              <a:endParaRPr lang="fr-FR"/>
            </a:p>
          </p:txBody>
        </p:sp>
        <p:sp>
          <p:nvSpPr>
            <p:cNvPr id="203820" name="Rectangle 37" descr="Treillis blanc"/>
            <p:cNvSpPr>
              <a:spLocks noChangeArrowheads="1"/>
            </p:cNvSpPr>
            <p:nvPr/>
          </p:nvSpPr>
          <p:spPr bwMode="auto">
            <a:xfrm>
              <a:off x="1344" y="1680"/>
              <a:ext cx="336" cy="240"/>
            </a:xfrm>
            <a:prstGeom prst="rect">
              <a:avLst/>
            </a:prstGeom>
            <a:noFill/>
            <a:ln w="12700">
              <a:solidFill>
                <a:schemeClr val="tx1"/>
              </a:solidFill>
              <a:miter lim="800000"/>
              <a:headEnd/>
              <a:tailEnd/>
            </a:ln>
          </p:spPr>
          <p:txBody>
            <a:bodyPr wrap="none" anchor="ctr"/>
            <a:lstStyle/>
            <a:p>
              <a:endParaRPr lang="ar-DZ"/>
            </a:p>
          </p:txBody>
        </p:sp>
        <p:sp>
          <p:nvSpPr>
            <p:cNvPr id="203821" name="Rectangle 38" descr="Treillis blanc"/>
            <p:cNvSpPr>
              <a:spLocks noChangeArrowheads="1"/>
            </p:cNvSpPr>
            <p:nvPr/>
          </p:nvSpPr>
          <p:spPr bwMode="auto">
            <a:xfrm>
              <a:off x="1344" y="2112"/>
              <a:ext cx="336" cy="240"/>
            </a:xfrm>
            <a:prstGeom prst="rect">
              <a:avLst/>
            </a:prstGeom>
            <a:noFill/>
            <a:ln w="12700">
              <a:solidFill>
                <a:schemeClr val="tx1"/>
              </a:solidFill>
              <a:miter lim="800000"/>
              <a:headEnd/>
              <a:tailEnd/>
            </a:ln>
          </p:spPr>
          <p:txBody>
            <a:bodyPr wrap="none" anchor="ctr"/>
            <a:lstStyle/>
            <a:p>
              <a:endParaRPr lang="ar-DZ"/>
            </a:p>
          </p:txBody>
        </p:sp>
        <p:sp>
          <p:nvSpPr>
            <p:cNvPr id="203822" name="Rectangle 39" descr="Treillis blanc"/>
            <p:cNvSpPr>
              <a:spLocks noChangeArrowheads="1"/>
            </p:cNvSpPr>
            <p:nvPr/>
          </p:nvSpPr>
          <p:spPr bwMode="auto">
            <a:xfrm>
              <a:off x="528" y="2544"/>
              <a:ext cx="336" cy="240"/>
            </a:xfrm>
            <a:prstGeom prst="rect">
              <a:avLst/>
            </a:prstGeom>
            <a:pattFill prst="openDmnd">
              <a:fgClr>
                <a:srgbClr val="FF66CC"/>
              </a:fgClr>
              <a:bgClr>
                <a:srgbClr val="FFFFFF"/>
              </a:bgClr>
            </a:pattFill>
            <a:ln w="12700">
              <a:solidFill>
                <a:schemeClr val="tx1"/>
              </a:solidFill>
              <a:miter lim="800000"/>
              <a:headEnd/>
              <a:tailEnd/>
            </a:ln>
          </p:spPr>
          <p:txBody>
            <a:bodyPr wrap="none" anchor="ctr"/>
            <a:lstStyle/>
            <a:p>
              <a:endParaRPr lang="ar-DZ"/>
            </a:p>
          </p:txBody>
        </p:sp>
        <p:sp>
          <p:nvSpPr>
            <p:cNvPr id="203823" name="Rectangle 40"/>
            <p:cNvSpPr>
              <a:spLocks noChangeArrowheads="1"/>
            </p:cNvSpPr>
            <p:nvPr/>
          </p:nvSpPr>
          <p:spPr bwMode="auto">
            <a:xfrm>
              <a:off x="2160" y="3072"/>
              <a:ext cx="336" cy="240"/>
            </a:xfrm>
            <a:prstGeom prst="rect">
              <a:avLst/>
            </a:prstGeom>
            <a:solidFill>
              <a:srgbClr val="FF66CC"/>
            </a:solidFill>
            <a:ln w="12700">
              <a:solidFill>
                <a:schemeClr val="tx1"/>
              </a:solidFill>
              <a:miter lim="800000"/>
              <a:headEnd/>
              <a:tailEnd/>
            </a:ln>
          </p:spPr>
          <p:txBody>
            <a:bodyPr wrap="none" anchor="ctr"/>
            <a:lstStyle/>
            <a:p>
              <a:endParaRPr lang="ar-DZ"/>
            </a:p>
          </p:txBody>
        </p:sp>
        <p:sp>
          <p:nvSpPr>
            <p:cNvPr id="203824" name="Rectangle 41" descr="Treillis blanc"/>
            <p:cNvSpPr>
              <a:spLocks noChangeArrowheads="1"/>
            </p:cNvSpPr>
            <p:nvPr/>
          </p:nvSpPr>
          <p:spPr bwMode="auto">
            <a:xfrm>
              <a:off x="1392" y="2544"/>
              <a:ext cx="336" cy="240"/>
            </a:xfrm>
            <a:prstGeom prst="rect">
              <a:avLst/>
            </a:prstGeom>
            <a:pattFill prst="openDmnd">
              <a:fgClr>
                <a:srgbClr val="FF66CC"/>
              </a:fgClr>
              <a:bgClr>
                <a:srgbClr val="FFFFFF"/>
              </a:bgClr>
            </a:pattFill>
            <a:ln w="12700">
              <a:solidFill>
                <a:schemeClr val="tx1"/>
              </a:solidFill>
              <a:miter lim="800000"/>
              <a:headEnd/>
              <a:tailEnd/>
            </a:ln>
          </p:spPr>
          <p:txBody>
            <a:bodyPr wrap="none" anchor="ctr"/>
            <a:lstStyle/>
            <a:p>
              <a:endParaRPr lang="ar-DZ"/>
            </a:p>
          </p:txBody>
        </p:sp>
        <p:sp>
          <p:nvSpPr>
            <p:cNvPr id="203825" name="Rectangle 42"/>
            <p:cNvSpPr>
              <a:spLocks noChangeArrowheads="1"/>
            </p:cNvSpPr>
            <p:nvPr/>
          </p:nvSpPr>
          <p:spPr bwMode="auto">
            <a:xfrm>
              <a:off x="960" y="3072"/>
              <a:ext cx="336" cy="240"/>
            </a:xfrm>
            <a:prstGeom prst="rect">
              <a:avLst/>
            </a:prstGeom>
            <a:solidFill>
              <a:srgbClr val="FF66CC"/>
            </a:solidFill>
            <a:ln w="12700">
              <a:solidFill>
                <a:schemeClr val="tx1"/>
              </a:solidFill>
              <a:miter lim="800000"/>
              <a:headEnd/>
              <a:tailEnd/>
            </a:ln>
          </p:spPr>
          <p:txBody>
            <a:bodyPr wrap="none" anchor="ctr"/>
            <a:lstStyle/>
            <a:p>
              <a:endParaRPr lang="ar-DZ"/>
            </a:p>
          </p:txBody>
        </p:sp>
        <p:sp>
          <p:nvSpPr>
            <p:cNvPr id="203826" name="Rectangle 43"/>
            <p:cNvSpPr>
              <a:spLocks noChangeArrowheads="1"/>
            </p:cNvSpPr>
            <p:nvPr/>
          </p:nvSpPr>
          <p:spPr bwMode="auto">
            <a:xfrm>
              <a:off x="1632" y="3072"/>
              <a:ext cx="336" cy="240"/>
            </a:xfrm>
            <a:prstGeom prst="rect">
              <a:avLst/>
            </a:prstGeom>
            <a:solidFill>
              <a:srgbClr val="FF66CC"/>
            </a:solidFill>
            <a:ln w="12700">
              <a:solidFill>
                <a:schemeClr val="tx1"/>
              </a:solidFill>
              <a:miter lim="800000"/>
              <a:headEnd/>
              <a:tailEnd/>
            </a:ln>
          </p:spPr>
          <p:txBody>
            <a:bodyPr wrap="none" anchor="ctr"/>
            <a:lstStyle/>
            <a:p>
              <a:endParaRPr lang="ar-DZ"/>
            </a:p>
          </p:txBody>
        </p:sp>
        <p:sp>
          <p:nvSpPr>
            <p:cNvPr id="203827" name="Rectangle 44"/>
            <p:cNvSpPr>
              <a:spLocks noChangeArrowheads="1"/>
            </p:cNvSpPr>
            <p:nvPr/>
          </p:nvSpPr>
          <p:spPr bwMode="auto">
            <a:xfrm>
              <a:off x="192" y="3504"/>
              <a:ext cx="336" cy="240"/>
            </a:xfrm>
            <a:prstGeom prst="rect">
              <a:avLst/>
            </a:prstGeom>
            <a:solidFill>
              <a:srgbClr val="FF66CC"/>
            </a:solidFill>
            <a:ln w="12700">
              <a:solidFill>
                <a:schemeClr val="tx1"/>
              </a:solidFill>
              <a:miter lim="800000"/>
              <a:headEnd/>
              <a:tailEnd/>
            </a:ln>
          </p:spPr>
          <p:txBody>
            <a:bodyPr wrap="none" anchor="ctr"/>
            <a:lstStyle/>
            <a:p>
              <a:endParaRPr lang="ar-DZ"/>
            </a:p>
          </p:txBody>
        </p:sp>
        <p:sp>
          <p:nvSpPr>
            <p:cNvPr id="203828" name="Rectangle 45"/>
            <p:cNvSpPr>
              <a:spLocks noChangeArrowheads="1"/>
            </p:cNvSpPr>
            <p:nvPr/>
          </p:nvSpPr>
          <p:spPr bwMode="auto">
            <a:xfrm>
              <a:off x="960" y="3504"/>
              <a:ext cx="336" cy="240"/>
            </a:xfrm>
            <a:prstGeom prst="rect">
              <a:avLst/>
            </a:prstGeom>
            <a:solidFill>
              <a:srgbClr val="FF66CC"/>
            </a:solidFill>
            <a:ln w="12700">
              <a:solidFill>
                <a:schemeClr val="tx1"/>
              </a:solidFill>
              <a:prstDash val="lgDash"/>
              <a:miter lim="800000"/>
              <a:headEnd/>
              <a:tailEnd/>
            </a:ln>
          </p:spPr>
          <p:txBody>
            <a:bodyPr wrap="none" anchor="ctr"/>
            <a:lstStyle/>
            <a:p>
              <a:endParaRPr lang="ar-DZ"/>
            </a:p>
          </p:txBody>
        </p:sp>
        <p:sp>
          <p:nvSpPr>
            <p:cNvPr id="203829" name="Rectangle 46"/>
            <p:cNvSpPr>
              <a:spLocks noChangeArrowheads="1"/>
            </p:cNvSpPr>
            <p:nvPr/>
          </p:nvSpPr>
          <p:spPr bwMode="auto">
            <a:xfrm>
              <a:off x="1728" y="3504"/>
              <a:ext cx="336" cy="240"/>
            </a:xfrm>
            <a:prstGeom prst="rect">
              <a:avLst/>
            </a:prstGeom>
            <a:solidFill>
              <a:srgbClr val="FF66CC"/>
            </a:solidFill>
            <a:ln w="12700">
              <a:solidFill>
                <a:schemeClr val="tx1"/>
              </a:solidFill>
              <a:prstDash val="lgDash"/>
              <a:miter lim="800000"/>
              <a:headEnd/>
              <a:tailEnd/>
            </a:ln>
          </p:spPr>
          <p:txBody>
            <a:bodyPr wrap="none" anchor="ctr"/>
            <a:lstStyle/>
            <a:p>
              <a:endParaRPr lang="ar-DZ"/>
            </a:p>
          </p:txBody>
        </p:sp>
        <p:sp>
          <p:nvSpPr>
            <p:cNvPr id="203830" name="Rectangle 47"/>
            <p:cNvSpPr>
              <a:spLocks noChangeArrowheads="1"/>
            </p:cNvSpPr>
            <p:nvPr/>
          </p:nvSpPr>
          <p:spPr bwMode="auto">
            <a:xfrm>
              <a:off x="2304" y="3504"/>
              <a:ext cx="384" cy="240"/>
            </a:xfrm>
            <a:prstGeom prst="rect">
              <a:avLst/>
            </a:prstGeom>
            <a:solidFill>
              <a:srgbClr val="FF66CC"/>
            </a:solidFill>
            <a:ln w="12700">
              <a:solidFill>
                <a:schemeClr val="tx1"/>
              </a:solidFill>
              <a:miter lim="800000"/>
              <a:headEnd/>
              <a:tailEnd/>
            </a:ln>
          </p:spPr>
          <p:txBody>
            <a:bodyPr wrap="none" anchor="ctr"/>
            <a:lstStyle/>
            <a:p>
              <a:endParaRPr lang="ar-DZ"/>
            </a:p>
          </p:txBody>
        </p:sp>
        <p:sp>
          <p:nvSpPr>
            <p:cNvPr id="203831" name="Rectangle 48" descr="Treillis blanc"/>
            <p:cNvSpPr>
              <a:spLocks noChangeArrowheads="1"/>
            </p:cNvSpPr>
            <p:nvPr/>
          </p:nvSpPr>
          <p:spPr bwMode="auto">
            <a:xfrm>
              <a:off x="2160" y="2544"/>
              <a:ext cx="384" cy="240"/>
            </a:xfrm>
            <a:prstGeom prst="rect">
              <a:avLst/>
            </a:prstGeom>
            <a:pattFill prst="openDmnd">
              <a:fgClr>
                <a:srgbClr val="FF66CC"/>
              </a:fgClr>
              <a:bgClr>
                <a:srgbClr val="FFFFFF"/>
              </a:bgClr>
            </a:pattFill>
            <a:ln w="12700">
              <a:solidFill>
                <a:schemeClr val="tx1"/>
              </a:solidFill>
              <a:miter lim="800000"/>
              <a:headEnd/>
              <a:tailEnd/>
            </a:ln>
          </p:spPr>
          <p:txBody>
            <a:bodyPr wrap="none" anchor="ctr"/>
            <a:lstStyle/>
            <a:p>
              <a:endParaRPr lang="ar-DZ"/>
            </a:p>
          </p:txBody>
        </p:sp>
        <p:cxnSp>
          <p:nvCxnSpPr>
            <p:cNvPr id="203832" name="AutoShape 49" descr="Treillis blanc"/>
            <p:cNvCxnSpPr>
              <a:cxnSpLocks noChangeShapeType="1"/>
              <a:stCxn id="203820" idx="2"/>
              <a:endCxn id="203821" idx="0"/>
            </p:cNvCxnSpPr>
            <p:nvPr/>
          </p:nvCxnSpPr>
          <p:spPr bwMode="auto">
            <a:xfrm>
              <a:off x="1512" y="1920"/>
              <a:ext cx="0" cy="192"/>
            </a:xfrm>
            <a:prstGeom prst="straightConnector1">
              <a:avLst/>
            </a:prstGeom>
            <a:noFill/>
            <a:ln w="12700">
              <a:solidFill>
                <a:schemeClr val="tx1"/>
              </a:solidFill>
              <a:round/>
              <a:headEnd/>
              <a:tailEnd/>
            </a:ln>
          </p:spPr>
        </p:cxnSp>
        <p:cxnSp>
          <p:nvCxnSpPr>
            <p:cNvPr id="203833" name="AutoShape 50" descr="Treillis blanc"/>
            <p:cNvCxnSpPr>
              <a:cxnSpLocks noChangeShapeType="1"/>
              <a:stCxn id="203831" idx="2"/>
              <a:endCxn id="203823" idx="0"/>
            </p:cNvCxnSpPr>
            <p:nvPr/>
          </p:nvCxnSpPr>
          <p:spPr bwMode="auto">
            <a:xfrm flipH="1">
              <a:off x="2328" y="2784"/>
              <a:ext cx="24" cy="288"/>
            </a:xfrm>
            <a:prstGeom prst="straightConnector1">
              <a:avLst/>
            </a:prstGeom>
            <a:noFill/>
            <a:ln w="28575">
              <a:solidFill>
                <a:schemeClr val="tx1"/>
              </a:solidFill>
              <a:round/>
              <a:headEnd/>
              <a:tailEnd/>
            </a:ln>
          </p:spPr>
        </p:cxnSp>
        <p:cxnSp>
          <p:nvCxnSpPr>
            <p:cNvPr id="203834" name="AutoShape 51" descr="Treillis blanc"/>
            <p:cNvCxnSpPr>
              <a:cxnSpLocks noChangeShapeType="1"/>
              <a:stCxn id="203821" idx="2"/>
              <a:endCxn id="203824" idx="0"/>
            </p:cNvCxnSpPr>
            <p:nvPr/>
          </p:nvCxnSpPr>
          <p:spPr bwMode="auto">
            <a:xfrm>
              <a:off x="1512" y="2352"/>
              <a:ext cx="48" cy="192"/>
            </a:xfrm>
            <a:prstGeom prst="straightConnector1">
              <a:avLst/>
            </a:prstGeom>
            <a:noFill/>
            <a:ln w="12700">
              <a:solidFill>
                <a:schemeClr val="tx1"/>
              </a:solidFill>
              <a:round/>
              <a:headEnd/>
              <a:tailEnd/>
            </a:ln>
          </p:spPr>
        </p:cxnSp>
        <p:cxnSp>
          <p:nvCxnSpPr>
            <p:cNvPr id="203835" name="AutoShape 52" descr="Treillis blanc"/>
            <p:cNvCxnSpPr>
              <a:cxnSpLocks noChangeShapeType="1"/>
              <a:stCxn id="203821" idx="1"/>
              <a:endCxn id="203822" idx="0"/>
            </p:cNvCxnSpPr>
            <p:nvPr/>
          </p:nvCxnSpPr>
          <p:spPr bwMode="auto">
            <a:xfrm flipH="1">
              <a:off x="696" y="2232"/>
              <a:ext cx="648" cy="312"/>
            </a:xfrm>
            <a:prstGeom prst="straightConnector1">
              <a:avLst/>
            </a:prstGeom>
            <a:noFill/>
            <a:ln w="12700">
              <a:solidFill>
                <a:schemeClr val="tx1"/>
              </a:solidFill>
              <a:round/>
              <a:headEnd/>
              <a:tailEnd/>
            </a:ln>
          </p:spPr>
        </p:cxnSp>
        <p:cxnSp>
          <p:nvCxnSpPr>
            <p:cNvPr id="203836" name="AutoShape 53" descr="Treillis blanc"/>
            <p:cNvCxnSpPr>
              <a:cxnSpLocks noChangeShapeType="1"/>
              <a:stCxn id="203821" idx="3"/>
              <a:endCxn id="203823" idx="0"/>
            </p:cNvCxnSpPr>
            <p:nvPr/>
          </p:nvCxnSpPr>
          <p:spPr bwMode="auto">
            <a:xfrm>
              <a:off x="1680" y="2232"/>
              <a:ext cx="648" cy="840"/>
            </a:xfrm>
            <a:prstGeom prst="straightConnector1">
              <a:avLst/>
            </a:prstGeom>
            <a:noFill/>
            <a:ln w="12700">
              <a:solidFill>
                <a:schemeClr val="tx1"/>
              </a:solidFill>
              <a:round/>
              <a:headEnd/>
              <a:tailEnd/>
            </a:ln>
          </p:spPr>
        </p:cxnSp>
        <p:cxnSp>
          <p:nvCxnSpPr>
            <p:cNvPr id="203837" name="AutoShape 54" descr="Treillis blanc"/>
            <p:cNvCxnSpPr>
              <a:cxnSpLocks noChangeShapeType="1"/>
              <a:stCxn id="203822" idx="2"/>
              <a:endCxn id="203825" idx="0"/>
            </p:cNvCxnSpPr>
            <p:nvPr/>
          </p:nvCxnSpPr>
          <p:spPr bwMode="auto">
            <a:xfrm>
              <a:off x="696" y="2784"/>
              <a:ext cx="432" cy="288"/>
            </a:xfrm>
            <a:prstGeom prst="straightConnector1">
              <a:avLst/>
            </a:prstGeom>
            <a:noFill/>
            <a:ln w="28575">
              <a:solidFill>
                <a:schemeClr val="tx1"/>
              </a:solidFill>
              <a:round/>
              <a:headEnd/>
              <a:tailEnd/>
            </a:ln>
          </p:spPr>
        </p:cxnSp>
        <p:cxnSp>
          <p:nvCxnSpPr>
            <p:cNvPr id="203838" name="AutoShape 55" descr="Treillis blanc"/>
            <p:cNvCxnSpPr>
              <a:cxnSpLocks noChangeShapeType="1"/>
              <a:stCxn id="203822" idx="2"/>
              <a:endCxn id="203827" idx="0"/>
            </p:cNvCxnSpPr>
            <p:nvPr/>
          </p:nvCxnSpPr>
          <p:spPr bwMode="auto">
            <a:xfrm flipH="1">
              <a:off x="360" y="2784"/>
              <a:ext cx="336" cy="720"/>
            </a:xfrm>
            <a:prstGeom prst="straightConnector1">
              <a:avLst/>
            </a:prstGeom>
            <a:noFill/>
            <a:ln w="28575">
              <a:solidFill>
                <a:schemeClr val="tx1"/>
              </a:solidFill>
              <a:round/>
              <a:headEnd/>
              <a:tailEnd/>
            </a:ln>
          </p:spPr>
        </p:cxnSp>
        <p:cxnSp>
          <p:nvCxnSpPr>
            <p:cNvPr id="203839" name="AutoShape 56" descr="Treillis blanc"/>
            <p:cNvCxnSpPr>
              <a:cxnSpLocks noChangeShapeType="1"/>
              <a:stCxn id="203825" idx="2"/>
              <a:endCxn id="203828" idx="0"/>
            </p:cNvCxnSpPr>
            <p:nvPr/>
          </p:nvCxnSpPr>
          <p:spPr bwMode="auto">
            <a:xfrm>
              <a:off x="1128" y="3312"/>
              <a:ext cx="0" cy="192"/>
            </a:xfrm>
            <a:prstGeom prst="straightConnector1">
              <a:avLst/>
            </a:prstGeom>
            <a:noFill/>
            <a:ln w="12700">
              <a:solidFill>
                <a:schemeClr val="tx1"/>
              </a:solidFill>
              <a:prstDash val="lgDash"/>
              <a:round/>
              <a:headEnd/>
              <a:tailEnd/>
            </a:ln>
          </p:spPr>
        </p:cxnSp>
        <p:cxnSp>
          <p:nvCxnSpPr>
            <p:cNvPr id="203840" name="AutoShape 57" descr="Treillis blanc"/>
            <p:cNvCxnSpPr>
              <a:cxnSpLocks noChangeShapeType="1"/>
              <a:stCxn id="203824" idx="2"/>
              <a:endCxn id="203826" idx="0"/>
            </p:cNvCxnSpPr>
            <p:nvPr/>
          </p:nvCxnSpPr>
          <p:spPr bwMode="auto">
            <a:xfrm>
              <a:off x="1560" y="2784"/>
              <a:ext cx="240" cy="288"/>
            </a:xfrm>
            <a:prstGeom prst="straightConnector1">
              <a:avLst/>
            </a:prstGeom>
            <a:noFill/>
            <a:ln w="28575">
              <a:solidFill>
                <a:schemeClr val="tx1"/>
              </a:solidFill>
              <a:round/>
              <a:headEnd/>
              <a:tailEnd/>
            </a:ln>
          </p:spPr>
        </p:cxnSp>
        <p:cxnSp>
          <p:nvCxnSpPr>
            <p:cNvPr id="203841" name="AutoShape 58" descr="Treillis blanc"/>
            <p:cNvCxnSpPr>
              <a:cxnSpLocks noChangeShapeType="1"/>
              <a:stCxn id="203826" idx="2"/>
              <a:endCxn id="203828" idx="3"/>
            </p:cNvCxnSpPr>
            <p:nvPr/>
          </p:nvCxnSpPr>
          <p:spPr bwMode="auto">
            <a:xfrm flipH="1">
              <a:off x="1296" y="3312"/>
              <a:ext cx="504" cy="312"/>
            </a:xfrm>
            <a:prstGeom prst="straightConnector1">
              <a:avLst/>
            </a:prstGeom>
            <a:noFill/>
            <a:ln w="12700">
              <a:solidFill>
                <a:schemeClr val="tx1"/>
              </a:solidFill>
              <a:prstDash val="lgDash"/>
              <a:round/>
              <a:headEnd/>
              <a:tailEnd/>
            </a:ln>
          </p:spPr>
        </p:cxnSp>
        <p:cxnSp>
          <p:nvCxnSpPr>
            <p:cNvPr id="203842" name="AutoShape 59" descr="Treillis blanc"/>
            <p:cNvCxnSpPr>
              <a:cxnSpLocks noChangeShapeType="1"/>
              <a:stCxn id="203826" idx="2"/>
              <a:endCxn id="203829" idx="0"/>
            </p:cNvCxnSpPr>
            <p:nvPr/>
          </p:nvCxnSpPr>
          <p:spPr bwMode="auto">
            <a:xfrm>
              <a:off x="1800" y="3312"/>
              <a:ext cx="96" cy="192"/>
            </a:xfrm>
            <a:prstGeom prst="straightConnector1">
              <a:avLst/>
            </a:prstGeom>
            <a:noFill/>
            <a:ln w="12700">
              <a:solidFill>
                <a:schemeClr val="tx1"/>
              </a:solidFill>
              <a:prstDash val="lgDash"/>
              <a:round/>
              <a:headEnd/>
              <a:tailEnd/>
            </a:ln>
          </p:spPr>
        </p:cxnSp>
        <p:cxnSp>
          <p:nvCxnSpPr>
            <p:cNvPr id="203843" name="AutoShape 60" descr="Treillis blanc"/>
            <p:cNvCxnSpPr>
              <a:cxnSpLocks noChangeShapeType="1"/>
              <a:stCxn id="203823" idx="2"/>
              <a:endCxn id="203830" idx="0"/>
            </p:cNvCxnSpPr>
            <p:nvPr/>
          </p:nvCxnSpPr>
          <p:spPr bwMode="auto">
            <a:xfrm>
              <a:off x="2328" y="3312"/>
              <a:ext cx="168" cy="192"/>
            </a:xfrm>
            <a:prstGeom prst="straightConnector1">
              <a:avLst/>
            </a:prstGeom>
            <a:noFill/>
            <a:ln w="12700">
              <a:solidFill>
                <a:schemeClr val="tx1"/>
              </a:solidFill>
              <a:prstDash val="lgDash"/>
              <a:round/>
              <a:headEnd/>
              <a:tailEnd/>
            </a:ln>
          </p:spPr>
        </p:cxnSp>
        <p:cxnSp>
          <p:nvCxnSpPr>
            <p:cNvPr id="203844" name="AutoShape 61" descr="Treillis blanc"/>
            <p:cNvCxnSpPr>
              <a:cxnSpLocks noChangeShapeType="1"/>
              <a:stCxn id="203823" idx="2"/>
              <a:endCxn id="203829" idx="0"/>
            </p:cNvCxnSpPr>
            <p:nvPr/>
          </p:nvCxnSpPr>
          <p:spPr bwMode="auto">
            <a:xfrm flipH="1">
              <a:off x="1896" y="3312"/>
              <a:ext cx="432" cy="192"/>
            </a:xfrm>
            <a:prstGeom prst="straightConnector1">
              <a:avLst/>
            </a:prstGeom>
            <a:noFill/>
            <a:ln w="12700">
              <a:solidFill>
                <a:schemeClr val="tx1"/>
              </a:solidFill>
              <a:prstDash val="lgDash"/>
              <a:round/>
              <a:headEnd/>
              <a:tailEnd/>
            </a:ln>
          </p:spPr>
        </p:cxnSp>
        <p:sp>
          <p:nvSpPr>
            <p:cNvPr id="203845" name="Text Box 62"/>
            <p:cNvSpPr txBox="1">
              <a:spLocks noChangeArrowheads="1"/>
            </p:cNvSpPr>
            <p:nvPr/>
          </p:nvSpPr>
          <p:spPr bwMode="auto">
            <a:xfrm>
              <a:off x="234" y="3533"/>
              <a:ext cx="204" cy="231"/>
            </a:xfrm>
            <a:prstGeom prst="rect">
              <a:avLst/>
            </a:prstGeom>
            <a:noFill/>
            <a:ln w="12700">
              <a:noFill/>
              <a:prstDash val="lgDash"/>
              <a:miter lim="800000"/>
              <a:headEnd/>
              <a:tailEnd/>
            </a:ln>
          </p:spPr>
          <p:txBody>
            <a:bodyPr wrap="none" anchor="ctr">
              <a:spAutoFit/>
            </a:bodyPr>
            <a:lstStyle/>
            <a:p>
              <a:r>
                <a:rPr lang="en-US"/>
                <a:t>T</a:t>
              </a:r>
            </a:p>
          </p:txBody>
        </p:sp>
        <p:sp>
          <p:nvSpPr>
            <p:cNvPr id="203846" name="Text Box 63"/>
            <p:cNvSpPr txBox="1">
              <a:spLocks noChangeArrowheads="1"/>
            </p:cNvSpPr>
            <p:nvPr/>
          </p:nvSpPr>
          <p:spPr bwMode="auto">
            <a:xfrm>
              <a:off x="1002" y="3533"/>
              <a:ext cx="204" cy="231"/>
            </a:xfrm>
            <a:prstGeom prst="rect">
              <a:avLst/>
            </a:prstGeom>
            <a:noFill/>
            <a:ln w="12700">
              <a:noFill/>
              <a:prstDash val="lgDash"/>
              <a:miter lim="800000"/>
              <a:headEnd/>
              <a:tailEnd/>
            </a:ln>
          </p:spPr>
          <p:txBody>
            <a:bodyPr wrap="none" anchor="ctr">
              <a:spAutoFit/>
            </a:bodyPr>
            <a:lstStyle/>
            <a:p>
              <a:r>
                <a:rPr lang="en-US"/>
                <a:t>T</a:t>
              </a:r>
            </a:p>
          </p:txBody>
        </p:sp>
        <p:sp>
          <p:nvSpPr>
            <p:cNvPr id="203847" name="Text Box 64"/>
            <p:cNvSpPr txBox="1">
              <a:spLocks noChangeArrowheads="1"/>
            </p:cNvSpPr>
            <p:nvPr/>
          </p:nvSpPr>
          <p:spPr bwMode="auto">
            <a:xfrm>
              <a:off x="1770" y="3533"/>
              <a:ext cx="204" cy="231"/>
            </a:xfrm>
            <a:prstGeom prst="rect">
              <a:avLst/>
            </a:prstGeom>
            <a:noFill/>
            <a:ln w="12700">
              <a:noFill/>
              <a:prstDash val="lgDash"/>
              <a:miter lim="800000"/>
              <a:headEnd/>
              <a:tailEnd/>
            </a:ln>
          </p:spPr>
          <p:txBody>
            <a:bodyPr wrap="none" anchor="ctr">
              <a:spAutoFit/>
            </a:bodyPr>
            <a:lstStyle/>
            <a:p>
              <a:r>
                <a:rPr lang="en-US"/>
                <a:t>T</a:t>
              </a:r>
            </a:p>
          </p:txBody>
        </p:sp>
        <p:sp>
          <p:nvSpPr>
            <p:cNvPr id="203848" name="Text Box 65"/>
            <p:cNvSpPr txBox="1">
              <a:spLocks noChangeArrowheads="1"/>
            </p:cNvSpPr>
            <p:nvPr/>
          </p:nvSpPr>
          <p:spPr bwMode="auto">
            <a:xfrm>
              <a:off x="2394" y="3533"/>
              <a:ext cx="204" cy="231"/>
            </a:xfrm>
            <a:prstGeom prst="rect">
              <a:avLst/>
            </a:prstGeom>
            <a:noFill/>
            <a:ln w="12700">
              <a:noFill/>
              <a:miter lim="800000"/>
              <a:headEnd/>
              <a:tailEnd/>
            </a:ln>
          </p:spPr>
          <p:txBody>
            <a:bodyPr wrap="none" anchor="ctr">
              <a:spAutoFit/>
            </a:bodyPr>
            <a:lstStyle/>
            <a:p>
              <a:r>
                <a:rPr lang="en-US"/>
                <a:t>T</a:t>
              </a:r>
            </a:p>
          </p:txBody>
        </p:sp>
        <p:sp>
          <p:nvSpPr>
            <p:cNvPr id="203849" name="Rectangle 66" descr="Diagonales larges vers le haut"/>
            <p:cNvSpPr>
              <a:spLocks noChangeArrowheads="1"/>
            </p:cNvSpPr>
            <p:nvPr/>
          </p:nvSpPr>
          <p:spPr bwMode="auto">
            <a:xfrm>
              <a:off x="528" y="2064"/>
              <a:ext cx="336" cy="240"/>
            </a:xfrm>
            <a:prstGeom prst="rect">
              <a:avLst/>
            </a:prstGeom>
            <a:pattFill prst="wdUpDiag">
              <a:fgClr>
                <a:srgbClr val="FF66CC"/>
              </a:fgClr>
              <a:bgClr>
                <a:srgbClr val="FFFFFF"/>
              </a:bgClr>
            </a:pattFill>
            <a:ln w="12700">
              <a:solidFill>
                <a:schemeClr val="tx1"/>
              </a:solidFill>
              <a:miter lim="800000"/>
              <a:headEnd/>
              <a:tailEnd/>
            </a:ln>
          </p:spPr>
          <p:txBody>
            <a:bodyPr wrap="none" anchor="ctr"/>
            <a:lstStyle/>
            <a:p>
              <a:r>
                <a:rPr lang="en-US"/>
                <a:t>D</a:t>
              </a:r>
            </a:p>
          </p:txBody>
        </p:sp>
        <p:sp>
          <p:nvSpPr>
            <p:cNvPr id="203850" name="Text Box 68"/>
            <p:cNvSpPr txBox="1">
              <a:spLocks noChangeArrowheads="1"/>
            </p:cNvSpPr>
            <p:nvPr/>
          </p:nvSpPr>
          <p:spPr bwMode="auto">
            <a:xfrm>
              <a:off x="1050" y="3101"/>
              <a:ext cx="204" cy="231"/>
            </a:xfrm>
            <a:prstGeom prst="rect">
              <a:avLst/>
            </a:prstGeom>
            <a:noFill/>
            <a:ln w="12700">
              <a:noFill/>
              <a:miter lim="800000"/>
              <a:headEnd/>
              <a:tailEnd/>
            </a:ln>
          </p:spPr>
          <p:txBody>
            <a:bodyPr wrap="none" anchor="ctr">
              <a:spAutoFit/>
            </a:bodyPr>
            <a:lstStyle/>
            <a:p>
              <a:r>
                <a:rPr lang="en-US"/>
                <a:t>T</a:t>
              </a:r>
            </a:p>
          </p:txBody>
        </p:sp>
        <p:sp>
          <p:nvSpPr>
            <p:cNvPr id="203851" name="Text Box 69"/>
            <p:cNvSpPr txBox="1">
              <a:spLocks noChangeArrowheads="1"/>
            </p:cNvSpPr>
            <p:nvPr/>
          </p:nvSpPr>
          <p:spPr bwMode="auto">
            <a:xfrm>
              <a:off x="1680" y="3072"/>
              <a:ext cx="204" cy="231"/>
            </a:xfrm>
            <a:prstGeom prst="rect">
              <a:avLst/>
            </a:prstGeom>
            <a:noFill/>
            <a:ln w="12700">
              <a:noFill/>
              <a:miter lim="800000"/>
              <a:headEnd/>
              <a:tailEnd/>
            </a:ln>
          </p:spPr>
          <p:txBody>
            <a:bodyPr wrap="none" anchor="ctr">
              <a:spAutoFit/>
            </a:bodyPr>
            <a:lstStyle/>
            <a:p>
              <a:r>
                <a:rPr lang="en-US"/>
                <a:t>T</a:t>
              </a:r>
            </a:p>
          </p:txBody>
        </p:sp>
        <p:sp>
          <p:nvSpPr>
            <p:cNvPr id="203852" name="Rectangle 70" descr="Diagonales larges vers le haut"/>
            <p:cNvSpPr>
              <a:spLocks noChangeArrowheads="1"/>
            </p:cNvSpPr>
            <p:nvPr/>
          </p:nvSpPr>
          <p:spPr bwMode="auto">
            <a:xfrm>
              <a:off x="1728" y="2016"/>
              <a:ext cx="336" cy="240"/>
            </a:xfrm>
            <a:prstGeom prst="rect">
              <a:avLst/>
            </a:prstGeom>
            <a:pattFill prst="wdUpDiag">
              <a:fgClr>
                <a:srgbClr val="FF66CC"/>
              </a:fgClr>
              <a:bgClr>
                <a:srgbClr val="FFFFFF"/>
              </a:bgClr>
            </a:pattFill>
            <a:ln w="12700">
              <a:solidFill>
                <a:schemeClr val="tx1"/>
              </a:solidFill>
              <a:miter lim="800000"/>
              <a:headEnd/>
              <a:tailEnd/>
            </a:ln>
          </p:spPr>
          <p:txBody>
            <a:bodyPr wrap="none" anchor="ctr"/>
            <a:lstStyle/>
            <a:p>
              <a:r>
                <a:rPr lang="en-US"/>
                <a:t>D</a:t>
              </a:r>
            </a:p>
          </p:txBody>
        </p:sp>
        <p:sp>
          <p:nvSpPr>
            <p:cNvPr id="203853" name="Rectangle 71" descr="Diagonales larges vers le haut"/>
            <p:cNvSpPr>
              <a:spLocks noChangeArrowheads="1"/>
            </p:cNvSpPr>
            <p:nvPr/>
          </p:nvSpPr>
          <p:spPr bwMode="auto">
            <a:xfrm>
              <a:off x="2496" y="2016"/>
              <a:ext cx="336" cy="240"/>
            </a:xfrm>
            <a:prstGeom prst="rect">
              <a:avLst/>
            </a:prstGeom>
            <a:pattFill prst="wdUpDiag">
              <a:fgClr>
                <a:srgbClr val="FF66CC"/>
              </a:fgClr>
              <a:bgClr>
                <a:srgbClr val="FFFFFF"/>
              </a:bgClr>
            </a:pattFill>
            <a:ln w="12700">
              <a:solidFill>
                <a:schemeClr val="tx1"/>
              </a:solidFill>
              <a:miter lim="800000"/>
              <a:headEnd/>
              <a:tailEnd/>
            </a:ln>
          </p:spPr>
          <p:txBody>
            <a:bodyPr wrap="none" anchor="ctr"/>
            <a:lstStyle/>
            <a:p>
              <a:r>
                <a:rPr lang="en-US"/>
                <a:t>D</a:t>
              </a:r>
            </a:p>
          </p:txBody>
        </p:sp>
        <p:sp>
          <p:nvSpPr>
            <p:cNvPr id="203854" name="Line 72"/>
            <p:cNvSpPr>
              <a:spLocks noChangeShapeType="1"/>
            </p:cNvSpPr>
            <p:nvPr/>
          </p:nvSpPr>
          <p:spPr bwMode="auto">
            <a:xfrm>
              <a:off x="624" y="2304"/>
              <a:ext cx="0" cy="240"/>
            </a:xfrm>
            <a:prstGeom prst="line">
              <a:avLst/>
            </a:prstGeom>
            <a:noFill/>
            <a:ln w="12700">
              <a:solidFill>
                <a:schemeClr val="tx1"/>
              </a:solidFill>
              <a:round/>
              <a:headEnd/>
              <a:tailEnd/>
            </a:ln>
          </p:spPr>
          <p:txBody>
            <a:bodyPr wrap="none" anchor="ctr"/>
            <a:lstStyle/>
            <a:p>
              <a:endParaRPr lang="fr-FR"/>
            </a:p>
          </p:txBody>
        </p:sp>
        <p:sp>
          <p:nvSpPr>
            <p:cNvPr id="203855" name="Line 73"/>
            <p:cNvSpPr>
              <a:spLocks noChangeShapeType="1"/>
            </p:cNvSpPr>
            <p:nvPr/>
          </p:nvSpPr>
          <p:spPr bwMode="auto">
            <a:xfrm flipH="1">
              <a:off x="1680" y="2256"/>
              <a:ext cx="288" cy="288"/>
            </a:xfrm>
            <a:prstGeom prst="line">
              <a:avLst/>
            </a:prstGeom>
            <a:noFill/>
            <a:ln w="12700">
              <a:solidFill>
                <a:schemeClr val="tx1"/>
              </a:solidFill>
              <a:round/>
              <a:headEnd/>
              <a:tailEnd/>
            </a:ln>
          </p:spPr>
          <p:txBody>
            <a:bodyPr wrap="none" anchor="ctr"/>
            <a:lstStyle/>
            <a:p>
              <a:endParaRPr lang="fr-FR"/>
            </a:p>
          </p:txBody>
        </p:sp>
        <p:sp>
          <p:nvSpPr>
            <p:cNvPr id="203856" name="Line 74"/>
            <p:cNvSpPr>
              <a:spLocks noChangeShapeType="1"/>
            </p:cNvSpPr>
            <p:nvPr/>
          </p:nvSpPr>
          <p:spPr bwMode="auto">
            <a:xfrm flipH="1">
              <a:off x="2448" y="2256"/>
              <a:ext cx="240" cy="288"/>
            </a:xfrm>
            <a:prstGeom prst="line">
              <a:avLst/>
            </a:prstGeom>
            <a:noFill/>
            <a:ln w="12700">
              <a:solidFill>
                <a:schemeClr val="tx1"/>
              </a:solidFill>
              <a:round/>
              <a:headEnd/>
              <a:tailEnd/>
            </a:ln>
          </p:spPr>
          <p:txBody>
            <a:bodyPr wrap="none" anchor="ctr"/>
            <a:lstStyle/>
            <a:p>
              <a:endParaRPr lang="fr-FR"/>
            </a:p>
          </p:txBody>
        </p:sp>
        <p:sp>
          <p:nvSpPr>
            <p:cNvPr id="203857" name="Text Box 128"/>
            <p:cNvSpPr txBox="1">
              <a:spLocks noChangeArrowheads="1"/>
            </p:cNvSpPr>
            <p:nvPr/>
          </p:nvSpPr>
          <p:spPr bwMode="auto">
            <a:xfrm>
              <a:off x="2250" y="3053"/>
              <a:ext cx="204" cy="231"/>
            </a:xfrm>
            <a:prstGeom prst="rect">
              <a:avLst/>
            </a:prstGeom>
            <a:noFill/>
            <a:ln w="12700">
              <a:noFill/>
              <a:miter lim="800000"/>
              <a:headEnd/>
              <a:tailEnd/>
            </a:ln>
          </p:spPr>
          <p:txBody>
            <a:bodyPr wrap="none" anchor="ctr">
              <a:spAutoFit/>
            </a:bodyPr>
            <a:lstStyle/>
            <a:p>
              <a:r>
                <a:rPr lang="en-US"/>
                <a:t>T</a:t>
              </a:r>
            </a:p>
          </p:txBody>
        </p:sp>
      </p:grpSp>
      <p:grpSp>
        <p:nvGrpSpPr>
          <p:cNvPr id="203780" name="Group 210"/>
          <p:cNvGrpSpPr>
            <a:grpSpLocks/>
          </p:cNvGrpSpPr>
          <p:nvPr/>
        </p:nvGrpSpPr>
        <p:grpSpPr bwMode="auto">
          <a:xfrm>
            <a:off x="4800600" y="2590800"/>
            <a:ext cx="3962400" cy="3308350"/>
            <a:chOff x="3024" y="1632"/>
            <a:chExt cx="2496" cy="2084"/>
          </a:xfrm>
        </p:grpSpPr>
        <p:sp>
          <p:nvSpPr>
            <p:cNvPr id="203781" name="Rectangle 166" descr="Treillis blanc"/>
            <p:cNvSpPr>
              <a:spLocks noChangeArrowheads="1"/>
            </p:cNvSpPr>
            <p:nvPr/>
          </p:nvSpPr>
          <p:spPr bwMode="auto">
            <a:xfrm>
              <a:off x="4176" y="1632"/>
              <a:ext cx="336" cy="240"/>
            </a:xfrm>
            <a:prstGeom prst="rect">
              <a:avLst/>
            </a:prstGeom>
            <a:noFill/>
            <a:ln w="12700">
              <a:solidFill>
                <a:schemeClr val="tx1"/>
              </a:solidFill>
              <a:miter lim="800000"/>
              <a:headEnd/>
              <a:tailEnd/>
            </a:ln>
          </p:spPr>
          <p:txBody>
            <a:bodyPr wrap="none" anchor="ctr"/>
            <a:lstStyle/>
            <a:p>
              <a:endParaRPr lang="ar-DZ"/>
            </a:p>
          </p:txBody>
        </p:sp>
        <p:sp>
          <p:nvSpPr>
            <p:cNvPr id="203782" name="Rectangle 167" descr="Treillis blanc"/>
            <p:cNvSpPr>
              <a:spLocks noChangeArrowheads="1"/>
            </p:cNvSpPr>
            <p:nvPr/>
          </p:nvSpPr>
          <p:spPr bwMode="auto">
            <a:xfrm>
              <a:off x="4176" y="2064"/>
              <a:ext cx="336" cy="240"/>
            </a:xfrm>
            <a:prstGeom prst="rect">
              <a:avLst/>
            </a:prstGeom>
            <a:pattFill prst="openDmnd">
              <a:fgClr>
                <a:srgbClr val="FF66CC"/>
              </a:fgClr>
              <a:bgClr>
                <a:srgbClr val="FFFFFF"/>
              </a:bgClr>
            </a:pattFill>
            <a:ln w="12700">
              <a:solidFill>
                <a:schemeClr val="tx1"/>
              </a:solidFill>
              <a:miter lim="800000"/>
              <a:headEnd/>
              <a:tailEnd/>
            </a:ln>
          </p:spPr>
          <p:txBody>
            <a:bodyPr wrap="none" anchor="ctr"/>
            <a:lstStyle/>
            <a:p>
              <a:endParaRPr lang="ar-DZ"/>
            </a:p>
          </p:txBody>
        </p:sp>
        <p:sp>
          <p:nvSpPr>
            <p:cNvPr id="203783" name="Rectangle 168"/>
            <p:cNvSpPr>
              <a:spLocks noChangeArrowheads="1"/>
            </p:cNvSpPr>
            <p:nvPr/>
          </p:nvSpPr>
          <p:spPr bwMode="auto">
            <a:xfrm>
              <a:off x="3360" y="2496"/>
              <a:ext cx="336" cy="240"/>
            </a:xfrm>
            <a:prstGeom prst="rect">
              <a:avLst/>
            </a:prstGeom>
            <a:solidFill>
              <a:srgbClr val="FF66CC"/>
            </a:solidFill>
            <a:ln w="12700">
              <a:solidFill>
                <a:schemeClr val="tx1"/>
              </a:solidFill>
              <a:miter lim="800000"/>
              <a:headEnd/>
              <a:tailEnd/>
            </a:ln>
          </p:spPr>
          <p:txBody>
            <a:bodyPr wrap="none" anchor="ctr"/>
            <a:lstStyle/>
            <a:p>
              <a:endParaRPr lang="ar-DZ"/>
            </a:p>
          </p:txBody>
        </p:sp>
        <p:sp>
          <p:nvSpPr>
            <p:cNvPr id="203784" name="Rectangle 169"/>
            <p:cNvSpPr>
              <a:spLocks noChangeArrowheads="1"/>
            </p:cNvSpPr>
            <p:nvPr/>
          </p:nvSpPr>
          <p:spPr bwMode="auto">
            <a:xfrm>
              <a:off x="4992" y="3024"/>
              <a:ext cx="336" cy="240"/>
            </a:xfrm>
            <a:prstGeom prst="rect">
              <a:avLst/>
            </a:prstGeom>
            <a:solidFill>
              <a:srgbClr val="FF66CC"/>
            </a:solidFill>
            <a:ln w="12700">
              <a:solidFill>
                <a:schemeClr val="tx1"/>
              </a:solidFill>
              <a:miter lim="800000"/>
              <a:headEnd/>
              <a:tailEnd/>
            </a:ln>
          </p:spPr>
          <p:txBody>
            <a:bodyPr wrap="none" anchor="ctr"/>
            <a:lstStyle/>
            <a:p>
              <a:endParaRPr lang="ar-DZ"/>
            </a:p>
          </p:txBody>
        </p:sp>
        <p:sp>
          <p:nvSpPr>
            <p:cNvPr id="203785" name="Rectangle 170"/>
            <p:cNvSpPr>
              <a:spLocks noChangeArrowheads="1"/>
            </p:cNvSpPr>
            <p:nvPr/>
          </p:nvSpPr>
          <p:spPr bwMode="auto">
            <a:xfrm>
              <a:off x="4224" y="2496"/>
              <a:ext cx="336" cy="240"/>
            </a:xfrm>
            <a:prstGeom prst="rect">
              <a:avLst/>
            </a:prstGeom>
            <a:solidFill>
              <a:srgbClr val="FF66CC"/>
            </a:solidFill>
            <a:ln w="12700">
              <a:solidFill>
                <a:schemeClr val="tx1"/>
              </a:solidFill>
              <a:miter lim="800000"/>
              <a:headEnd/>
              <a:tailEnd/>
            </a:ln>
          </p:spPr>
          <p:txBody>
            <a:bodyPr wrap="none" anchor="ctr"/>
            <a:lstStyle/>
            <a:p>
              <a:endParaRPr lang="ar-DZ"/>
            </a:p>
          </p:txBody>
        </p:sp>
        <p:sp>
          <p:nvSpPr>
            <p:cNvPr id="203786" name="Rectangle 171"/>
            <p:cNvSpPr>
              <a:spLocks noChangeArrowheads="1"/>
            </p:cNvSpPr>
            <p:nvPr/>
          </p:nvSpPr>
          <p:spPr bwMode="auto">
            <a:xfrm>
              <a:off x="3792" y="3024"/>
              <a:ext cx="336" cy="240"/>
            </a:xfrm>
            <a:prstGeom prst="rect">
              <a:avLst/>
            </a:prstGeom>
            <a:solidFill>
              <a:srgbClr val="FF66CC"/>
            </a:solidFill>
            <a:ln w="12700">
              <a:solidFill>
                <a:schemeClr val="tx1"/>
              </a:solidFill>
              <a:miter lim="800000"/>
              <a:headEnd/>
              <a:tailEnd/>
            </a:ln>
          </p:spPr>
          <p:txBody>
            <a:bodyPr wrap="none" anchor="ctr"/>
            <a:lstStyle/>
            <a:p>
              <a:endParaRPr lang="ar-DZ"/>
            </a:p>
          </p:txBody>
        </p:sp>
        <p:sp>
          <p:nvSpPr>
            <p:cNvPr id="203787" name="Rectangle 172"/>
            <p:cNvSpPr>
              <a:spLocks noChangeArrowheads="1"/>
            </p:cNvSpPr>
            <p:nvPr/>
          </p:nvSpPr>
          <p:spPr bwMode="auto">
            <a:xfrm>
              <a:off x="4464" y="3024"/>
              <a:ext cx="336" cy="240"/>
            </a:xfrm>
            <a:prstGeom prst="rect">
              <a:avLst/>
            </a:prstGeom>
            <a:solidFill>
              <a:srgbClr val="FF66CC"/>
            </a:solidFill>
            <a:ln w="12700">
              <a:solidFill>
                <a:schemeClr val="tx1"/>
              </a:solidFill>
              <a:miter lim="800000"/>
              <a:headEnd/>
              <a:tailEnd/>
            </a:ln>
          </p:spPr>
          <p:txBody>
            <a:bodyPr wrap="none" anchor="ctr"/>
            <a:lstStyle/>
            <a:p>
              <a:endParaRPr lang="ar-DZ"/>
            </a:p>
          </p:txBody>
        </p:sp>
        <p:sp>
          <p:nvSpPr>
            <p:cNvPr id="203788" name="Rectangle 173"/>
            <p:cNvSpPr>
              <a:spLocks noChangeArrowheads="1"/>
            </p:cNvSpPr>
            <p:nvPr/>
          </p:nvSpPr>
          <p:spPr bwMode="auto">
            <a:xfrm>
              <a:off x="3024" y="3456"/>
              <a:ext cx="336" cy="240"/>
            </a:xfrm>
            <a:prstGeom prst="rect">
              <a:avLst/>
            </a:prstGeom>
            <a:solidFill>
              <a:srgbClr val="FF66CC"/>
            </a:solidFill>
            <a:ln w="12700">
              <a:solidFill>
                <a:schemeClr val="tx1"/>
              </a:solidFill>
              <a:miter lim="800000"/>
              <a:headEnd/>
              <a:tailEnd/>
            </a:ln>
          </p:spPr>
          <p:txBody>
            <a:bodyPr wrap="none" anchor="ctr"/>
            <a:lstStyle/>
            <a:p>
              <a:endParaRPr lang="ar-DZ"/>
            </a:p>
          </p:txBody>
        </p:sp>
        <p:sp>
          <p:nvSpPr>
            <p:cNvPr id="203789" name="Rectangle 174"/>
            <p:cNvSpPr>
              <a:spLocks noChangeArrowheads="1"/>
            </p:cNvSpPr>
            <p:nvPr/>
          </p:nvSpPr>
          <p:spPr bwMode="auto">
            <a:xfrm>
              <a:off x="3792" y="3456"/>
              <a:ext cx="336" cy="240"/>
            </a:xfrm>
            <a:prstGeom prst="rect">
              <a:avLst/>
            </a:prstGeom>
            <a:solidFill>
              <a:srgbClr val="FF66CC"/>
            </a:solidFill>
            <a:ln w="12700">
              <a:solidFill>
                <a:schemeClr val="tx1"/>
              </a:solidFill>
              <a:prstDash val="lgDash"/>
              <a:miter lim="800000"/>
              <a:headEnd/>
              <a:tailEnd/>
            </a:ln>
          </p:spPr>
          <p:txBody>
            <a:bodyPr wrap="none" anchor="ctr"/>
            <a:lstStyle/>
            <a:p>
              <a:endParaRPr lang="ar-DZ"/>
            </a:p>
          </p:txBody>
        </p:sp>
        <p:sp>
          <p:nvSpPr>
            <p:cNvPr id="203790" name="Rectangle 175"/>
            <p:cNvSpPr>
              <a:spLocks noChangeArrowheads="1"/>
            </p:cNvSpPr>
            <p:nvPr/>
          </p:nvSpPr>
          <p:spPr bwMode="auto">
            <a:xfrm>
              <a:off x="4560" y="3456"/>
              <a:ext cx="336" cy="240"/>
            </a:xfrm>
            <a:prstGeom prst="rect">
              <a:avLst/>
            </a:prstGeom>
            <a:solidFill>
              <a:srgbClr val="FF66CC"/>
            </a:solidFill>
            <a:ln w="12700">
              <a:solidFill>
                <a:schemeClr val="tx1"/>
              </a:solidFill>
              <a:prstDash val="lgDash"/>
              <a:miter lim="800000"/>
              <a:headEnd/>
              <a:tailEnd/>
            </a:ln>
          </p:spPr>
          <p:txBody>
            <a:bodyPr wrap="none" anchor="ctr"/>
            <a:lstStyle/>
            <a:p>
              <a:endParaRPr lang="ar-DZ"/>
            </a:p>
          </p:txBody>
        </p:sp>
        <p:sp>
          <p:nvSpPr>
            <p:cNvPr id="203791" name="Rectangle 176"/>
            <p:cNvSpPr>
              <a:spLocks noChangeArrowheads="1"/>
            </p:cNvSpPr>
            <p:nvPr/>
          </p:nvSpPr>
          <p:spPr bwMode="auto">
            <a:xfrm>
              <a:off x="5136" y="3456"/>
              <a:ext cx="384" cy="240"/>
            </a:xfrm>
            <a:prstGeom prst="rect">
              <a:avLst/>
            </a:prstGeom>
            <a:solidFill>
              <a:srgbClr val="FF66CC"/>
            </a:solidFill>
            <a:ln w="12700">
              <a:solidFill>
                <a:schemeClr val="tx1"/>
              </a:solidFill>
              <a:miter lim="800000"/>
              <a:headEnd/>
              <a:tailEnd/>
            </a:ln>
          </p:spPr>
          <p:txBody>
            <a:bodyPr wrap="none" anchor="ctr"/>
            <a:lstStyle/>
            <a:p>
              <a:endParaRPr lang="ar-DZ"/>
            </a:p>
          </p:txBody>
        </p:sp>
        <p:sp>
          <p:nvSpPr>
            <p:cNvPr id="203792" name="Rectangle 177"/>
            <p:cNvSpPr>
              <a:spLocks noChangeArrowheads="1"/>
            </p:cNvSpPr>
            <p:nvPr/>
          </p:nvSpPr>
          <p:spPr bwMode="auto">
            <a:xfrm>
              <a:off x="4992" y="2496"/>
              <a:ext cx="384" cy="240"/>
            </a:xfrm>
            <a:prstGeom prst="rect">
              <a:avLst/>
            </a:prstGeom>
            <a:solidFill>
              <a:srgbClr val="FF66CC"/>
            </a:solidFill>
            <a:ln w="12700">
              <a:solidFill>
                <a:schemeClr val="tx1"/>
              </a:solidFill>
              <a:miter lim="800000"/>
              <a:headEnd/>
              <a:tailEnd/>
            </a:ln>
          </p:spPr>
          <p:txBody>
            <a:bodyPr wrap="none" anchor="ctr"/>
            <a:lstStyle/>
            <a:p>
              <a:endParaRPr lang="ar-DZ"/>
            </a:p>
          </p:txBody>
        </p:sp>
        <p:cxnSp>
          <p:nvCxnSpPr>
            <p:cNvPr id="203793" name="AutoShape 178" descr="Treillis blanc"/>
            <p:cNvCxnSpPr>
              <a:cxnSpLocks noChangeShapeType="1"/>
              <a:stCxn id="203781" idx="2"/>
              <a:endCxn id="203782" idx="0"/>
            </p:cNvCxnSpPr>
            <p:nvPr/>
          </p:nvCxnSpPr>
          <p:spPr bwMode="auto">
            <a:xfrm>
              <a:off x="4344" y="1872"/>
              <a:ext cx="0" cy="192"/>
            </a:xfrm>
            <a:prstGeom prst="straightConnector1">
              <a:avLst/>
            </a:prstGeom>
            <a:noFill/>
            <a:ln w="12700">
              <a:solidFill>
                <a:schemeClr val="tx1"/>
              </a:solidFill>
              <a:round/>
              <a:headEnd/>
              <a:tailEnd/>
            </a:ln>
          </p:spPr>
        </p:cxnSp>
        <p:cxnSp>
          <p:nvCxnSpPr>
            <p:cNvPr id="203794" name="AutoShape 179" descr="Treillis blanc"/>
            <p:cNvCxnSpPr>
              <a:cxnSpLocks noChangeShapeType="1"/>
              <a:stCxn id="203792" idx="2"/>
              <a:endCxn id="203784" idx="0"/>
            </p:cNvCxnSpPr>
            <p:nvPr/>
          </p:nvCxnSpPr>
          <p:spPr bwMode="auto">
            <a:xfrm flipH="1">
              <a:off x="5160" y="2736"/>
              <a:ext cx="24" cy="288"/>
            </a:xfrm>
            <a:prstGeom prst="straightConnector1">
              <a:avLst/>
            </a:prstGeom>
            <a:noFill/>
            <a:ln w="12700">
              <a:solidFill>
                <a:schemeClr val="tx1"/>
              </a:solidFill>
              <a:prstDash val="lgDash"/>
              <a:round/>
              <a:headEnd/>
              <a:tailEnd/>
            </a:ln>
          </p:spPr>
        </p:cxnSp>
        <p:cxnSp>
          <p:nvCxnSpPr>
            <p:cNvPr id="203795" name="AutoShape 180" descr="Treillis blanc"/>
            <p:cNvCxnSpPr>
              <a:cxnSpLocks noChangeShapeType="1"/>
              <a:stCxn id="203782" idx="2"/>
              <a:endCxn id="203785" idx="0"/>
            </p:cNvCxnSpPr>
            <p:nvPr/>
          </p:nvCxnSpPr>
          <p:spPr bwMode="auto">
            <a:xfrm>
              <a:off x="4344" y="2304"/>
              <a:ext cx="48" cy="192"/>
            </a:xfrm>
            <a:prstGeom prst="straightConnector1">
              <a:avLst/>
            </a:prstGeom>
            <a:noFill/>
            <a:ln w="28575">
              <a:solidFill>
                <a:schemeClr val="tx1"/>
              </a:solidFill>
              <a:round/>
              <a:headEnd/>
              <a:tailEnd/>
            </a:ln>
          </p:spPr>
        </p:cxnSp>
        <p:cxnSp>
          <p:nvCxnSpPr>
            <p:cNvPr id="203796" name="AutoShape 181" descr="Treillis blanc"/>
            <p:cNvCxnSpPr>
              <a:cxnSpLocks noChangeShapeType="1"/>
              <a:stCxn id="203782" idx="1"/>
              <a:endCxn id="203783" idx="0"/>
            </p:cNvCxnSpPr>
            <p:nvPr/>
          </p:nvCxnSpPr>
          <p:spPr bwMode="auto">
            <a:xfrm flipH="1">
              <a:off x="3528" y="2184"/>
              <a:ext cx="648" cy="312"/>
            </a:xfrm>
            <a:prstGeom prst="straightConnector1">
              <a:avLst/>
            </a:prstGeom>
            <a:noFill/>
            <a:ln w="28575">
              <a:solidFill>
                <a:schemeClr val="tx1"/>
              </a:solidFill>
              <a:round/>
              <a:headEnd/>
              <a:tailEnd/>
            </a:ln>
          </p:spPr>
        </p:cxnSp>
        <p:cxnSp>
          <p:nvCxnSpPr>
            <p:cNvPr id="203797" name="AutoShape 182" descr="Treillis blanc"/>
            <p:cNvCxnSpPr>
              <a:cxnSpLocks noChangeShapeType="1"/>
              <a:stCxn id="203782" idx="3"/>
              <a:endCxn id="203784" idx="0"/>
            </p:cNvCxnSpPr>
            <p:nvPr/>
          </p:nvCxnSpPr>
          <p:spPr bwMode="auto">
            <a:xfrm>
              <a:off x="4512" y="2184"/>
              <a:ext cx="648" cy="840"/>
            </a:xfrm>
            <a:prstGeom prst="straightConnector1">
              <a:avLst/>
            </a:prstGeom>
            <a:noFill/>
            <a:ln w="28575">
              <a:solidFill>
                <a:schemeClr val="tx1"/>
              </a:solidFill>
              <a:round/>
              <a:headEnd/>
              <a:tailEnd/>
            </a:ln>
          </p:spPr>
        </p:cxnSp>
        <p:cxnSp>
          <p:nvCxnSpPr>
            <p:cNvPr id="203798" name="AutoShape 183" descr="Treillis blanc"/>
            <p:cNvCxnSpPr>
              <a:cxnSpLocks noChangeShapeType="1"/>
              <a:stCxn id="203783" idx="2"/>
              <a:endCxn id="203786" idx="0"/>
            </p:cNvCxnSpPr>
            <p:nvPr/>
          </p:nvCxnSpPr>
          <p:spPr bwMode="auto">
            <a:xfrm>
              <a:off x="3528" y="2736"/>
              <a:ext cx="432" cy="288"/>
            </a:xfrm>
            <a:prstGeom prst="straightConnector1">
              <a:avLst/>
            </a:prstGeom>
            <a:noFill/>
            <a:ln w="12700">
              <a:solidFill>
                <a:schemeClr val="tx1"/>
              </a:solidFill>
              <a:prstDash val="lgDash"/>
              <a:round/>
              <a:headEnd/>
              <a:tailEnd/>
            </a:ln>
          </p:spPr>
        </p:cxnSp>
        <p:cxnSp>
          <p:nvCxnSpPr>
            <p:cNvPr id="203799" name="AutoShape 184" descr="Treillis blanc"/>
            <p:cNvCxnSpPr>
              <a:cxnSpLocks noChangeShapeType="1"/>
              <a:stCxn id="203783" idx="2"/>
              <a:endCxn id="203788" idx="0"/>
            </p:cNvCxnSpPr>
            <p:nvPr/>
          </p:nvCxnSpPr>
          <p:spPr bwMode="auto">
            <a:xfrm flipH="1">
              <a:off x="3192" y="2736"/>
              <a:ext cx="336" cy="720"/>
            </a:xfrm>
            <a:prstGeom prst="straightConnector1">
              <a:avLst/>
            </a:prstGeom>
            <a:noFill/>
            <a:ln w="12700">
              <a:solidFill>
                <a:schemeClr val="tx1"/>
              </a:solidFill>
              <a:prstDash val="lgDash"/>
              <a:round/>
              <a:headEnd/>
              <a:tailEnd/>
            </a:ln>
          </p:spPr>
        </p:cxnSp>
        <p:cxnSp>
          <p:nvCxnSpPr>
            <p:cNvPr id="203800" name="AutoShape 185" descr="Treillis blanc"/>
            <p:cNvCxnSpPr>
              <a:cxnSpLocks noChangeShapeType="1"/>
              <a:stCxn id="203786" idx="2"/>
              <a:endCxn id="203789" idx="0"/>
            </p:cNvCxnSpPr>
            <p:nvPr/>
          </p:nvCxnSpPr>
          <p:spPr bwMode="auto">
            <a:xfrm>
              <a:off x="3960" y="3264"/>
              <a:ext cx="0" cy="192"/>
            </a:xfrm>
            <a:prstGeom prst="straightConnector1">
              <a:avLst/>
            </a:prstGeom>
            <a:noFill/>
            <a:ln w="12700">
              <a:solidFill>
                <a:schemeClr val="tx1"/>
              </a:solidFill>
              <a:prstDash val="lgDash"/>
              <a:round/>
              <a:headEnd/>
              <a:tailEnd/>
            </a:ln>
          </p:spPr>
        </p:cxnSp>
        <p:cxnSp>
          <p:nvCxnSpPr>
            <p:cNvPr id="203801" name="AutoShape 186" descr="Treillis blanc"/>
            <p:cNvCxnSpPr>
              <a:cxnSpLocks noChangeShapeType="1"/>
              <a:stCxn id="203785" idx="2"/>
              <a:endCxn id="203787" idx="0"/>
            </p:cNvCxnSpPr>
            <p:nvPr/>
          </p:nvCxnSpPr>
          <p:spPr bwMode="auto">
            <a:xfrm>
              <a:off x="4392" y="2736"/>
              <a:ext cx="240" cy="288"/>
            </a:xfrm>
            <a:prstGeom prst="straightConnector1">
              <a:avLst/>
            </a:prstGeom>
            <a:noFill/>
            <a:ln w="12700">
              <a:solidFill>
                <a:schemeClr val="tx1"/>
              </a:solidFill>
              <a:prstDash val="lgDash"/>
              <a:round/>
              <a:headEnd/>
              <a:tailEnd/>
            </a:ln>
          </p:spPr>
        </p:cxnSp>
        <p:cxnSp>
          <p:nvCxnSpPr>
            <p:cNvPr id="203802" name="AutoShape 187" descr="Treillis blanc"/>
            <p:cNvCxnSpPr>
              <a:cxnSpLocks noChangeShapeType="1"/>
              <a:stCxn id="203787" idx="2"/>
              <a:endCxn id="203789" idx="3"/>
            </p:cNvCxnSpPr>
            <p:nvPr/>
          </p:nvCxnSpPr>
          <p:spPr bwMode="auto">
            <a:xfrm flipH="1">
              <a:off x="4128" y="3264"/>
              <a:ext cx="504" cy="312"/>
            </a:xfrm>
            <a:prstGeom prst="straightConnector1">
              <a:avLst/>
            </a:prstGeom>
            <a:noFill/>
            <a:ln w="12700">
              <a:solidFill>
                <a:schemeClr val="tx1"/>
              </a:solidFill>
              <a:prstDash val="lgDash"/>
              <a:round/>
              <a:headEnd/>
              <a:tailEnd/>
            </a:ln>
          </p:spPr>
        </p:cxnSp>
        <p:cxnSp>
          <p:nvCxnSpPr>
            <p:cNvPr id="203803" name="AutoShape 188" descr="Treillis blanc"/>
            <p:cNvCxnSpPr>
              <a:cxnSpLocks noChangeShapeType="1"/>
              <a:stCxn id="203787" idx="2"/>
              <a:endCxn id="203790" idx="0"/>
            </p:cNvCxnSpPr>
            <p:nvPr/>
          </p:nvCxnSpPr>
          <p:spPr bwMode="auto">
            <a:xfrm>
              <a:off x="4632" y="3264"/>
              <a:ext cx="96" cy="192"/>
            </a:xfrm>
            <a:prstGeom prst="straightConnector1">
              <a:avLst/>
            </a:prstGeom>
            <a:noFill/>
            <a:ln w="12700">
              <a:solidFill>
                <a:schemeClr val="tx1"/>
              </a:solidFill>
              <a:prstDash val="lgDash"/>
              <a:round/>
              <a:headEnd/>
              <a:tailEnd/>
            </a:ln>
          </p:spPr>
        </p:cxnSp>
        <p:cxnSp>
          <p:nvCxnSpPr>
            <p:cNvPr id="203804" name="AutoShape 189" descr="Treillis blanc"/>
            <p:cNvCxnSpPr>
              <a:cxnSpLocks noChangeShapeType="1"/>
              <a:stCxn id="203784" idx="2"/>
              <a:endCxn id="203791" idx="0"/>
            </p:cNvCxnSpPr>
            <p:nvPr/>
          </p:nvCxnSpPr>
          <p:spPr bwMode="auto">
            <a:xfrm>
              <a:off x="5160" y="3264"/>
              <a:ext cx="168" cy="192"/>
            </a:xfrm>
            <a:prstGeom prst="straightConnector1">
              <a:avLst/>
            </a:prstGeom>
            <a:noFill/>
            <a:ln w="12700">
              <a:solidFill>
                <a:schemeClr val="tx1"/>
              </a:solidFill>
              <a:prstDash val="lgDash"/>
              <a:round/>
              <a:headEnd/>
              <a:tailEnd/>
            </a:ln>
          </p:spPr>
        </p:cxnSp>
        <p:cxnSp>
          <p:nvCxnSpPr>
            <p:cNvPr id="203805" name="AutoShape 190" descr="Treillis blanc"/>
            <p:cNvCxnSpPr>
              <a:cxnSpLocks noChangeShapeType="1"/>
              <a:stCxn id="203784" idx="2"/>
              <a:endCxn id="203790" idx="0"/>
            </p:cNvCxnSpPr>
            <p:nvPr/>
          </p:nvCxnSpPr>
          <p:spPr bwMode="auto">
            <a:xfrm flipH="1">
              <a:off x="4728" y="3264"/>
              <a:ext cx="432" cy="192"/>
            </a:xfrm>
            <a:prstGeom prst="straightConnector1">
              <a:avLst/>
            </a:prstGeom>
            <a:noFill/>
            <a:ln w="12700">
              <a:solidFill>
                <a:schemeClr val="tx1"/>
              </a:solidFill>
              <a:prstDash val="lgDash"/>
              <a:round/>
              <a:headEnd/>
              <a:tailEnd/>
            </a:ln>
          </p:spPr>
        </p:cxnSp>
        <p:sp>
          <p:nvSpPr>
            <p:cNvPr id="203806" name="Text Box 191"/>
            <p:cNvSpPr txBox="1">
              <a:spLocks noChangeArrowheads="1"/>
            </p:cNvSpPr>
            <p:nvPr/>
          </p:nvSpPr>
          <p:spPr bwMode="auto">
            <a:xfrm>
              <a:off x="3066" y="3485"/>
              <a:ext cx="204" cy="231"/>
            </a:xfrm>
            <a:prstGeom prst="rect">
              <a:avLst/>
            </a:prstGeom>
            <a:noFill/>
            <a:ln w="12700">
              <a:noFill/>
              <a:prstDash val="lgDash"/>
              <a:miter lim="800000"/>
              <a:headEnd/>
              <a:tailEnd/>
            </a:ln>
          </p:spPr>
          <p:txBody>
            <a:bodyPr wrap="none" anchor="ctr">
              <a:spAutoFit/>
            </a:bodyPr>
            <a:lstStyle/>
            <a:p>
              <a:r>
                <a:rPr lang="en-US"/>
                <a:t>T</a:t>
              </a:r>
            </a:p>
          </p:txBody>
        </p:sp>
        <p:sp>
          <p:nvSpPr>
            <p:cNvPr id="203807" name="Text Box 192"/>
            <p:cNvSpPr txBox="1">
              <a:spLocks noChangeArrowheads="1"/>
            </p:cNvSpPr>
            <p:nvPr/>
          </p:nvSpPr>
          <p:spPr bwMode="auto">
            <a:xfrm>
              <a:off x="3834" y="3485"/>
              <a:ext cx="204" cy="231"/>
            </a:xfrm>
            <a:prstGeom prst="rect">
              <a:avLst/>
            </a:prstGeom>
            <a:noFill/>
            <a:ln w="12700">
              <a:noFill/>
              <a:prstDash val="lgDash"/>
              <a:miter lim="800000"/>
              <a:headEnd/>
              <a:tailEnd/>
            </a:ln>
          </p:spPr>
          <p:txBody>
            <a:bodyPr wrap="none" anchor="ctr">
              <a:spAutoFit/>
            </a:bodyPr>
            <a:lstStyle/>
            <a:p>
              <a:r>
                <a:rPr lang="en-US"/>
                <a:t>T</a:t>
              </a:r>
            </a:p>
          </p:txBody>
        </p:sp>
        <p:sp>
          <p:nvSpPr>
            <p:cNvPr id="203808" name="Text Box 193"/>
            <p:cNvSpPr txBox="1">
              <a:spLocks noChangeArrowheads="1"/>
            </p:cNvSpPr>
            <p:nvPr/>
          </p:nvSpPr>
          <p:spPr bwMode="auto">
            <a:xfrm>
              <a:off x="4602" y="3485"/>
              <a:ext cx="204" cy="231"/>
            </a:xfrm>
            <a:prstGeom prst="rect">
              <a:avLst/>
            </a:prstGeom>
            <a:noFill/>
            <a:ln w="12700">
              <a:noFill/>
              <a:prstDash val="lgDash"/>
              <a:miter lim="800000"/>
              <a:headEnd/>
              <a:tailEnd/>
            </a:ln>
          </p:spPr>
          <p:txBody>
            <a:bodyPr wrap="none" anchor="ctr">
              <a:spAutoFit/>
            </a:bodyPr>
            <a:lstStyle/>
            <a:p>
              <a:r>
                <a:rPr lang="en-US"/>
                <a:t>T</a:t>
              </a:r>
            </a:p>
          </p:txBody>
        </p:sp>
        <p:sp>
          <p:nvSpPr>
            <p:cNvPr id="203809" name="Text Box 194"/>
            <p:cNvSpPr txBox="1">
              <a:spLocks noChangeArrowheads="1"/>
            </p:cNvSpPr>
            <p:nvPr/>
          </p:nvSpPr>
          <p:spPr bwMode="auto">
            <a:xfrm>
              <a:off x="5226" y="3485"/>
              <a:ext cx="204" cy="231"/>
            </a:xfrm>
            <a:prstGeom prst="rect">
              <a:avLst/>
            </a:prstGeom>
            <a:noFill/>
            <a:ln w="12700">
              <a:noFill/>
              <a:miter lim="800000"/>
              <a:headEnd/>
              <a:tailEnd/>
            </a:ln>
          </p:spPr>
          <p:txBody>
            <a:bodyPr wrap="none" anchor="ctr">
              <a:spAutoFit/>
            </a:bodyPr>
            <a:lstStyle/>
            <a:p>
              <a:r>
                <a:rPr lang="en-US"/>
                <a:t>T</a:t>
              </a:r>
            </a:p>
          </p:txBody>
        </p:sp>
        <p:sp>
          <p:nvSpPr>
            <p:cNvPr id="203810" name="Text Box 196"/>
            <p:cNvSpPr txBox="1">
              <a:spLocks noChangeArrowheads="1"/>
            </p:cNvSpPr>
            <p:nvPr/>
          </p:nvSpPr>
          <p:spPr bwMode="auto">
            <a:xfrm>
              <a:off x="3882" y="3053"/>
              <a:ext cx="204" cy="231"/>
            </a:xfrm>
            <a:prstGeom prst="rect">
              <a:avLst/>
            </a:prstGeom>
            <a:noFill/>
            <a:ln w="12700">
              <a:noFill/>
              <a:miter lim="800000"/>
              <a:headEnd/>
              <a:tailEnd/>
            </a:ln>
          </p:spPr>
          <p:txBody>
            <a:bodyPr wrap="none" anchor="ctr">
              <a:spAutoFit/>
            </a:bodyPr>
            <a:lstStyle/>
            <a:p>
              <a:r>
                <a:rPr lang="en-US"/>
                <a:t>T</a:t>
              </a:r>
            </a:p>
          </p:txBody>
        </p:sp>
        <p:sp>
          <p:nvSpPr>
            <p:cNvPr id="203811" name="Text Box 197"/>
            <p:cNvSpPr txBox="1">
              <a:spLocks noChangeArrowheads="1"/>
            </p:cNvSpPr>
            <p:nvPr/>
          </p:nvSpPr>
          <p:spPr bwMode="auto">
            <a:xfrm>
              <a:off x="4512" y="3024"/>
              <a:ext cx="204" cy="231"/>
            </a:xfrm>
            <a:prstGeom prst="rect">
              <a:avLst/>
            </a:prstGeom>
            <a:noFill/>
            <a:ln w="12700">
              <a:noFill/>
              <a:miter lim="800000"/>
              <a:headEnd/>
              <a:tailEnd/>
            </a:ln>
          </p:spPr>
          <p:txBody>
            <a:bodyPr wrap="none" anchor="ctr">
              <a:spAutoFit/>
            </a:bodyPr>
            <a:lstStyle/>
            <a:p>
              <a:r>
                <a:rPr lang="en-US"/>
                <a:t>T</a:t>
              </a:r>
            </a:p>
          </p:txBody>
        </p:sp>
        <p:sp>
          <p:nvSpPr>
            <p:cNvPr id="203812" name="Rectangle 198" descr="Diagonales larges vers le haut"/>
            <p:cNvSpPr>
              <a:spLocks noChangeArrowheads="1"/>
            </p:cNvSpPr>
            <p:nvPr/>
          </p:nvSpPr>
          <p:spPr bwMode="auto">
            <a:xfrm>
              <a:off x="4560" y="1632"/>
              <a:ext cx="336" cy="240"/>
            </a:xfrm>
            <a:prstGeom prst="rect">
              <a:avLst/>
            </a:prstGeom>
            <a:pattFill prst="wdUpDiag">
              <a:fgClr>
                <a:srgbClr val="FF66CC"/>
              </a:fgClr>
              <a:bgClr>
                <a:srgbClr val="FFFFFF"/>
              </a:bgClr>
            </a:pattFill>
            <a:ln w="12700">
              <a:solidFill>
                <a:schemeClr val="tx1"/>
              </a:solidFill>
              <a:miter lim="800000"/>
              <a:headEnd/>
              <a:tailEnd/>
            </a:ln>
          </p:spPr>
          <p:txBody>
            <a:bodyPr wrap="none" anchor="ctr"/>
            <a:lstStyle/>
            <a:p>
              <a:r>
                <a:rPr lang="en-US"/>
                <a:t>D</a:t>
              </a:r>
            </a:p>
          </p:txBody>
        </p:sp>
        <p:sp>
          <p:nvSpPr>
            <p:cNvPr id="203813" name="Line 201"/>
            <p:cNvSpPr>
              <a:spLocks noChangeShapeType="1"/>
            </p:cNvSpPr>
            <p:nvPr/>
          </p:nvSpPr>
          <p:spPr bwMode="auto">
            <a:xfrm flipH="1">
              <a:off x="4512" y="1872"/>
              <a:ext cx="288" cy="288"/>
            </a:xfrm>
            <a:prstGeom prst="line">
              <a:avLst/>
            </a:prstGeom>
            <a:noFill/>
            <a:ln w="12700">
              <a:solidFill>
                <a:schemeClr val="tx1"/>
              </a:solidFill>
              <a:round/>
              <a:headEnd/>
              <a:tailEnd/>
            </a:ln>
          </p:spPr>
          <p:txBody>
            <a:bodyPr wrap="none" anchor="ctr"/>
            <a:lstStyle/>
            <a:p>
              <a:endParaRPr lang="fr-FR"/>
            </a:p>
          </p:txBody>
        </p:sp>
        <p:sp>
          <p:nvSpPr>
            <p:cNvPr id="203814" name="Text Box 203"/>
            <p:cNvSpPr txBox="1">
              <a:spLocks noChangeArrowheads="1"/>
            </p:cNvSpPr>
            <p:nvPr/>
          </p:nvSpPr>
          <p:spPr bwMode="auto">
            <a:xfrm>
              <a:off x="5082" y="3005"/>
              <a:ext cx="204" cy="231"/>
            </a:xfrm>
            <a:prstGeom prst="rect">
              <a:avLst/>
            </a:prstGeom>
            <a:noFill/>
            <a:ln w="12700">
              <a:noFill/>
              <a:miter lim="800000"/>
              <a:headEnd/>
              <a:tailEnd/>
            </a:ln>
          </p:spPr>
          <p:txBody>
            <a:bodyPr wrap="none" anchor="ctr">
              <a:spAutoFit/>
            </a:bodyPr>
            <a:lstStyle/>
            <a:p>
              <a:r>
                <a:rPr lang="en-US"/>
                <a:t>T</a:t>
              </a:r>
            </a:p>
          </p:txBody>
        </p:sp>
        <p:sp>
          <p:nvSpPr>
            <p:cNvPr id="203815" name="Text Box 204"/>
            <p:cNvSpPr txBox="1">
              <a:spLocks noChangeArrowheads="1"/>
            </p:cNvSpPr>
            <p:nvPr/>
          </p:nvSpPr>
          <p:spPr bwMode="auto">
            <a:xfrm>
              <a:off x="3456" y="2496"/>
              <a:ext cx="204" cy="231"/>
            </a:xfrm>
            <a:prstGeom prst="rect">
              <a:avLst/>
            </a:prstGeom>
            <a:noFill/>
            <a:ln w="12700">
              <a:noFill/>
              <a:miter lim="800000"/>
              <a:headEnd/>
              <a:tailEnd/>
            </a:ln>
          </p:spPr>
          <p:txBody>
            <a:bodyPr wrap="none" anchor="ctr">
              <a:spAutoFit/>
            </a:bodyPr>
            <a:lstStyle/>
            <a:p>
              <a:r>
                <a:rPr lang="en-US"/>
                <a:t>T</a:t>
              </a:r>
            </a:p>
          </p:txBody>
        </p:sp>
        <p:sp>
          <p:nvSpPr>
            <p:cNvPr id="203816" name="Text Box 205"/>
            <p:cNvSpPr txBox="1">
              <a:spLocks noChangeArrowheads="1"/>
            </p:cNvSpPr>
            <p:nvPr/>
          </p:nvSpPr>
          <p:spPr bwMode="auto">
            <a:xfrm>
              <a:off x="4314" y="2477"/>
              <a:ext cx="204" cy="231"/>
            </a:xfrm>
            <a:prstGeom prst="rect">
              <a:avLst/>
            </a:prstGeom>
            <a:noFill/>
            <a:ln w="12700">
              <a:noFill/>
              <a:miter lim="800000"/>
              <a:headEnd/>
              <a:tailEnd/>
            </a:ln>
          </p:spPr>
          <p:txBody>
            <a:bodyPr wrap="none" anchor="ctr">
              <a:spAutoFit/>
            </a:bodyPr>
            <a:lstStyle/>
            <a:p>
              <a:r>
                <a:rPr lang="en-US"/>
                <a:t>T</a:t>
              </a:r>
            </a:p>
          </p:txBody>
        </p:sp>
        <p:sp>
          <p:nvSpPr>
            <p:cNvPr id="203817" name="Text Box 206"/>
            <p:cNvSpPr txBox="1">
              <a:spLocks noChangeArrowheads="1"/>
            </p:cNvSpPr>
            <p:nvPr/>
          </p:nvSpPr>
          <p:spPr bwMode="auto">
            <a:xfrm>
              <a:off x="5088" y="2496"/>
              <a:ext cx="204" cy="231"/>
            </a:xfrm>
            <a:prstGeom prst="rect">
              <a:avLst/>
            </a:prstGeom>
            <a:noFill/>
            <a:ln w="12700">
              <a:noFill/>
              <a:miter lim="800000"/>
              <a:headEnd/>
              <a:tailEnd/>
            </a:ln>
          </p:spPr>
          <p:txBody>
            <a:bodyPr wrap="none" anchor="ctr">
              <a:spAutoFit/>
            </a:bodyPr>
            <a:lstStyle/>
            <a:p>
              <a:r>
                <a:rPr lang="en-US"/>
                <a:t>T</a:t>
              </a:r>
            </a:p>
          </p:txBody>
        </p:sp>
        <p:sp>
          <p:nvSpPr>
            <p:cNvPr id="203818" name="Line 208"/>
            <p:cNvSpPr>
              <a:spLocks noChangeShapeType="1"/>
            </p:cNvSpPr>
            <p:nvPr/>
          </p:nvSpPr>
          <p:spPr bwMode="auto">
            <a:xfrm>
              <a:off x="4512" y="1872"/>
              <a:ext cx="720" cy="624"/>
            </a:xfrm>
            <a:prstGeom prst="line">
              <a:avLst/>
            </a:prstGeom>
            <a:noFill/>
            <a:ln w="12700">
              <a:solidFill>
                <a:schemeClr val="tx1"/>
              </a:solidFill>
              <a:round/>
              <a:headEnd/>
              <a:tailEnd/>
            </a:ln>
          </p:spPr>
          <p:txBody>
            <a:bodyPr wrap="none" anchor="ctr"/>
            <a:lstStyle/>
            <a:p>
              <a:endParaRPr lang="fr-F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p:cNvSpPr>
            <a:spLocks noGrp="1"/>
          </p:cNvSpPr>
          <p:nvPr>
            <p:ph type="title"/>
          </p:nvPr>
        </p:nvSpPr>
        <p:spPr/>
        <p:txBody>
          <a:bodyPr/>
          <a:lstStyle/>
          <a:p>
            <a:pPr fontAlgn="auto">
              <a:spcAft>
                <a:spcPts val="0"/>
              </a:spcAft>
              <a:defRPr/>
            </a:pPr>
            <a:r>
              <a:rPr lang="fr-FR" smtClean="0"/>
              <a:t>4 bis. Le modèle en spirale</a:t>
            </a:r>
            <a:endParaRPr lang="ar-DZ" smtClean="0"/>
          </a:p>
        </p:txBody>
      </p:sp>
      <p:sp>
        <p:nvSpPr>
          <p:cNvPr id="3" name="Espace réservé du contenu 2"/>
          <p:cNvSpPr>
            <a:spLocks noGrp="1"/>
          </p:cNvSpPr>
          <p:nvPr>
            <p:ph idx="1"/>
          </p:nvPr>
        </p:nvSpPr>
        <p:spPr>
          <a:xfrm>
            <a:off x="136525" y="1090613"/>
            <a:ext cx="9007475" cy="4257675"/>
          </a:xfrm>
        </p:spPr>
        <p:txBody>
          <a:bodyPr/>
          <a:lstStyle/>
          <a:p>
            <a:r>
              <a:rPr lang="fr-FR" smtClean="0"/>
              <a:t>Autre vision du modèle itératif</a:t>
            </a:r>
            <a:endParaRPr lang="ar-DZ" smtClean="0"/>
          </a:p>
        </p:txBody>
      </p:sp>
      <p:sp>
        <p:nvSpPr>
          <p:cNvPr id="22535" name="Espace réservé du pied de page 4"/>
          <p:cNvSpPr>
            <a:spLocks noGrp="1"/>
          </p:cNvSpPr>
          <p:nvPr>
            <p:ph type="ftr" sz="quarter" idx="11"/>
          </p:nvPr>
        </p:nvSpPr>
        <p:spPr/>
        <p:txBody>
          <a:bodyPr/>
          <a:lstStyle/>
          <a:p>
            <a:pPr>
              <a:defRPr/>
            </a:pPr>
            <a:r>
              <a:rPr lang="en-US"/>
              <a:t>Dr Maamri Ramdane</a:t>
            </a:r>
          </a:p>
        </p:txBody>
      </p:sp>
      <p:sp>
        <p:nvSpPr>
          <p:cNvPr id="22532" name="Espace réservé du numéro de diapositive 5"/>
          <p:cNvSpPr>
            <a:spLocks noGrp="1"/>
          </p:cNvSpPr>
          <p:nvPr>
            <p:ph type="sldNum" sz="quarter" idx="12"/>
          </p:nvPr>
        </p:nvSpPr>
        <p:spPr>
          <a:xfrm>
            <a:off x="1905000" y="6415088"/>
            <a:ext cx="1593850" cy="441325"/>
          </a:xfrm>
        </p:spPr>
        <p:txBody>
          <a:bodyPr/>
          <a:lstStyle/>
          <a:p>
            <a:pPr algn="l">
              <a:defRPr/>
            </a:pPr>
            <a:fld id="{7F801BD3-8200-4577-B47F-1EBB74DEF6AA}" type="slidenum">
              <a:rPr lang="en-US"/>
              <a:pPr algn="l">
                <a:defRPr/>
              </a:pPr>
              <a:t>19</a:t>
            </a:fld>
            <a:endParaRPr lang="en-US"/>
          </a:p>
        </p:txBody>
      </p:sp>
      <p:pic>
        <p:nvPicPr>
          <p:cNvPr id="94210" name="Picture 2"/>
          <p:cNvPicPr>
            <a:picLocks noChangeAspect="1" noChangeArrowheads="1"/>
          </p:cNvPicPr>
          <p:nvPr/>
        </p:nvPicPr>
        <p:blipFill>
          <a:blip r:embed="rId2"/>
          <a:srcRect/>
          <a:stretch>
            <a:fillRect/>
          </a:stretch>
        </p:blipFill>
        <p:spPr bwMode="auto">
          <a:xfrm>
            <a:off x="2005013" y="1738313"/>
            <a:ext cx="5133975" cy="4286250"/>
          </a:xfrm>
          <a:prstGeom prst="rect">
            <a:avLst/>
          </a:prstGeom>
          <a:noFill/>
          <a:ln w="12700">
            <a:noFill/>
            <a:miter lim="800000"/>
            <a:headEnd type="none" w="sm" len="sm"/>
            <a:tailEnd type="none" w="sm" len="sm"/>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94210"/>
                                        </p:tgtEl>
                                        <p:attrNameLst>
                                          <p:attrName>style.visibility</p:attrName>
                                        </p:attrNameLst>
                                      </p:cBhvr>
                                      <p:to>
                                        <p:strVal val="visible"/>
                                      </p:to>
                                    </p:set>
                                    <p:animEffect transition="in" filter="blinds(horizontal)">
                                      <p:cBhvr>
                                        <p:cTn id="13" dur="500"/>
                                        <p:tgtEl>
                                          <p:spTgt spid="94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609600" y="609600"/>
            <a:ext cx="7772400" cy="1143000"/>
          </a:xfrm>
        </p:spPr>
        <p:txBody>
          <a:bodyPr/>
          <a:lstStyle/>
          <a:p>
            <a:pPr fontAlgn="auto">
              <a:spcAft>
                <a:spcPts val="0"/>
              </a:spcAft>
              <a:defRPr/>
            </a:pPr>
            <a:r>
              <a:rPr lang="en-US" smtClean="0"/>
              <a:t>Le test d’intégration</a:t>
            </a:r>
          </a:p>
        </p:txBody>
      </p:sp>
      <p:sp>
        <p:nvSpPr>
          <p:cNvPr id="204803" name="Rectangle 45" descr="Treillis blanc"/>
          <p:cNvSpPr>
            <a:spLocks noChangeArrowheads="1"/>
          </p:cNvSpPr>
          <p:nvPr/>
        </p:nvSpPr>
        <p:spPr bwMode="auto">
          <a:xfrm>
            <a:off x="1981200" y="2590800"/>
            <a:ext cx="533400" cy="381000"/>
          </a:xfrm>
          <a:prstGeom prst="rect">
            <a:avLst/>
          </a:prstGeom>
          <a:pattFill prst="openDmnd">
            <a:fgClr>
              <a:srgbClr val="FF66CC"/>
            </a:fgClr>
            <a:bgClr>
              <a:srgbClr val="FFFFFF"/>
            </a:bgClr>
          </a:pattFill>
          <a:ln w="12700">
            <a:solidFill>
              <a:schemeClr val="tx1"/>
            </a:solidFill>
            <a:miter lim="800000"/>
            <a:headEnd/>
            <a:tailEnd/>
          </a:ln>
        </p:spPr>
        <p:txBody>
          <a:bodyPr wrap="none" anchor="ctr"/>
          <a:lstStyle/>
          <a:p>
            <a:endParaRPr lang="ar-DZ"/>
          </a:p>
        </p:txBody>
      </p:sp>
      <p:sp>
        <p:nvSpPr>
          <p:cNvPr id="204804" name="Rectangle 46"/>
          <p:cNvSpPr>
            <a:spLocks noChangeArrowheads="1"/>
          </p:cNvSpPr>
          <p:nvPr/>
        </p:nvSpPr>
        <p:spPr bwMode="auto">
          <a:xfrm>
            <a:off x="1981200" y="3276600"/>
            <a:ext cx="533400" cy="381000"/>
          </a:xfrm>
          <a:prstGeom prst="rect">
            <a:avLst/>
          </a:prstGeom>
          <a:solidFill>
            <a:srgbClr val="FF66CC"/>
          </a:solidFill>
          <a:ln w="12700">
            <a:solidFill>
              <a:schemeClr val="tx1"/>
            </a:solidFill>
            <a:miter lim="800000"/>
            <a:headEnd/>
            <a:tailEnd/>
          </a:ln>
        </p:spPr>
        <p:txBody>
          <a:bodyPr wrap="none" anchor="ctr"/>
          <a:lstStyle/>
          <a:p>
            <a:endParaRPr lang="ar-DZ"/>
          </a:p>
        </p:txBody>
      </p:sp>
      <p:sp>
        <p:nvSpPr>
          <p:cNvPr id="204805" name="Rectangle 47"/>
          <p:cNvSpPr>
            <a:spLocks noChangeArrowheads="1"/>
          </p:cNvSpPr>
          <p:nvPr/>
        </p:nvSpPr>
        <p:spPr bwMode="auto">
          <a:xfrm>
            <a:off x="685800" y="3962400"/>
            <a:ext cx="533400" cy="381000"/>
          </a:xfrm>
          <a:prstGeom prst="rect">
            <a:avLst/>
          </a:prstGeom>
          <a:solidFill>
            <a:srgbClr val="FF66CC"/>
          </a:solidFill>
          <a:ln w="12700">
            <a:solidFill>
              <a:schemeClr val="tx1"/>
            </a:solidFill>
            <a:miter lim="800000"/>
            <a:headEnd/>
            <a:tailEnd/>
          </a:ln>
        </p:spPr>
        <p:txBody>
          <a:bodyPr wrap="none" anchor="ctr"/>
          <a:lstStyle/>
          <a:p>
            <a:endParaRPr lang="ar-DZ"/>
          </a:p>
        </p:txBody>
      </p:sp>
      <p:sp>
        <p:nvSpPr>
          <p:cNvPr id="204806" name="Rectangle 48"/>
          <p:cNvSpPr>
            <a:spLocks noChangeArrowheads="1"/>
          </p:cNvSpPr>
          <p:nvPr/>
        </p:nvSpPr>
        <p:spPr bwMode="auto">
          <a:xfrm>
            <a:off x="3276600" y="4800600"/>
            <a:ext cx="533400" cy="381000"/>
          </a:xfrm>
          <a:prstGeom prst="rect">
            <a:avLst/>
          </a:prstGeom>
          <a:solidFill>
            <a:srgbClr val="FF66CC"/>
          </a:solidFill>
          <a:ln w="12700">
            <a:solidFill>
              <a:schemeClr val="tx1"/>
            </a:solidFill>
            <a:miter lim="800000"/>
            <a:headEnd/>
            <a:tailEnd/>
          </a:ln>
        </p:spPr>
        <p:txBody>
          <a:bodyPr wrap="none" anchor="ctr"/>
          <a:lstStyle/>
          <a:p>
            <a:endParaRPr lang="ar-DZ"/>
          </a:p>
        </p:txBody>
      </p:sp>
      <p:sp>
        <p:nvSpPr>
          <p:cNvPr id="204807" name="Rectangle 49"/>
          <p:cNvSpPr>
            <a:spLocks noChangeArrowheads="1"/>
          </p:cNvSpPr>
          <p:nvPr/>
        </p:nvSpPr>
        <p:spPr bwMode="auto">
          <a:xfrm>
            <a:off x="2057400" y="3962400"/>
            <a:ext cx="533400" cy="381000"/>
          </a:xfrm>
          <a:prstGeom prst="rect">
            <a:avLst/>
          </a:prstGeom>
          <a:solidFill>
            <a:srgbClr val="FF66CC"/>
          </a:solidFill>
          <a:ln w="12700">
            <a:solidFill>
              <a:schemeClr val="tx1"/>
            </a:solidFill>
            <a:miter lim="800000"/>
            <a:headEnd/>
            <a:tailEnd/>
          </a:ln>
        </p:spPr>
        <p:txBody>
          <a:bodyPr wrap="none" anchor="ctr"/>
          <a:lstStyle/>
          <a:p>
            <a:endParaRPr lang="ar-DZ"/>
          </a:p>
        </p:txBody>
      </p:sp>
      <p:sp>
        <p:nvSpPr>
          <p:cNvPr id="204808" name="Rectangle 50"/>
          <p:cNvSpPr>
            <a:spLocks noChangeArrowheads="1"/>
          </p:cNvSpPr>
          <p:nvPr/>
        </p:nvSpPr>
        <p:spPr bwMode="auto">
          <a:xfrm>
            <a:off x="1371600" y="4800600"/>
            <a:ext cx="533400" cy="381000"/>
          </a:xfrm>
          <a:prstGeom prst="rect">
            <a:avLst/>
          </a:prstGeom>
          <a:solidFill>
            <a:srgbClr val="FF66CC"/>
          </a:solidFill>
          <a:ln w="12700">
            <a:solidFill>
              <a:schemeClr val="tx1"/>
            </a:solidFill>
            <a:miter lim="800000"/>
            <a:headEnd/>
            <a:tailEnd/>
          </a:ln>
        </p:spPr>
        <p:txBody>
          <a:bodyPr wrap="none" anchor="ctr"/>
          <a:lstStyle/>
          <a:p>
            <a:endParaRPr lang="ar-DZ"/>
          </a:p>
        </p:txBody>
      </p:sp>
      <p:sp>
        <p:nvSpPr>
          <p:cNvPr id="204809" name="Rectangle 51"/>
          <p:cNvSpPr>
            <a:spLocks noChangeArrowheads="1"/>
          </p:cNvSpPr>
          <p:nvPr/>
        </p:nvSpPr>
        <p:spPr bwMode="auto">
          <a:xfrm>
            <a:off x="2438400" y="4800600"/>
            <a:ext cx="533400" cy="381000"/>
          </a:xfrm>
          <a:prstGeom prst="rect">
            <a:avLst/>
          </a:prstGeom>
          <a:solidFill>
            <a:srgbClr val="FF66CC"/>
          </a:solidFill>
          <a:ln w="12700">
            <a:solidFill>
              <a:schemeClr val="tx1"/>
            </a:solidFill>
            <a:miter lim="800000"/>
            <a:headEnd/>
            <a:tailEnd/>
          </a:ln>
        </p:spPr>
        <p:txBody>
          <a:bodyPr wrap="none" anchor="ctr"/>
          <a:lstStyle/>
          <a:p>
            <a:endParaRPr lang="ar-DZ"/>
          </a:p>
        </p:txBody>
      </p:sp>
      <p:sp>
        <p:nvSpPr>
          <p:cNvPr id="204810" name="Rectangle 52"/>
          <p:cNvSpPr>
            <a:spLocks noChangeArrowheads="1"/>
          </p:cNvSpPr>
          <p:nvPr/>
        </p:nvSpPr>
        <p:spPr bwMode="auto">
          <a:xfrm>
            <a:off x="152400" y="5486400"/>
            <a:ext cx="533400" cy="381000"/>
          </a:xfrm>
          <a:prstGeom prst="rect">
            <a:avLst/>
          </a:prstGeom>
          <a:solidFill>
            <a:srgbClr val="FF66CC"/>
          </a:solidFill>
          <a:ln w="12700">
            <a:solidFill>
              <a:schemeClr val="tx1"/>
            </a:solidFill>
            <a:miter lim="800000"/>
            <a:headEnd/>
            <a:tailEnd/>
          </a:ln>
        </p:spPr>
        <p:txBody>
          <a:bodyPr wrap="none" anchor="ctr"/>
          <a:lstStyle/>
          <a:p>
            <a:endParaRPr lang="ar-DZ"/>
          </a:p>
        </p:txBody>
      </p:sp>
      <p:sp>
        <p:nvSpPr>
          <p:cNvPr id="204811" name="Rectangle 53"/>
          <p:cNvSpPr>
            <a:spLocks noChangeArrowheads="1"/>
          </p:cNvSpPr>
          <p:nvPr/>
        </p:nvSpPr>
        <p:spPr bwMode="auto">
          <a:xfrm>
            <a:off x="1371600" y="5486400"/>
            <a:ext cx="533400" cy="381000"/>
          </a:xfrm>
          <a:prstGeom prst="rect">
            <a:avLst/>
          </a:prstGeom>
          <a:solidFill>
            <a:srgbClr val="FF66CC"/>
          </a:solidFill>
          <a:ln w="12700">
            <a:solidFill>
              <a:schemeClr val="tx1"/>
            </a:solidFill>
            <a:prstDash val="lgDash"/>
            <a:miter lim="800000"/>
            <a:headEnd/>
            <a:tailEnd/>
          </a:ln>
        </p:spPr>
        <p:txBody>
          <a:bodyPr wrap="none" anchor="ctr"/>
          <a:lstStyle/>
          <a:p>
            <a:endParaRPr lang="ar-DZ"/>
          </a:p>
        </p:txBody>
      </p:sp>
      <p:sp>
        <p:nvSpPr>
          <p:cNvPr id="204812" name="Rectangle 54"/>
          <p:cNvSpPr>
            <a:spLocks noChangeArrowheads="1"/>
          </p:cNvSpPr>
          <p:nvPr/>
        </p:nvSpPr>
        <p:spPr bwMode="auto">
          <a:xfrm>
            <a:off x="2590800" y="5486400"/>
            <a:ext cx="533400" cy="381000"/>
          </a:xfrm>
          <a:prstGeom prst="rect">
            <a:avLst/>
          </a:prstGeom>
          <a:solidFill>
            <a:srgbClr val="FF66CC"/>
          </a:solidFill>
          <a:ln w="12700">
            <a:solidFill>
              <a:schemeClr val="tx1"/>
            </a:solidFill>
            <a:prstDash val="lgDash"/>
            <a:miter lim="800000"/>
            <a:headEnd/>
            <a:tailEnd/>
          </a:ln>
        </p:spPr>
        <p:txBody>
          <a:bodyPr wrap="none" anchor="ctr"/>
          <a:lstStyle/>
          <a:p>
            <a:endParaRPr lang="ar-DZ"/>
          </a:p>
        </p:txBody>
      </p:sp>
      <p:sp>
        <p:nvSpPr>
          <p:cNvPr id="204813" name="Rectangle 55"/>
          <p:cNvSpPr>
            <a:spLocks noChangeArrowheads="1"/>
          </p:cNvSpPr>
          <p:nvPr/>
        </p:nvSpPr>
        <p:spPr bwMode="auto">
          <a:xfrm>
            <a:off x="3505200" y="5486400"/>
            <a:ext cx="609600" cy="381000"/>
          </a:xfrm>
          <a:prstGeom prst="rect">
            <a:avLst/>
          </a:prstGeom>
          <a:solidFill>
            <a:srgbClr val="FF66CC"/>
          </a:solidFill>
          <a:ln w="12700">
            <a:solidFill>
              <a:schemeClr val="tx1"/>
            </a:solidFill>
            <a:miter lim="800000"/>
            <a:headEnd/>
            <a:tailEnd/>
          </a:ln>
        </p:spPr>
        <p:txBody>
          <a:bodyPr wrap="none" anchor="ctr"/>
          <a:lstStyle/>
          <a:p>
            <a:endParaRPr lang="ar-DZ"/>
          </a:p>
        </p:txBody>
      </p:sp>
      <p:sp>
        <p:nvSpPr>
          <p:cNvPr id="204814" name="Rectangle 56"/>
          <p:cNvSpPr>
            <a:spLocks noChangeArrowheads="1"/>
          </p:cNvSpPr>
          <p:nvPr/>
        </p:nvSpPr>
        <p:spPr bwMode="auto">
          <a:xfrm>
            <a:off x="3276600" y="3962400"/>
            <a:ext cx="609600" cy="381000"/>
          </a:xfrm>
          <a:prstGeom prst="rect">
            <a:avLst/>
          </a:prstGeom>
          <a:solidFill>
            <a:srgbClr val="FF66CC"/>
          </a:solidFill>
          <a:ln w="12700">
            <a:solidFill>
              <a:schemeClr val="tx1"/>
            </a:solidFill>
            <a:miter lim="800000"/>
            <a:headEnd/>
            <a:tailEnd/>
          </a:ln>
        </p:spPr>
        <p:txBody>
          <a:bodyPr wrap="none" anchor="ctr"/>
          <a:lstStyle/>
          <a:p>
            <a:endParaRPr lang="ar-DZ"/>
          </a:p>
        </p:txBody>
      </p:sp>
      <p:cxnSp>
        <p:nvCxnSpPr>
          <p:cNvPr id="204815" name="AutoShape 57" descr="Treillis blanc"/>
          <p:cNvCxnSpPr>
            <a:cxnSpLocks noChangeShapeType="1"/>
            <a:stCxn id="204803" idx="2"/>
            <a:endCxn id="204804" idx="0"/>
          </p:cNvCxnSpPr>
          <p:nvPr/>
        </p:nvCxnSpPr>
        <p:spPr bwMode="auto">
          <a:xfrm>
            <a:off x="2247900" y="2971800"/>
            <a:ext cx="0" cy="304800"/>
          </a:xfrm>
          <a:prstGeom prst="straightConnector1">
            <a:avLst/>
          </a:prstGeom>
          <a:noFill/>
          <a:ln w="28575">
            <a:solidFill>
              <a:schemeClr val="tx1"/>
            </a:solidFill>
            <a:round/>
            <a:headEnd/>
            <a:tailEnd/>
          </a:ln>
        </p:spPr>
      </p:cxnSp>
      <p:cxnSp>
        <p:nvCxnSpPr>
          <p:cNvPr id="204816" name="AutoShape 58" descr="Treillis blanc"/>
          <p:cNvCxnSpPr>
            <a:cxnSpLocks noChangeShapeType="1"/>
            <a:stCxn id="204814" idx="2"/>
            <a:endCxn id="204806" idx="0"/>
          </p:cNvCxnSpPr>
          <p:nvPr/>
        </p:nvCxnSpPr>
        <p:spPr bwMode="auto">
          <a:xfrm flipH="1">
            <a:off x="3543300" y="4343400"/>
            <a:ext cx="38100" cy="457200"/>
          </a:xfrm>
          <a:prstGeom prst="straightConnector1">
            <a:avLst/>
          </a:prstGeom>
          <a:noFill/>
          <a:ln w="12700">
            <a:solidFill>
              <a:schemeClr val="tx1"/>
            </a:solidFill>
            <a:prstDash val="lgDash"/>
            <a:round/>
            <a:headEnd/>
            <a:tailEnd/>
          </a:ln>
        </p:spPr>
      </p:cxnSp>
      <p:cxnSp>
        <p:nvCxnSpPr>
          <p:cNvPr id="204817" name="AutoShape 59" descr="Treillis blanc"/>
          <p:cNvCxnSpPr>
            <a:cxnSpLocks noChangeShapeType="1"/>
            <a:stCxn id="204804" idx="2"/>
            <a:endCxn id="204807" idx="0"/>
          </p:cNvCxnSpPr>
          <p:nvPr/>
        </p:nvCxnSpPr>
        <p:spPr bwMode="auto">
          <a:xfrm>
            <a:off x="2247900" y="3657600"/>
            <a:ext cx="76200" cy="304800"/>
          </a:xfrm>
          <a:prstGeom prst="straightConnector1">
            <a:avLst/>
          </a:prstGeom>
          <a:noFill/>
          <a:ln w="12700">
            <a:solidFill>
              <a:schemeClr val="tx1"/>
            </a:solidFill>
            <a:prstDash val="lgDash"/>
            <a:round/>
            <a:headEnd/>
            <a:tailEnd/>
          </a:ln>
        </p:spPr>
      </p:cxnSp>
      <p:cxnSp>
        <p:nvCxnSpPr>
          <p:cNvPr id="204818" name="AutoShape 60" descr="Treillis blanc"/>
          <p:cNvCxnSpPr>
            <a:cxnSpLocks noChangeShapeType="1"/>
            <a:stCxn id="204804" idx="1"/>
            <a:endCxn id="204805" idx="0"/>
          </p:cNvCxnSpPr>
          <p:nvPr/>
        </p:nvCxnSpPr>
        <p:spPr bwMode="auto">
          <a:xfrm flipH="1">
            <a:off x="952500" y="3467100"/>
            <a:ext cx="1028700" cy="495300"/>
          </a:xfrm>
          <a:prstGeom prst="straightConnector1">
            <a:avLst/>
          </a:prstGeom>
          <a:noFill/>
          <a:ln w="12700">
            <a:solidFill>
              <a:schemeClr val="tx1"/>
            </a:solidFill>
            <a:prstDash val="lgDash"/>
            <a:round/>
            <a:headEnd/>
            <a:tailEnd/>
          </a:ln>
        </p:spPr>
      </p:cxnSp>
      <p:cxnSp>
        <p:nvCxnSpPr>
          <p:cNvPr id="204819" name="AutoShape 61" descr="Treillis blanc"/>
          <p:cNvCxnSpPr>
            <a:cxnSpLocks noChangeShapeType="1"/>
            <a:stCxn id="204804" idx="3"/>
            <a:endCxn id="204806" idx="0"/>
          </p:cNvCxnSpPr>
          <p:nvPr/>
        </p:nvCxnSpPr>
        <p:spPr bwMode="auto">
          <a:xfrm>
            <a:off x="2514600" y="3467100"/>
            <a:ext cx="1028700" cy="1333500"/>
          </a:xfrm>
          <a:prstGeom prst="straightConnector1">
            <a:avLst/>
          </a:prstGeom>
          <a:noFill/>
          <a:ln w="12700">
            <a:solidFill>
              <a:schemeClr val="tx1"/>
            </a:solidFill>
            <a:prstDash val="lgDash"/>
            <a:round/>
            <a:headEnd/>
            <a:tailEnd/>
          </a:ln>
        </p:spPr>
      </p:cxnSp>
      <p:cxnSp>
        <p:nvCxnSpPr>
          <p:cNvPr id="204820" name="AutoShape 62" descr="Treillis blanc"/>
          <p:cNvCxnSpPr>
            <a:cxnSpLocks noChangeShapeType="1"/>
            <a:stCxn id="204805" idx="2"/>
            <a:endCxn id="204808" idx="0"/>
          </p:cNvCxnSpPr>
          <p:nvPr/>
        </p:nvCxnSpPr>
        <p:spPr bwMode="auto">
          <a:xfrm>
            <a:off x="952500" y="4343400"/>
            <a:ext cx="685800" cy="457200"/>
          </a:xfrm>
          <a:prstGeom prst="straightConnector1">
            <a:avLst/>
          </a:prstGeom>
          <a:noFill/>
          <a:ln w="12700">
            <a:solidFill>
              <a:schemeClr val="tx1"/>
            </a:solidFill>
            <a:prstDash val="lgDash"/>
            <a:round/>
            <a:headEnd/>
            <a:tailEnd/>
          </a:ln>
        </p:spPr>
      </p:cxnSp>
      <p:cxnSp>
        <p:nvCxnSpPr>
          <p:cNvPr id="204821" name="AutoShape 63" descr="Treillis blanc"/>
          <p:cNvCxnSpPr>
            <a:cxnSpLocks noChangeShapeType="1"/>
            <a:stCxn id="204805" idx="2"/>
            <a:endCxn id="204810" idx="0"/>
          </p:cNvCxnSpPr>
          <p:nvPr/>
        </p:nvCxnSpPr>
        <p:spPr bwMode="auto">
          <a:xfrm flipH="1">
            <a:off x="419100" y="4343400"/>
            <a:ext cx="533400" cy="1143000"/>
          </a:xfrm>
          <a:prstGeom prst="straightConnector1">
            <a:avLst/>
          </a:prstGeom>
          <a:noFill/>
          <a:ln w="12700">
            <a:solidFill>
              <a:schemeClr val="tx1"/>
            </a:solidFill>
            <a:prstDash val="lgDash"/>
            <a:round/>
            <a:headEnd/>
            <a:tailEnd/>
          </a:ln>
        </p:spPr>
      </p:cxnSp>
      <p:cxnSp>
        <p:nvCxnSpPr>
          <p:cNvPr id="204822" name="AutoShape 64" descr="Treillis blanc"/>
          <p:cNvCxnSpPr>
            <a:cxnSpLocks noChangeShapeType="1"/>
            <a:stCxn id="204808" idx="2"/>
            <a:endCxn id="204811" idx="0"/>
          </p:cNvCxnSpPr>
          <p:nvPr/>
        </p:nvCxnSpPr>
        <p:spPr bwMode="auto">
          <a:xfrm>
            <a:off x="1638300" y="5181600"/>
            <a:ext cx="0" cy="304800"/>
          </a:xfrm>
          <a:prstGeom prst="straightConnector1">
            <a:avLst/>
          </a:prstGeom>
          <a:noFill/>
          <a:ln w="12700">
            <a:solidFill>
              <a:schemeClr val="tx1"/>
            </a:solidFill>
            <a:prstDash val="lgDash"/>
            <a:round/>
            <a:headEnd/>
            <a:tailEnd/>
          </a:ln>
        </p:spPr>
      </p:cxnSp>
      <p:cxnSp>
        <p:nvCxnSpPr>
          <p:cNvPr id="204823" name="AutoShape 65" descr="Treillis blanc"/>
          <p:cNvCxnSpPr>
            <a:cxnSpLocks noChangeShapeType="1"/>
            <a:stCxn id="204807" idx="2"/>
            <a:endCxn id="204809" idx="0"/>
          </p:cNvCxnSpPr>
          <p:nvPr/>
        </p:nvCxnSpPr>
        <p:spPr bwMode="auto">
          <a:xfrm>
            <a:off x="2324100" y="4343400"/>
            <a:ext cx="381000" cy="457200"/>
          </a:xfrm>
          <a:prstGeom prst="straightConnector1">
            <a:avLst/>
          </a:prstGeom>
          <a:noFill/>
          <a:ln w="12700">
            <a:solidFill>
              <a:schemeClr val="tx1"/>
            </a:solidFill>
            <a:prstDash val="lgDash"/>
            <a:round/>
            <a:headEnd/>
            <a:tailEnd/>
          </a:ln>
        </p:spPr>
      </p:cxnSp>
      <p:cxnSp>
        <p:nvCxnSpPr>
          <p:cNvPr id="204824" name="AutoShape 66" descr="Treillis blanc"/>
          <p:cNvCxnSpPr>
            <a:cxnSpLocks noChangeShapeType="1"/>
            <a:stCxn id="204809" idx="2"/>
            <a:endCxn id="204811" idx="3"/>
          </p:cNvCxnSpPr>
          <p:nvPr/>
        </p:nvCxnSpPr>
        <p:spPr bwMode="auto">
          <a:xfrm flipH="1">
            <a:off x="1905000" y="5181600"/>
            <a:ext cx="800100" cy="495300"/>
          </a:xfrm>
          <a:prstGeom prst="straightConnector1">
            <a:avLst/>
          </a:prstGeom>
          <a:noFill/>
          <a:ln w="12700">
            <a:solidFill>
              <a:schemeClr val="tx1"/>
            </a:solidFill>
            <a:prstDash val="lgDash"/>
            <a:round/>
            <a:headEnd/>
            <a:tailEnd/>
          </a:ln>
        </p:spPr>
      </p:cxnSp>
      <p:cxnSp>
        <p:nvCxnSpPr>
          <p:cNvPr id="204825" name="AutoShape 67" descr="Treillis blanc"/>
          <p:cNvCxnSpPr>
            <a:cxnSpLocks noChangeShapeType="1"/>
            <a:stCxn id="204809" idx="2"/>
            <a:endCxn id="204812" idx="0"/>
          </p:cNvCxnSpPr>
          <p:nvPr/>
        </p:nvCxnSpPr>
        <p:spPr bwMode="auto">
          <a:xfrm>
            <a:off x="2705100" y="5181600"/>
            <a:ext cx="152400" cy="304800"/>
          </a:xfrm>
          <a:prstGeom prst="straightConnector1">
            <a:avLst/>
          </a:prstGeom>
          <a:noFill/>
          <a:ln w="12700">
            <a:solidFill>
              <a:schemeClr val="tx1"/>
            </a:solidFill>
            <a:prstDash val="lgDash"/>
            <a:round/>
            <a:headEnd/>
            <a:tailEnd/>
          </a:ln>
        </p:spPr>
      </p:cxnSp>
      <p:cxnSp>
        <p:nvCxnSpPr>
          <p:cNvPr id="204826" name="AutoShape 68" descr="Treillis blanc"/>
          <p:cNvCxnSpPr>
            <a:cxnSpLocks noChangeShapeType="1"/>
            <a:stCxn id="204806" idx="2"/>
            <a:endCxn id="204813" idx="0"/>
          </p:cNvCxnSpPr>
          <p:nvPr/>
        </p:nvCxnSpPr>
        <p:spPr bwMode="auto">
          <a:xfrm>
            <a:off x="3543300" y="5181600"/>
            <a:ext cx="266700" cy="304800"/>
          </a:xfrm>
          <a:prstGeom prst="straightConnector1">
            <a:avLst/>
          </a:prstGeom>
          <a:noFill/>
          <a:ln w="12700">
            <a:solidFill>
              <a:schemeClr val="tx1"/>
            </a:solidFill>
            <a:prstDash val="lgDash"/>
            <a:round/>
            <a:headEnd/>
            <a:tailEnd/>
          </a:ln>
        </p:spPr>
      </p:cxnSp>
      <p:cxnSp>
        <p:nvCxnSpPr>
          <p:cNvPr id="204827" name="AutoShape 69" descr="Treillis blanc"/>
          <p:cNvCxnSpPr>
            <a:cxnSpLocks noChangeShapeType="1"/>
            <a:stCxn id="204806" idx="2"/>
            <a:endCxn id="204812" idx="0"/>
          </p:cNvCxnSpPr>
          <p:nvPr/>
        </p:nvCxnSpPr>
        <p:spPr bwMode="auto">
          <a:xfrm flipH="1">
            <a:off x="2857500" y="5181600"/>
            <a:ext cx="685800" cy="304800"/>
          </a:xfrm>
          <a:prstGeom prst="straightConnector1">
            <a:avLst/>
          </a:prstGeom>
          <a:noFill/>
          <a:ln w="12700">
            <a:solidFill>
              <a:schemeClr val="tx1"/>
            </a:solidFill>
            <a:prstDash val="lgDash"/>
            <a:round/>
            <a:headEnd/>
            <a:tailEnd/>
          </a:ln>
        </p:spPr>
      </p:cxnSp>
      <p:sp>
        <p:nvSpPr>
          <p:cNvPr id="204828" name="Text Box 70"/>
          <p:cNvSpPr txBox="1">
            <a:spLocks noChangeArrowheads="1"/>
          </p:cNvSpPr>
          <p:nvPr/>
        </p:nvSpPr>
        <p:spPr bwMode="auto">
          <a:xfrm>
            <a:off x="219075" y="5532438"/>
            <a:ext cx="323850" cy="366712"/>
          </a:xfrm>
          <a:prstGeom prst="rect">
            <a:avLst/>
          </a:prstGeom>
          <a:noFill/>
          <a:ln w="12700">
            <a:noFill/>
            <a:prstDash val="lgDash"/>
            <a:miter lim="800000"/>
            <a:headEnd/>
            <a:tailEnd/>
          </a:ln>
        </p:spPr>
        <p:txBody>
          <a:bodyPr wrap="none" anchor="ctr">
            <a:spAutoFit/>
          </a:bodyPr>
          <a:lstStyle/>
          <a:p>
            <a:r>
              <a:rPr lang="en-US"/>
              <a:t>T</a:t>
            </a:r>
          </a:p>
        </p:txBody>
      </p:sp>
      <p:sp>
        <p:nvSpPr>
          <p:cNvPr id="204829" name="Text Box 71"/>
          <p:cNvSpPr txBox="1">
            <a:spLocks noChangeArrowheads="1"/>
          </p:cNvSpPr>
          <p:nvPr/>
        </p:nvSpPr>
        <p:spPr bwMode="auto">
          <a:xfrm>
            <a:off x="1438275" y="5532438"/>
            <a:ext cx="323850" cy="366712"/>
          </a:xfrm>
          <a:prstGeom prst="rect">
            <a:avLst/>
          </a:prstGeom>
          <a:noFill/>
          <a:ln w="12700">
            <a:noFill/>
            <a:prstDash val="lgDash"/>
            <a:miter lim="800000"/>
            <a:headEnd/>
            <a:tailEnd/>
          </a:ln>
        </p:spPr>
        <p:txBody>
          <a:bodyPr wrap="none" anchor="ctr">
            <a:spAutoFit/>
          </a:bodyPr>
          <a:lstStyle/>
          <a:p>
            <a:r>
              <a:rPr lang="en-US"/>
              <a:t>T</a:t>
            </a:r>
          </a:p>
        </p:txBody>
      </p:sp>
      <p:sp>
        <p:nvSpPr>
          <p:cNvPr id="204830" name="Text Box 72"/>
          <p:cNvSpPr txBox="1">
            <a:spLocks noChangeArrowheads="1"/>
          </p:cNvSpPr>
          <p:nvPr/>
        </p:nvSpPr>
        <p:spPr bwMode="auto">
          <a:xfrm>
            <a:off x="2657475" y="5532438"/>
            <a:ext cx="323850" cy="366712"/>
          </a:xfrm>
          <a:prstGeom prst="rect">
            <a:avLst/>
          </a:prstGeom>
          <a:noFill/>
          <a:ln w="12700">
            <a:noFill/>
            <a:prstDash val="lgDash"/>
            <a:miter lim="800000"/>
            <a:headEnd/>
            <a:tailEnd/>
          </a:ln>
        </p:spPr>
        <p:txBody>
          <a:bodyPr wrap="none" anchor="ctr">
            <a:spAutoFit/>
          </a:bodyPr>
          <a:lstStyle/>
          <a:p>
            <a:r>
              <a:rPr lang="en-US"/>
              <a:t>T</a:t>
            </a:r>
          </a:p>
        </p:txBody>
      </p:sp>
      <p:sp>
        <p:nvSpPr>
          <p:cNvPr id="204831" name="Text Box 73"/>
          <p:cNvSpPr txBox="1">
            <a:spLocks noChangeArrowheads="1"/>
          </p:cNvSpPr>
          <p:nvPr/>
        </p:nvSpPr>
        <p:spPr bwMode="auto">
          <a:xfrm>
            <a:off x="3648075" y="5532438"/>
            <a:ext cx="323850" cy="366712"/>
          </a:xfrm>
          <a:prstGeom prst="rect">
            <a:avLst/>
          </a:prstGeom>
          <a:noFill/>
          <a:ln w="12700">
            <a:noFill/>
            <a:miter lim="800000"/>
            <a:headEnd/>
            <a:tailEnd/>
          </a:ln>
        </p:spPr>
        <p:txBody>
          <a:bodyPr wrap="none" anchor="ctr">
            <a:spAutoFit/>
          </a:bodyPr>
          <a:lstStyle/>
          <a:p>
            <a:r>
              <a:rPr lang="en-US"/>
              <a:t>T</a:t>
            </a:r>
          </a:p>
        </p:txBody>
      </p:sp>
      <p:sp>
        <p:nvSpPr>
          <p:cNvPr id="204832" name="Text Box 74"/>
          <p:cNvSpPr txBox="1">
            <a:spLocks noChangeArrowheads="1"/>
          </p:cNvSpPr>
          <p:nvPr/>
        </p:nvSpPr>
        <p:spPr bwMode="auto">
          <a:xfrm>
            <a:off x="1514475" y="4846638"/>
            <a:ext cx="323850" cy="366712"/>
          </a:xfrm>
          <a:prstGeom prst="rect">
            <a:avLst/>
          </a:prstGeom>
          <a:noFill/>
          <a:ln w="12700">
            <a:noFill/>
            <a:miter lim="800000"/>
            <a:headEnd/>
            <a:tailEnd/>
          </a:ln>
        </p:spPr>
        <p:txBody>
          <a:bodyPr wrap="none" anchor="ctr">
            <a:spAutoFit/>
          </a:bodyPr>
          <a:lstStyle/>
          <a:p>
            <a:r>
              <a:rPr lang="en-US"/>
              <a:t>T</a:t>
            </a:r>
          </a:p>
        </p:txBody>
      </p:sp>
      <p:sp>
        <p:nvSpPr>
          <p:cNvPr id="204833" name="Text Box 75"/>
          <p:cNvSpPr txBox="1">
            <a:spLocks noChangeArrowheads="1"/>
          </p:cNvSpPr>
          <p:nvPr/>
        </p:nvSpPr>
        <p:spPr bwMode="auto">
          <a:xfrm>
            <a:off x="2514600" y="4800600"/>
            <a:ext cx="323850" cy="366713"/>
          </a:xfrm>
          <a:prstGeom prst="rect">
            <a:avLst/>
          </a:prstGeom>
          <a:noFill/>
          <a:ln w="12700">
            <a:noFill/>
            <a:miter lim="800000"/>
            <a:headEnd/>
            <a:tailEnd/>
          </a:ln>
        </p:spPr>
        <p:txBody>
          <a:bodyPr wrap="none" anchor="ctr">
            <a:spAutoFit/>
          </a:bodyPr>
          <a:lstStyle/>
          <a:p>
            <a:r>
              <a:rPr lang="en-US"/>
              <a:t>T</a:t>
            </a:r>
          </a:p>
        </p:txBody>
      </p:sp>
      <p:sp>
        <p:nvSpPr>
          <p:cNvPr id="204834" name="Rectangle 76" descr="Diagonales larges vers le haut"/>
          <p:cNvSpPr>
            <a:spLocks noChangeArrowheads="1"/>
          </p:cNvSpPr>
          <p:nvPr/>
        </p:nvSpPr>
        <p:spPr bwMode="auto">
          <a:xfrm>
            <a:off x="2590800" y="1828800"/>
            <a:ext cx="533400" cy="381000"/>
          </a:xfrm>
          <a:prstGeom prst="rect">
            <a:avLst/>
          </a:prstGeom>
          <a:pattFill prst="wdUpDiag">
            <a:fgClr>
              <a:srgbClr val="FF66CC"/>
            </a:fgClr>
            <a:bgClr>
              <a:srgbClr val="FFFFFF"/>
            </a:bgClr>
          </a:pattFill>
          <a:ln w="12700">
            <a:solidFill>
              <a:schemeClr val="tx1"/>
            </a:solidFill>
            <a:miter lim="800000"/>
            <a:headEnd/>
            <a:tailEnd/>
          </a:ln>
        </p:spPr>
        <p:txBody>
          <a:bodyPr wrap="none" anchor="ctr"/>
          <a:lstStyle/>
          <a:p>
            <a:r>
              <a:rPr lang="en-US"/>
              <a:t>D</a:t>
            </a:r>
          </a:p>
        </p:txBody>
      </p:sp>
      <p:sp>
        <p:nvSpPr>
          <p:cNvPr id="204835" name="Line 77"/>
          <p:cNvSpPr>
            <a:spLocks noChangeShapeType="1"/>
          </p:cNvSpPr>
          <p:nvPr/>
        </p:nvSpPr>
        <p:spPr bwMode="auto">
          <a:xfrm flipH="1">
            <a:off x="2514600" y="2209800"/>
            <a:ext cx="457200" cy="457200"/>
          </a:xfrm>
          <a:prstGeom prst="line">
            <a:avLst/>
          </a:prstGeom>
          <a:noFill/>
          <a:ln w="12700">
            <a:solidFill>
              <a:schemeClr val="tx1"/>
            </a:solidFill>
            <a:round/>
            <a:headEnd/>
            <a:tailEnd/>
          </a:ln>
        </p:spPr>
        <p:txBody>
          <a:bodyPr wrap="none" anchor="ctr"/>
          <a:lstStyle/>
          <a:p>
            <a:endParaRPr lang="fr-FR"/>
          </a:p>
        </p:txBody>
      </p:sp>
      <p:sp>
        <p:nvSpPr>
          <p:cNvPr id="204836" name="Text Box 78"/>
          <p:cNvSpPr txBox="1">
            <a:spLocks noChangeArrowheads="1"/>
          </p:cNvSpPr>
          <p:nvPr/>
        </p:nvSpPr>
        <p:spPr bwMode="auto">
          <a:xfrm>
            <a:off x="3419475" y="4770438"/>
            <a:ext cx="323850" cy="366712"/>
          </a:xfrm>
          <a:prstGeom prst="rect">
            <a:avLst/>
          </a:prstGeom>
          <a:noFill/>
          <a:ln w="12700">
            <a:noFill/>
            <a:miter lim="800000"/>
            <a:headEnd/>
            <a:tailEnd/>
          </a:ln>
        </p:spPr>
        <p:txBody>
          <a:bodyPr wrap="none" anchor="ctr">
            <a:spAutoFit/>
          </a:bodyPr>
          <a:lstStyle/>
          <a:p>
            <a:r>
              <a:rPr lang="en-US"/>
              <a:t>T</a:t>
            </a:r>
          </a:p>
        </p:txBody>
      </p:sp>
      <p:sp>
        <p:nvSpPr>
          <p:cNvPr id="204837" name="Text Box 79"/>
          <p:cNvSpPr txBox="1">
            <a:spLocks noChangeArrowheads="1"/>
          </p:cNvSpPr>
          <p:nvPr/>
        </p:nvSpPr>
        <p:spPr bwMode="auto">
          <a:xfrm>
            <a:off x="838200" y="3962400"/>
            <a:ext cx="323850" cy="366713"/>
          </a:xfrm>
          <a:prstGeom prst="rect">
            <a:avLst/>
          </a:prstGeom>
          <a:noFill/>
          <a:ln w="12700">
            <a:noFill/>
            <a:miter lim="800000"/>
            <a:headEnd/>
            <a:tailEnd/>
          </a:ln>
        </p:spPr>
        <p:txBody>
          <a:bodyPr wrap="none" anchor="ctr">
            <a:spAutoFit/>
          </a:bodyPr>
          <a:lstStyle/>
          <a:p>
            <a:r>
              <a:rPr lang="en-US"/>
              <a:t>T</a:t>
            </a:r>
          </a:p>
        </p:txBody>
      </p:sp>
      <p:sp>
        <p:nvSpPr>
          <p:cNvPr id="204838" name="Text Box 80"/>
          <p:cNvSpPr txBox="1">
            <a:spLocks noChangeArrowheads="1"/>
          </p:cNvSpPr>
          <p:nvPr/>
        </p:nvSpPr>
        <p:spPr bwMode="auto">
          <a:xfrm>
            <a:off x="2200275" y="3932238"/>
            <a:ext cx="323850" cy="366712"/>
          </a:xfrm>
          <a:prstGeom prst="rect">
            <a:avLst/>
          </a:prstGeom>
          <a:noFill/>
          <a:ln w="12700">
            <a:noFill/>
            <a:miter lim="800000"/>
            <a:headEnd/>
            <a:tailEnd/>
          </a:ln>
        </p:spPr>
        <p:txBody>
          <a:bodyPr wrap="none" anchor="ctr">
            <a:spAutoFit/>
          </a:bodyPr>
          <a:lstStyle/>
          <a:p>
            <a:r>
              <a:rPr lang="en-US"/>
              <a:t>T</a:t>
            </a:r>
          </a:p>
        </p:txBody>
      </p:sp>
      <p:sp>
        <p:nvSpPr>
          <p:cNvPr id="204839" name="Text Box 81"/>
          <p:cNvSpPr txBox="1">
            <a:spLocks noChangeArrowheads="1"/>
          </p:cNvSpPr>
          <p:nvPr/>
        </p:nvSpPr>
        <p:spPr bwMode="auto">
          <a:xfrm>
            <a:off x="3429000" y="3962400"/>
            <a:ext cx="323850" cy="366713"/>
          </a:xfrm>
          <a:prstGeom prst="rect">
            <a:avLst/>
          </a:prstGeom>
          <a:noFill/>
          <a:ln w="12700">
            <a:noFill/>
            <a:miter lim="800000"/>
            <a:headEnd/>
            <a:tailEnd/>
          </a:ln>
        </p:spPr>
        <p:txBody>
          <a:bodyPr wrap="none" anchor="ctr">
            <a:spAutoFit/>
          </a:bodyPr>
          <a:lstStyle/>
          <a:p>
            <a:r>
              <a:rPr lang="en-US"/>
              <a:t>T</a:t>
            </a:r>
          </a:p>
        </p:txBody>
      </p:sp>
      <p:sp>
        <p:nvSpPr>
          <p:cNvPr id="204840" name="Text Box 82"/>
          <p:cNvSpPr txBox="1">
            <a:spLocks noChangeArrowheads="1"/>
          </p:cNvSpPr>
          <p:nvPr/>
        </p:nvSpPr>
        <p:spPr bwMode="auto">
          <a:xfrm>
            <a:off x="2057400" y="3276600"/>
            <a:ext cx="387350" cy="366713"/>
          </a:xfrm>
          <a:prstGeom prst="rect">
            <a:avLst/>
          </a:prstGeom>
          <a:noFill/>
          <a:ln w="12700">
            <a:noFill/>
            <a:miter lim="800000"/>
            <a:headEnd/>
            <a:tailEnd/>
          </a:ln>
        </p:spPr>
        <p:txBody>
          <a:bodyPr wrap="none" anchor="ctr">
            <a:spAutoFit/>
          </a:bodyPr>
          <a:lstStyle/>
          <a:p>
            <a:r>
              <a:rPr lang="en-US"/>
              <a:t>T </a:t>
            </a:r>
          </a:p>
        </p:txBody>
      </p:sp>
      <p:sp>
        <p:nvSpPr>
          <p:cNvPr id="204841" name="Line 85"/>
          <p:cNvSpPr>
            <a:spLocks noChangeShapeType="1"/>
          </p:cNvSpPr>
          <p:nvPr/>
        </p:nvSpPr>
        <p:spPr bwMode="auto">
          <a:xfrm>
            <a:off x="2514600" y="2819400"/>
            <a:ext cx="1066800" cy="1143000"/>
          </a:xfrm>
          <a:prstGeom prst="line">
            <a:avLst/>
          </a:prstGeom>
          <a:noFill/>
          <a:ln w="28575">
            <a:solidFill>
              <a:schemeClr val="tx1"/>
            </a:solidFill>
            <a:round/>
            <a:headEnd/>
            <a:tailEnd/>
          </a:ln>
        </p:spPr>
        <p:txBody>
          <a:bodyPr wrap="none" anchor="ctr"/>
          <a:lstStyle/>
          <a:p>
            <a:endParaRPr lang="fr-FR"/>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pPr fontAlgn="auto">
              <a:spcAft>
                <a:spcPts val="0"/>
              </a:spcAft>
              <a:defRPr/>
            </a:pPr>
            <a:r>
              <a:rPr lang="en-US" smtClean="0"/>
              <a:t>Le test d’intégration</a:t>
            </a:r>
          </a:p>
        </p:txBody>
      </p:sp>
      <p:sp>
        <p:nvSpPr>
          <p:cNvPr id="205827" name="Rectangle 3" descr="Treillis blanc"/>
          <p:cNvSpPr>
            <a:spLocks noChangeArrowheads="1"/>
          </p:cNvSpPr>
          <p:nvPr/>
        </p:nvSpPr>
        <p:spPr bwMode="auto">
          <a:xfrm>
            <a:off x="2057400" y="2438400"/>
            <a:ext cx="533400" cy="381000"/>
          </a:xfrm>
          <a:prstGeom prst="rect">
            <a:avLst/>
          </a:prstGeom>
          <a:pattFill prst="openDmnd">
            <a:fgClr>
              <a:srgbClr val="FF66CC"/>
            </a:fgClr>
            <a:bgClr>
              <a:srgbClr val="FFFFFF"/>
            </a:bgClr>
          </a:pattFill>
          <a:ln w="12700">
            <a:solidFill>
              <a:schemeClr val="tx1"/>
            </a:solidFill>
            <a:miter lim="800000"/>
            <a:headEnd/>
            <a:tailEnd/>
          </a:ln>
        </p:spPr>
        <p:txBody>
          <a:bodyPr wrap="none" anchor="ctr"/>
          <a:lstStyle/>
          <a:p>
            <a:endParaRPr lang="ar-DZ"/>
          </a:p>
        </p:txBody>
      </p:sp>
      <p:sp>
        <p:nvSpPr>
          <p:cNvPr id="205828" name="Rectangle 4" descr="Treillis blanc"/>
          <p:cNvSpPr>
            <a:spLocks noChangeArrowheads="1"/>
          </p:cNvSpPr>
          <p:nvPr/>
        </p:nvSpPr>
        <p:spPr bwMode="auto">
          <a:xfrm>
            <a:off x="2057400" y="3124200"/>
            <a:ext cx="533400" cy="381000"/>
          </a:xfrm>
          <a:prstGeom prst="rect">
            <a:avLst/>
          </a:prstGeom>
          <a:noFill/>
          <a:ln w="12700">
            <a:solidFill>
              <a:schemeClr val="tx1"/>
            </a:solidFill>
            <a:miter lim="800000"/>
            <a:headEnd/>
            <a:tailEnd/>
          </a:ln>
        </p:spPr>
        <p:txBody>
          <a:bodyPr wrap="none" anchor="ctr"/>
          <a:lstStyle/>
          <a:p>
            <a:endParaRPr lang="ar-DZ"/>
          </a:p>
        </p:txBody>
      </p:sp>
      <p:sp>
        <p:nvSpPr>
          <p:cNvPr id="205829" name="Rectangle 5" descr="Treillis blanc"/>
          <p:cNvSpPr>
            <a:spLocks noChangeArrowheads="1"/>
          </p:cNvSpPr>
          <p:nvPr/>
        </p:nvSpPr>
        <p:spPr bwMode="auto">
          <a:xfrm>
            <a:off x="762000" y="3810000"/>
            <a:ext cx="533400" cy="381000"/>
          </a:xfrm>
          <a:prstGeom prst="rect">
            <a:avLst/>
          </a:prstGeom>
          <a:noFill/>
          <a:ln w="12700">
            <a:solidFill>
              <a:schemeClr val="tx1"/>
            </a:solidFill>
            <a:miter lim="800000"/>
            <a:headEnd/>
            <a:tailEnd/>
          </a:ln>
        </p:spPr>
        <p:txBody>
          <a:bodyPr wrap="none" anchor="ctr"/>
          <a:lstStyle/>
          <a:p>
            <a:endParaRPr lang="ar-DZ"/>
          </a:p>
        </p:txBody>
      </p:sp>
      <p:sp>
        <p:nvSpPr>
          <p:cNvPr id="205830" name="Rectangle 6" descr="Treillis blanc"/>
          <p:cNvSpPr>
            <a:spLocks noChangeArrowheads="1"/>
          </p:cNvSpPr>
          <p:nvPr/>
        </p:nvSpPr>
        <p:spPr bwMode="auto">
          <a:xfrm>
            <a:off x="3352800" y="4648200"/>
            <a:ext cx="533400" cy="381000"/>
          </a:xfrm>
          <a:prstGeom prst="rect">
            <a:avLst/>
          </a:prstGeom>
          <a:noFill/>
          <a:ln w="12700">
            <a:solidFill>
              <a:schemeClr val="tx1"/>
            </a:solidFill>
            <a:miter lim="800000"/>
            <a:headEnd/>
            <a:tailEnd/>
          </a:ln>
        </p:spPr>
        <p:txBody>
          <a:bodyPr wrap="none" anchor="ctr"/>
          <a:lstStyle/>
          <a:p>
            <a:endParaRPr lang="ar-DZ"/>
          </a:p>
        </p:txBody>
      </p:sp>
      <p:sp>
        <p:nvSpPr>
          <p:cNvPr id="205831" name="Rectangle 7" descr="Treillis blanc"/>
          <p:cNvSpPr>
            <a:spLocks noChangeArrowheads="1"/>
          </p:cNvSpPr>
          <p:nvPr/>
        </p:nvSpPr>
        <p:spPr bwMode="auto">
          <a:xfrm>
            <a:off x="2133600" y="3810000"/>
            <a:ext cx="533400" cy="381000"/>
          </a:xfrm>
          <a:prstGeom prst="rect">
            <a:avLst/>
          </a:prstGeom>
          <a:noFill/>
          <a:ln w="12700">
            <a:solidFill>
              <a:schemeClr val="tx1"/>
            </a:solidFill>
            <a:miter lim="800000"/>
            <a:headEnd/>
            <a:tailEnd/>
          </a:ln>
        </p:spPr>
        <p:txBody>
          <a:bodyPr wrap="none" anchor="ctr"/>
          <a:lstStyle/>
          <a:p>
            <a:endParaRPr lang="ar-DZ"/>
          </a:p>
        </p:txBody>
      </p:sp>
      <p:sp>
        <p:nvSpPr>
          <p:cNvPr id="205832" name="Rectangle 8" descr="Treillis blanc"/>
          <p:cNvSpPr>
            <a:spLocks noChangeArrowheads="1"/>
          </p:cNvSpPr>
          <p:nvPr/>
        </p:nvSpPr>
        <p:spPr bwMode="auto">
          <a:xfrm>
            <a:off x="1447800" y="4648200"/>
            <a:ext cx="533400" cy="381000"/>
          </a:xfrm>
          <a:prstGeom prst="rect">
            <a:avLst/>
          </a:prstGeom>
          <a:noFill/>
          <a:ln w="12700">
            <a:solidFill>
              <a:schemeClr val="tx1"/>
            </a:solidFill>
            <a:miter lim="800000"/>
            <a:headEnd/>
            <a:tailEnd/>
          </a:ln>
        </p:spPr>
        <p:txBody>
          <a:bodyPr wrap="none" anchor="ctr"/>
          <a:lstStyle/>
          <a:p>
            <a:endParaRPr lang="ar-DZ"/>
          </a:p>
        </p:txBody>
      </p:sp>
      <p:sp>
        <p:nvSpPr>
          <p:cNvPr id="205833" name="Rectangle 9" descr="Treillis blanc"/>
          <p:cNvSpPr>
            <a:spLocks noChangeArrowheads="1"/>
          </p:cNvSpPr>
          <p:nvPr/>
        </p:nvSpPr>
        <p:spPr bwMode="auto">
          <a:xfrm>
            <a:off x="2514600" y="4648200"/>
            <a:ext cx="533400" cy="381000"/>
          </a:xfrm>
          <a:prstGeom prst="rect">
            <a:avLst/>
          </a:prstGeom>
          <a:noFill/>
          <a:ln w="12700">
            <a:solidFill>
              <a:schemeClr val="tx1"/>
            </a:solidFill>
            <a:miter lim="800000"/>
            <a:headEnd/>
            <a:tailEnd/>
          </a:ln>
        </p:spPr>
        <p:txBody>
          <a:bodyPr wrap="none" anchor="ctr"/>
          <a:lstStyle/>
          <a:p>
            <a:endParaRPr lang="ar-DZ"/>
          </a:p>
        </p:txBody>
      </p:sp>
      <p:sp>
        <p:nvSpPr>
          <p:cNvPr id="205834" name="Rectangle 10" descr="Treillis blanc"/>
          <p:cNvSpPr>
            <a:spLocks noChangeArrowheads="1"/>
          </p:cNvSpPr>
          <p:nvPr/>
        </p:nvSpPr>
        <p:spPr bwMode="auto">
          <a:xfrm>
            <a:off x="228600" y="5334000"/>
            <a:ext cx="533400" cy="381000"/>
          </a:xfrm>
          <a:prstGeom prst="rect">
            <a:avLst/>
          </a:prstGeom>
          <a:noFill/>
          <a:ln w="12700">
            <a:solidFill>
              <a:schemeClr val="tx1"/>
            </a:solidFill>
            <a:miter lim="800000"/>
            <a:headEnd/>
            <a:tailEnd/>
          </a:ln>
        </p:spPr>
        <p:txBody>
          <a:bodyPr wrap="none" anchor="ctr"/>
          <a:lstStyle/>
          <a:p>
            <a:endParaRPr lang="ar-DZ"/>
          </a:p>
        </p:txBody>
      </p:sp>
      <p:sp>
        <p:nvSpPr>
          <p:cNvPr id="205835" name="Rectangle 11" descr="Treillis blanc"/>
          <p:cNvSpPr>
            <a:spLocks noChangeArrowheads="1"/>
          </p:cNvSpPr>
          <p:nvPr/>
        </p:nvSpPr>
        <p:spPr bwMode="auto">
          <a:xfrm>
            <a:off x="1447800" y="5334000"/>
            <a:ext cx="533400" cy="381000"/>
          </a:xfrm>
          <a:prstGeom prst="rect">
            <a:avLst/>
          </a:prstGeom>
          <a:noFill/>
          <a:ln w="12700">
            <a:solidFill>
              <a:schemeClr val="tx1"/>
            </a:solidFill>
            <a:miter lim="800000"/>
            <a:headEnd/>
            <a:tailEnd/>
          </a:ln>
        </p:spPr>
        <p:txBody>
          <a:bodyPr wrap="none" anchor="ctr"/>
          <a:lstStyle/>
          <a:p>
            <a:endParaRPr lang="ar-DZ"/>
          </a:p>
        </p:txBody>
      </p:sp>
      <p:sp>
        <p:nvSpPr>
          <p:cNvPr id="205836" name="Rectangle 12" descr="Treillis blanc"/>
          <p:cNvSpPr>
            <a:spLocks noChangeArrowheads="1"/>
          </p:cNvSpPr>
          <p:nvPr/>
        </p:nvSpPr>
        <p:spPr bwMode="auto">
          <a:xfrm>
            <a:off x="2667000" y="5334000"/>
            <a:ext cx="533400" cy="381000"/>
          </a:xfrm>
          <a:prstGeom prst="rect">
            <a:avLst/>
          </a:prstGeom>
          <a:noFill/>
          <a:ln w="12700">
            <a:solidFill>
              <a:schemeClr val="tx1"/>
            </a:solidFill>
            <a:miter lim="800000"/>
            <a:headEnd/>
            <a:tailEnd/>
          </a:ln>
        </p:spPr>
        <p:txBody>
          <a:bodyPr wrap="none" anchor="ctr"/>
          <a:lstStyle/>
          <a:p>
            <a:endParaRPr lang="ar-DZ"/>
          </a:p>
        </p:txBody>
      </p:sp>
      <p:sp>
        <p:nvSpPr>
          <p:cNvPr id="205837" name="Rectangle 13" descr="Treillis blanc"/>
          <p:cNvSpPr>
            <a:spLocks noChangeArrowheads="1"/>
          </p:cNvSpPr>
          <p:nvPr/>
        </p:nvSpPr>
        <p:spPr bwMode="auto">
          <a:xfrm>
            <a:off x="3581400" y="5334000"/>
            <a:ext cx="609600" cy="381000"/>
          </a:xfrm>
          <a:prstGeom prst="rect">
            <a:avLst/>
          </a:prstGeom>
          <a:noFill/>
          <a:ln w="12700">
            <a:solidFill>
              <a:schemeClr val="tx1"/>
            </a:solidFill>
            <a:miter lim="800000"/>
            <a:headEnd/>
            <a:tailEnd/>
          </a:ln>
        </p:spPr>
        <p:txBody>
          <a:bodyPr wrap="none" anchor="ctr"/>
          <a:lstStyle/>
          <a:p>
            <a:endParaRPr lang="ar-DZ"/>
          </a:p>
        </p:txBody>
      </p:sp>
      <p:sp>
        <p:nvSpPr>
          <p:cNvPr id="205838" name="Rectangle 14" descr="Treillis blanc"/>
          <p:cNvSpPr>
            <a:spLocks noChangeArrowheads="1"/>
          </p:cNvSpPr>
          <p:nvPr/>
        </p:nvSpPr>
        <p:spPr bwMode="auto">
          <a:xfrm>
            <a:off x="3429000" y="3810000"/>
            <a:ext cx="609600" cy="381000"/>
          </a:xfrm>
          <a:prstGeom prst="rect">
            <a:avLst/>
          </a:prstGeom>
          <a:noFill/>
          <a:ln w="12700">
            <a:solidFill>
              <a:schemeClr val="tx1"/>
            </a:solidFill>
            <a:miter lim="800000"/>
            <a:headEnd/>
            <a:tailEnd/>
          </a:ln>
        </p:spPr>
        <p:txBody>
          <a:bodyPr wrap="none" anchor="ctr"/>
          <a:lstStyle/>
          <a:p>
            <a:endParaRPr lang="ar-DZ"/>
          </a:p>
        </p:txBody>
      </p:sp>
      <p:cxnSp>
        <p:nvCxnSpPr>
          <p:cNvPr id="205839" name="AutoShape 15" descr="Treillis blanc"/>
          <p:cNvCxnSpPr>
            <a:cxnSpLocks noChangeShapeType="1"/>
            <a:stCxn id="205827" idx="2"/>
            <a:endCxn id="205828" idx="0"/>
          </p:cNvCxnSpPr>
          <p:nvPr/>
        </p:nvCxnSpPr>
        <p:spPr bwMode="auto">
          <a:xfrm>
            <a:off x="2324100" y="2819400"/>
            <a:ext cx="0" cy="304800"/>
          </a:xfrm>
          <a:prstGeom prst="straightConnector1">
            <a:avLst/>
          </a:prstGeom>
          <a:noFill/>
          <a:ln w="28575">
            <a:solidFill>
              <a:schemeClr val="tx1"/>
            </a:solidFill>
            <a:round/>
            <a:headEnd/>
            <a:tailEnd/>
          </a:ln>
        </p:spPr>
      </p:cxnSp>
      <p:cxnSp>
        <p:nvCxnSpPr>
          <p:cNvPr id="205840" name="AutoShape 16" descr="Treillis blanc"/>
          <p:cNvCxnSpPr>
            <a:cxnSpLocks noChangeShapeType="1"/>
            <a:stCxn id="205838" idx="2"/>
            <a:endCxn id="205830" idx="0"/>
          </p:cNvCxnSpPr>
          <p:nvPr/>
        </p:nvCxnSpPr>
        <p:spPr bwMode="auto">
          <a:xfrm flipH="1">
            <a:off x="3619500" y="4191000"/>
            <a:ext cx="114300" cy="457200"/>
          </a:xfrm>
          <a:prstGeom prst="straightConnector1">
            <a:avLst/>
          </a:prstGeom>
          <a:noFill/>
          <a:ln w="12700">
            <a:solidFill>
              <a:schemeClr val="tx1"/>
            </a:solidFill>
            <a:round/>
            <a:headEnd/>
            <a:tailEnd/>
          </a:ln>
        </p:spPr>
      </p:cxnSp>
      <p:cxnSp>
        <p:nvCxnSpPr>
          <p:cNvPr id="205841" name="AutoShape 17" descr="Treillis blanc"/>
          <p:cNvCxnSpPr>
            <a:cxnSpLocks noChangeShapeType="1"/>
            <a:stCxn id="205828" idx="2"/>
            <a:endCxn id="205831" idx="0"/>
          </p:cNvCxnSpPr>
          <p:nvPr/>
        </p:nvCxnSpPr>
        <p:spPr bwMode="auto">
          <a:xfrm>
            <a:off x="2324100" y="3505200"/>
            <a:ext cx="76200" cy="304800"/>
          </a:xfrm>
          <a:prstGeom prst="straightConnector1">
            <a:avLst/>
          </a:prstGeom>
          <a:noFill/>
          <a:ln w="12700">
            <a:solidFill>
              <a:schemeClr val="tx1"/>
            </a:solidFill>
            <a:round/>
            <a:headEnd/>
            <a:tailEnd/>
          </a:ln>
        </p:spPr>
      </p:cxnSp>
      <p:cxnSp>
        <p:nvCxnSpPr>
          <p:cNvPr id="205842" name="AutoShape 18" descr="Treillis blanc"/>
          <p:cNvCxnSpPr>
            <a:cxnSpLocks noChangeShapeType="1"/>
            <a:stCxn id="205828" idx="1"/>
            <a:endCxn id="205829" idx="0"/>
          </p:cNvCxnSpPr>
          <p:nvPr/>
        </p:nvCxnSpPr>
        <p:spPr bwMode="auto">
          <a:xfrm flipH="1">
            <a:off x="1028700" y="3314700"/>
            <a:ext cx="1028700" cy="495300"/>
          </a:xfrm>
          <a:prstGeom prst="straightConnector1">
            <a:avLst/>
          </a:prstGeom>
          <a:noFill/>
          <a:ln w="12700">
            <a:solidFill>
              <a:schemeClr val="tx1"/>
            </a:solidFill>
            <a:round/>
            <a:headEnd/>
            <a:tailEnd/>
          </a:ln>
        </p:spPr>
      </p:cxnSp>
      <p:cxnSp>
        <p:nvCxnSpPr>
          <p:cNvPr id="205843" name="AutoShape 19" descr="Treillis blanc"/>
          <p:cNvCxnSpPr>
            <a:cxnSpLocks noChangeShapeType="1"/>
            <a:stCxn id="205828" idx="3"/>
            <a:endCxn id="205830" idx="0"/>
          </p:cNvCxnSpPr>
          <p:nvPr/>
        </p:nvCxnSpPr>
        <p:spPr bwMode="auto">
          <a:xfrm>
            <a:off x="2590800" y="3314700"/>
            <a:ext cx="1028700" cy="1333500"/>
          </a:xfrm>
          <a:prstGeom prst="straightConnector1">
            <a:avLst/>
          </a:prstGeom>
          <a:noFill/>
          <a:ln w="12700">
            <a:solidFill>
              <a:schemeClr val="tx1"/>
            </a:solidFill>
            <a:round/>
            <a:headEnd/>
            <a:tailEnd/>
          </a:ln>
        </p:spPr>
      </p:cxnSp>
      <p:cxnSp>
        <p:nvCxnSpPr>
          <p:cNvPr id="205844" name="AutoShape 20" descr="Treillis blanc"/>
          <p:cNvCxnSpPr>
            <a:cxnSpLocks noChangeShapeType="1"/>
            <a:stCxn id="205829" idx="2"/>
            <a:endCxn id="205832" idx="0"/>
          </p:cNvCxnSpPr>
          <p:nvPr/>
        </p:nvCxnSpPr>
        <p:spPr bwMode="auto">
          <a:xfrm>
            <a:off x="1028700" y="4191000"/>
            <a:ext cx="685800" cy="457200"/>
          </a:xfrm>
          <a:prstGeom prst="straightConnector1">
            <a:avLst/>
          </a:prstGeom>
          <a:noFill/>
          <a:ln w="12700">
            <a:solidFill>
              <a:schemeClr val="tx1"/>
            </a:solidFill>
            <a:round/>
            <a:headEnd/>
            <a:tailEnd/>
          </a:ln>
        </p:spPr>
      </p:cxnSp>
      <p:cxnSp>
        <p:nvCxnSpPr>
          <p:cNvPr id="205845" name="AutoShape 21" descr="Treillis blanc"/>
          <p:cNvCxnSpPr>
            <a:cxnSpLocks noChangeShapeType="1"/>
            <a:stCxn id="205829" idx="2"/>
            <a:endCxn id="205834" idx="0"/>
          </p:cNvCxnSpPr>
          <p:nvPr/>
        </p:nvCxnSpPr>
        <p:spPr bwMode="auto">
          <a:xfrm flipH="1">
            <a:off x="495300" y="4191000"/>
            <a:ext cx="533400" cy="1143000"/>
          </a:xfrm>
          <a:prstGeom prst="straightConnector1">
            <a:avLst/>
          </a:prstGeom>
          <a:noFill/>
          <a:ln w="12700">
            <a:solidFill>
              <a:schemeClr val="tx1"/>
            </a:solidFill>
            <a:round/>
            <a:headEnd/>
            <a:tailEnd/>
          </a:ln>
        </p:spPr>
      </p:cxnSp>
      <p:cxnSp>
        <p:nvCxnSpPr>
          <p:cNvPr id="205846" name="AutoShape 22" descr="Treillis blanc"/>
          <p:cNvCxnSpPr>
            <a:cxnSpLocks noChangeShapeType="1"/>
            <a:stCxn id="205832" idx="2"/>
            <a:endCxn id="205835" idx="0"/>
          </p:cNvCxnSpPr>
          <p:nvPr/>
        </p:nvCxnSpPr>
        <p:spPr bwMode="auto">
          <a:xfrm>
            <a:off x="1714500" y="5029200"/>
            <a:ext cx="0" cy="304800"/>
          </a:xfrm>
          <a:prstGeom prst="straightConnector1">
            <a:avLst/>
          </a:prstGeom>
          <a:noFill/>
          <a:ln w="12700">
            <a:solidFill>
              <a:schemeClr val="tx1"/>
            </a:solidFill>
            <a:round/>
            <a:headEnd/>
            <a:tailEnd/>
          </a:ln>
        </p:spPr>
      </p:cxnSp>
      <p:cxnSp>
        <p:nvCxnSpPr>
          <p:cNvPr id="205847" name="AutoShape 23" descr="Treillis blanc"/>
          <p:cNvCxnSpPr>
            <a:cxnSpLocks noChangeShapeType="1"/>
            <a:stCxn id="205831" idx="2"/>
            <a:endCxn id="205833" idx="0"/>
          </p:cNvCxnSpPr>
          <p:nvPr/>
        </p:nvCxnSpPr>
        <p:spPr bwMode="auto">
          <a:xfrm>
            <a:off x="2400300" y="4191000"/>
            <a:ext cx="381000" cy="457200"/>
          </a:xfrm>
          <a:prstGeom prst="straightConnector1">
            <a:avLst/>
          </a:prstGeom>
          <a:noFill/>
          <a:ln w="12700">
            <a:solidFill>
              <a:schemeClr val="tx1"/>
            </a:solidFill>
            <a:round/>
            <a:headEnd/>
            <a:tailEnd/>
          </a:ln>
        </p:spPr>
      </p:cxnSp>
      <p:cxnSp>
        <p:nvCxnSpPr>
          <p:cNvPr id="205848" name="AutoShape 24" descr="Treillis blanc"/>
          <p:cNvCxnSpPr>
            <a:cxnSpLocks noChangeShapeType="1"/>
            <a:stCxn id="205833" idx="2"/>
            <a:endCxn id="205835" idx="3"/>
          </p:cNvCxnSpPr>
          <p:nvPr/>
        </p:nvCxnSpPr>
        <p:spPr bwMode="auto">
          <a:xfrm flipH="1">
            <a:off x="1981200" y="5029200"/>
            <a:ext cx="800100" cy="495300"/>
          </a:xfrm>
          <a:prstGeom prst="straightConnector1">
            <a:avLst/>
          </a:prstGeom>
          <a:noFill/>
          <a:ln w="12700">
            <a:solidFill>
              <a:schemeClr val="tx1"/>
            </a:solidFill>
            <a:round/>
            <a:headEnd/>
            <a:tailEnd/>
          </a:ln>
        </p:spPr>
      </p:cxnSp>
      <p:cxnSp>
        <p:nvCxnSpPr>
          <p:cNvPr id="205849" name="AutoShape 25" descr="Treillis blanc"/>
          <p:cNvCxnSpPr>
            <a:cxnSpLocks noChangeShapeType="1"/>
            <a:stCxn id="205833" idx="2"/>
            <a:endCxn id="205836" idx="0"/>
          </p:cNvCxnSpPr>
          <p:nvPr/>
        </p:nvCxnSpPr>
        <p:spPr bwMode="auto">
          <a:xfrm>
            <a:off x="2781300" y="5029200"/>
            <a:ext cx="152400" cy="304800"/>
          </a:xfrm>
          <a:prstGeom prst="straightConnector1">
            <a:avLst/>
          </a:prstGeom>
          <a:noFill/>
          <a:ln w="12700">
            <a:solidFill>
              <a:schemeClr val="tx1"/>
            </a:solidFill>
            <a:round/>
            <a:headEnd/>
            <a:tailEnd/>
          </a:ln>
        </p:spPr>
      </p:cxnSp>
      <p:cxnSp>
        <p:nvCxnSpPr>
          <p:cNvPr id="205850" name="AutoShape 26" descr="Treillis blanc"/>
          <p:cNvCxnSpPr>
            <a:cxnSpLocks noChangeShapeType="1"/>
            <a:stCxn id="205830" idx="2"/>
            <a:endCxn id="205837" idx="0"/>
          </p:cNvCxnSpPr>
          <p:nvPr/>
        </p:nvCxnSpPr>
        <p:spPr bwMode="auto">
          <a:xfrm>
            <a:off x="3619500" y="5029200"/>
            <a:ext cx="266700" cy="304800"/>
          </a:xfrm>
          <a:prstGeom prst="straightConnector1">
            <a:avLst/>
          </a:prstGeom>
          <a:noFill/>
          <a:ln w="12700">
            <a:solidFill>
              <a:schemeClr val="tx1"/>
            </a:solidFill>
            <a:round/>
            <a:headEnd/>
            <a:tailEnd/>
          </a:ln>
        </p:spPr>
      </p:cxnSp>
      <p:cxnSp>
        <p:nvCxnSpPr>
          <p:cNvPr id="205851" name="AutoShape 27" descr="Treillis blanc"/>
          <p:cNvCxnSpPr>
            <a:cxnSpLocks noChangeShapeType="1"/>
            <a:stCxn id="205830" idx="2"/>
            <a:endCxn id="205836" idx="0"/>
          </p:cNvCxnSpPr>
          <p:nvPr/>
        </p:nvCxnSpPr>
        <p:spPr bwMode="auto">
          <a:xfrm flipH="1">
            <a:off x="2933700" y="5029200"/>
            <a:ext cx="685800" cy="304800"/>
          </a:xfrm>
          <a:prstGeom prst="straightConnector1">
            <a:avLst/>
          </a:prstGeom>
          <a:noFill/>
          <a:ln w="12700">
            <a:solidFill>
              <a:schemeClr val="tx1"/>
            </a:solidFill>
            <a:round/>
            <a:headEnd/>
            <a:tailEnd/>
          </a:ln>
        </p:spPr>
      </p:cxnSp>
      <p:sp>
        <p:nvSpPr>
          <p:cNvPr id="205852" name="Rectangle 28" descr="5%"/>
          <p:cNvSpPr>
            <a:spLocks noChangeArrowheads="1"/>
          </p:cNvSpPr>
          <p:nvPr/>
        </p:nvSpPr>
        <p:spPr bwMode="auto">
          <a:xfrm>
            <a:off x="2057400" y="3124200"/>
            <a:ext cx="533400" cy="381000"/>
          </a:xfrm>
          <a:prstGeom prst="rect">
            <a:avLst/>
          </a:prstGeom>
          <a:pattFill prst="pct5">
            <a:fgClr>
              <a:srgbClr val="FF66CC"/>
            </a:fgClr>
            <a:bgClr>
              <a:srgbClr val="FFFFFF"/>
            </a:bgClr>
          </a:pattFill>
          <a:ln w="12700">
            <a:solidFill>
              <a:schemeClr val="tx1"/>
            </a:solidFill>
            <a:miter lim="800000"/>
            <a:headEnd/>
            <a:tailEnd/>
          </a:ln>
        </p:spPr>
        <p:txBody>
          <a:bodyPr wrap="none" anchor="ctr"/>
          <a:lstStyle/>
          <a:p>
            <a:r>
              <a:rPr lang="en-US"/>
              <a:t>S</a:t>
            </a:r>
          </a:p>
        </p:txBody>
      </p:sp>
      <p:sp>
        <p:nvSpPr>
          <p:cNvPr id="205853" name="Rectangle 29" descr="Diagonales larges vers le haut"/>
          <p:cNvSpPr>
            <a:spLocks noChangeArrowheads="1"/>
          </p:cNvSpPr>
          <p:nvPr/>
        </p:nvSpPr>
        <p:spPr bwMode="auto">
          <a:xfrm>
            <a:off x="2667000" y="1752600"/>
            <a:ext cx="533400" cy="381000"/>
          </a:xfrm>
          <a:prstGeom prst="rect">
            <a:avLst/>
          </a:prstGeom>
          <a:pattFill prst="wdUpDiag">
            <a:fgClr>
              <a:srgbClr val="FF66CC"/>
            </a:fgClr>
            <a:bgClr>
              <a:srgbClr val="FFFFFF"/>
            </a:bgClr>
          </a:pattFill>
          <a:ln w="12700">
            <a:solidFill>
              <a:schemeClr val="tx1"/>
            </a:solidFill>
            <a:miter lim="800000"/>
            <a:headEnd/>
            <a:tailEnd/>
          </a:ln>
        </p:spPr>
        <p:txBody>
          <a:bodyPr wrap="none" anchor="ctr"/>
          <a:lstStyle/>
          <a:p>
            <a:r>
              <a:rPr lang="en-US"/>
              <a:t>D</a:t>
            </a:r>
          </a:p>
        </p:txBody>
      </p:sp>
      <p:sp>
        <p:nvSpPr>
          <p:cNvPr id="205854" name="Line 30"/>
          <p:cNvSpPr>
            <a:spLocks noChangeShapeType="1"/>
          </p:cNvSpPr>
          <p:nvPr/>
        </p:nvSpPr>
        <p:spPr bwMode="auto">
          <a:xfrm flipH="1">
            <a:off x="2590800" y="2133600"/>
            <a:ext cx="457200" cy="457200"/>
          </a:xfrm>
          <a:prstGeom prst="line">
            <a:avLst/>
          </a:prstGeom>
          <a:noFill/>
          <a:ln w="12700">
            <a:solidFill>
              <a:schemeClr val="tx1"/>
            </a:solidFill>
            <a:round/>
            <a:headEnd/>
            <a:tailEnd/>
          </a:ln>
        </p:spPr>
        <p:txBody>
          <a:bodyPr wrap="none" anchor="ctr"/>
          <a:lstStyle/>
          <a:p>
            <a:endParaRPr lang="fr-FR"/>
          </a:p>
        </p:txBody>
      </p:sp>
      <p:sp>
        <p:nvSpPr>
          <p:cNvPr id="205855" name="Rectangle 32" descr="Treillis blanc"/>
          <p:cNvSpPr>
            <a:spLocks noChangeArrowheads="1"/>
          </p:cNvSpPr>
          <p:nvPr/>
        </p:nvSpPr>
        <p:spPr bwMode="auto">
          <a:xfrm>
            <a:off x="6553200" y="3124200"/>
            <a:ext cx="533400" cy="381000"/>
          </a:xfrm>
          <a:prstGeom prst="rect">
            <a:avLst/>
          </a:prstGeom>
          <a:pattFill prst="openDmnd">
            <a:fgClr>
              <a:srgbClr val="FF66CC"/>
            </a:fgClr>
            <a:bgClr>
              <a:srgbClr val="FFFFFF"/>
            </a:bgClr>
          </a:pattFill>
          <a:ln w="12700">
            <a:solidFill>
              <a:schemeClr val="tx1"/>
            </a:solidFill>
            <a:miter lim="800000"/>
            <a:headEnd/>
            <a:tailEnd/>
          </a:ln>
        </p:spPr>
        <p:txBody>
          <a:bodyPr wrap="none" anchor="ctr"/>
          <a:lstStyle/>
          <a:p>
            <a:endParaRPr lang="ar-DZ"/>
          </a:p>
        </p:txBody>
      </p:sp>
      <p:sp>
        <p:nvSpPr>
          <p:cNvPr id="205856" name="Rectangle 33" descr="Treillis blanc"/>
          <p:cNvSpPr>
            <a:spLocks noChangeArrowheads="1"/>
          </p:cNvSpPr>
          <p:nvPr/>
        </p:nvSpPr>
        <p:spPr bwMode="auto">
          <a:xfrm>
            <a:off x="5257800" y="3810000"/>
            <a:ext cx="533400" cy="381000"/>
          </a:xfrm>
          <a:prstGeom prst="rect">
            <a:avLst/>
          </a:prstGeom>
          <a:noFill/>
          <a:ln w="12700">
            <a:solidFill>
              <a:schemeClr val="tx1"/>
            </a:solidFill>
            <a:miter lim="800000"/>
            <a:headEnd/>
            <a:tailEnd/>
          </a:ln>
        </p:spPr>
        <p:txBody>
          <a:bodyPr wrap="none" anchor="ctr"/>
          <a:lstStyle/>
          <a:p>
            <a:endParaRPr lang="ar-DZ"/>
          </a:p>
        </p:txBody>
      </p:sp>
      <p:sp>
        <p:nvSpPr>
          <p:cNvPr id="205857" name="Rectangle 34" descr="Treillis blanc"/>
          <p:cNvSpPr>
            <a:spLocks noChangeArrowheads="1"/>
          </p:cNvSpPr>
          <p:nvPr/>
        </p:nvSpPr>
        <p:spPr bwMode="auto">
          <a:xfrm>
            <a:off x="7848600" y="4648200"/>
            <a:ext cx="533400" cy="381000"/>
          </a:xfrm>
          <a:prstGeom prst="rect">
            <a:avLst/>
          </a:prstGeom>
          <a:noFill/>
          <a:ln w="12700">
            <a:solidFill>
              <a:schemeClr val="tx1"/>
            </a:solidFill>
            <a:miter lim="800000"/>
            <a:headEnd/>
            <a:tailEnd/>
          </a:ln>
        </p:spPr>
        <p:txBody>
          <a:bodyPr wrap="none" anchor="ctr"/>
          <a:lstStyle/>
          <a:p>
            <a:endParaRPr lang="ar-DZ"/>
          </a:p>
        </p:txBody>
      </p:sp>
      <p:sp>
        <p:nvSpPr>
          <p:cNvPr id="205858" name="Rectangle 35" descr="Treillis blanc"/>
          <p:cNvSpPr>
            <a:spLocks noChangeArrowheads="1"/>
          </p:cNvSpPr>
          <p:nvPr/>
        </p:nvSpPr>
        <p:spPr bwMode="auto">
          <a:xfrm>
            <a:off x="6629400" y="3810000"/>
            <a:ext cx="533400" cy="381000"/>
          </a:xfrm>
          <a:prstGeom prst="rect">
            <a:avLst/>
          </a:prstGeom>
          <a:noFill/>
          <a:ln w="12700">
            <a:solidFill>
              <a:schemeClr val="tx1"/>
            </a:solidFill>
            <a:miter lim="800000"/>
            <a:headEnd/>
            <a:tailEnd/>
          </a:ln>
        </p:spPr>
        <p:txBody>
          <a:bodyPr wrap="none" anchor="ctr"/>
          <a:lstStyle/>
          <a:p>
            <a:endParaRPr lang="ar-DZ"/>
          </a:p>
        </p:txBody>
      </p:sp>
      <p:sp>
        <p:nvSpPr>
          <p:cNvPr id="205859" name="Rectangle 36" descr="Treillis blanc"/>
          <p:cNvSpPr>
            <a:spLocks noChangeArrowheads="1"/>
          </p:cNvSpPr>
          <p:nvPr/>
        </p:nvSpPr>
        <p:spPr bwMode="auto">
          <a:xfrm>
            <a:off x="5943600" y="4648200"/>
            <a:ext cx="533400" cy="381000"/>
          </a:xfrm>
          <a:prstGeom prst="rect">
            <a:avLst/>
          </a:prstGeom>
          <a:noFill/>
          <a:ln w="12700">
            <a:solidFill>
              <a:schemeClr val="tx1"/>
            </a:solidFill>
            <a:miter lim="800000"/>
            <a:headEnd/>
            <a:tailEnd/>
          </a:ln>
        </p:spPr>
        <p:txBody>
          <a:bodyPr wrap="none" anchor="ctr"/>
          <a:lstStyle/>
          <a:p>
            <a:endParaRPr lang="ar-DZ"/>
          </a:p>
        </p:txBody>
      </p:sp>
      <p:sp>
        <p:nvSpPr>
          <p:cNvPr id="205860" name="Rectangle 37" descr="Treillis blanc"/>
          <p:cNvSpPr>
            <a:spLocks noChangeArrowheads="1"/>
          </p:cNvSpPr>
          <p:nvPr/>
        </p:nvSpPr>
        <p:spPr bwMode="auto">
          <a:xfrm>
            <a:off x="7010400" y="4648200"/>
            <a:ext cx="533400" cy="381000"/>
          </a:xfrm>
          <a:prstGeom prst="rect">
            <a:avLst/>
          </a:prstGeom>
          <a:noFill/>
          <a:ln w="12700">
            <a:solidFill>
              <a:schemeClr val="tx1"/>
            </a:solidFill>
            <a:miter lim="800000"/>
            <a:headEnd/>
            <a:tailEnd/>
          </a:ln>
        </p:spPr>
        <p:txBody>
          <a:bodyPr wrap="none" anchor="ctr"/>
          <a:lstStyle/>
          <a:p>
            <a:endParaRPr lang="ar-DZ"/>
          </a:p>
        </p:txBody>
      </p:sp>
      <p:sp>
        <p:nvSpPr>
          <p:cNvPr id="205861" name="Rectangle 38" descr="Treillis blanc"/>
          <p:cNvSpPr>
            <a:spLocks noChangeArrowheads="1"/>
          </p:cNvSpPr>
          <p:nvPr/>
        </p:nvSpPr>
        <p:spPr bwMode="auto">
          <a:xfrm>
            <a:off x="4724400" y="5334000"/>
            <a:ext cx="533400" cy="381000"/>
          </a:xfrm>
          <a:prstGeom prst="rect">
            <a:avLst/>
          </a:prstGeom>
          <a:noFill/>
          <a:ln w="12700">
            <a:solidFill>
              <a:schemeClr val="tx1"/>
            </a:solidFill>
            <a:miter lim="800000"/>
            <a:headEnd/>
            <a:tailEnd/>
          </a:ln>
        </p:spPr>
        <p:txBody>
          <a:bodyPr wrap="none" anchor="ctr"/>
          <a:lstStyle/>
          <a:p>
            <a:endParaRPr lang="ar-DZ"/>
          </a:p>
        </p:txBody>
      </p:sp>
      <p:sp>
        <p:nvSpPr>
          <p:cNvPr id="205862" name="Rectangle 39" descr="Treillis blanc"/>
          <p:cNvSpPr>
            <a:spLocks noChangeArrowheads="1"/>
          </p:cNvSpPr>
          <p:nvPr/>
        </p:nvSpPr>
        <p:spPr bwMode="auto">
          <a:xfrm>
            <a:off x="5943600" y="5334000"/>
            <a:ext cx="533400" cy="381000"/>
          </a:xfrm>
          <a:prstGeom prst="rect">
            <a:avLst/>
          </a:prstGeom>
          <a:noFill/>
          <a:ln w="12700">
            <a:solidFill>
              <a:schemeClr val="tx1"/>
            </a:solidFill>
            <a:miter lim="800000"/>
            <a:headEnd/>
            <a:tailEnd/>
          </a:ln>
        </p:spPr>
        <p:txBody>
          <a:bodyPr wrap="none" anchor="ctr"/>
          <a:lstStyle/>
          <a:p>
            <a:endParaRPr lang="ar-DZ"/>
          </a:p>
        </p:txBody>
      </p:sp>
      <p:sp>
        <p:nvSpPr>
          <p:cNvPr id="205863" name="Rectangle 40" descr="Treillis blanc"/>
          <p:cNvSpPr>
            <a:spLocks noChangeArrowheads="1"/>
          </p:cNvSpPr>
          <p:nvPr/>
        </p:nvSpPr>
        <p:spPr bwMode="auto">
          <a:xfrm>
            <a:off x="7162800" y="5334000"/>
            <a:ext cx="533400" cy="381000"/>
          </a:xfrm>
          <a:prstGeom prst="rect">
            <a:avLst/>
          </a:prstGeom>
          <a:noFill/>
          <a:ln w="12700">
            <a:solidFill>
              <a:schemeClr val="tx1"/>
            </a:solidFill>
            <a:miter lim="800000"/>
            <a:headEnd/>
            <a:tailEnd/>
          </a:ln>
        </p:spPr>
        <p:txBody>
          <a:bodyPr wrap="none" anchor="ctr"/>
          <a:lstStyle/>
          <a:p>
            <a:endParaRPr lang="ar-DZ"/>
          </a:p>
        </p:txBody>
      </p:sp>
      <p:sp>
        <p:nvSpPr>
          <p:cNvPr id="205864" name="Rectangle 41" descr="Treillis blanc"/>
          <p:cNvSpPr>
            <a:spLocks noChangeArrowheads="1"/>
          </p:cNvSpPr>
          <p:nvPr/>
        </p:nvSpPr>
        <p:spPr bwMode="auto">
          <a:xfrm>
            <a:off x="8077200" y="5334000"/>
            <a:ext cx="609600" cy="381000"/>
          </a:xfrm>
          <a:prstGeom prst="rect">
            <a:avLst/>
          </a:prstGeom>
          <a:noFill/>
          <a:ln w="12700">
            <a:solidFill>
              <a:schemeClr val="tx1"/>
            </a:solidFill>
            <a:miter lim="800000"/>
            <a:headEnd/>
            <a:tailEnd/>
          </a:ln>
        </p:spPr>
        <p:txBody>
          <a:bodyPr wrap="none" anchor="ctr"/>
          <a:lstStyle/>
          <a:p>
            <a:endParaRPr lang="ar-DZ"/>
          </a:p>
        </p:txBody>
      </p:sp>
      <p:sp>
        <p:nvSpPr>
          <p:cNvPr id="205865" name="Rectangle 42" descr="Treillis blanc"/>
          <p:cNvSpPr>
            <a:spLocks noChangeArrowheads="1"/>
          </p:cNvSpPr>
          <p:nvPr/>
        </p:nvSpPr>
        <p:spPr bwMode="auto">
          <a:xfrm>
            <a:off x="7924800" y="3810000"/>
            <a:ext cx="609600" cy="381000"/>
          </a:xfrm>
          <a:prstGeom prst="rect">
            <a:avLst/>
          </a:prstGeom>
          <a:pattFill prst="openDmnd">
            <a:fgClr>
              <a:srgbClr val="FF66CC"/>
            </a:fgClr>
            <a:bgClr>
              <a:srgbClr val="FFFFFF"/>
            </a:bgClr>
          </a:pattFill>
          <a:ln w="12700">
            <a:solidFill>
              <a:schemeClr val="tx1"/>
            </a:solidFill>
            <a:miter lim="800000"/>
            <a:headEnd/>
            <a:tailEnd/>
          </a:ln>
        </p:spPr>
        <p:txBody>
          <a:bodyPr wrap="none" anchor="ctr"/>
          <a:lstStyle/>
          <a:p>
            <a:endParaRPr lang="ar-DZ"/>
          </a:p>
        </p:txBody>
      </p:sp>
      <p:cxnSp>
        <p:nvCxnSpPr>
          <p:cNvPr id="205866" name="AutoShape 43" descr="Treillis blanc"/>
          <p:cNvCxnSpPr>
            <a:cxnSpLocks noChangeShapeType="1"/>
            <a:endCxn id="205855" idx="0"/>
          </p:cNvCxnSpPr>
          <p:nvPr/>
        </p:nvCxnSpPr>
        <p:spPr bwMode="auto">
          <a:xfrm>
            <a:off x="6819900" y="2819400"/>
            <a:ext cx="0" cy="304800"/>
          </a:xfrm>
          <a:prstGeom prst="straightConnector1">
            <a:avLst/>
          </a:prstGeom>
          <a:noFill/>
          <a:ln w="12700">
            <a:solidFill>
              <a:schemeClr val="tx1"/>
            </a:solidFill>
            <a:prstDash val="lgDash"/>
            <a:round/>
            <a:headEnd/>
            <a:tailEnd/>
          </a:ln>
        </p:spPr>
      </p:cxnSp>
      <p:cxnSp>
        <p:nvCxnSpPr>
          <p:cNvPr id="205867" name="AutoShape 44" descr="Treillis blanc"/>
          <p:cNvCxnSpPr>
            <a:cxnSpLocks noChangeShapeType="1"/>
            <a:stCxn id="205865" idx="2"/>
            <a:endCxn id="205857" idx="0"/>
          </p:cNvCxnSpPr>
          <p:nvPr/>
        </p:nvCxnSpPr>
        <p:spPr bwMode="auto">
          <a:xfrm flipH="1">
            <a:off x="8115300" y="4191000"/>
            <a:ext cx="114300" cy="457200"/>
          </a:xfrm>
          <a:prstGeom prst="straightConnector1">
            <a:avLst/>
          </a:prstGeom>
          <a:noFill/>
          <a:ln w="12700">
            <a:solidFill>
              <a:schemeClr val="tx1"/>
            </a:solidFill>
            <a:round/>
            <a:headEnd/>
            <a:tailEnd/>
          </a:ln>
        </p:spPr>
      </p:cxnSp>
      <p:cxnSp>
        <p:nvCxnSpPr>
          <p:cNvPr id="205868" name="AutoShape 45" descr="Treillis blanc"/>
          <p:cNvCxnSpPr>
            <a:cxnSpLocks noChangeShapeType="1"/>
            <a:stCxn id="205855" idx="2"/>
            <a:endCxn id="205858" idx="0"/>
          </p:cNvCxnSpPr>
          <p:nvPr/>
        </p:nvCxnSpPr>
        <p:spPr bwMode="auto">
          <a:xfrm>
            <a:off x="6819900" y="3505200"/>
            <a:ext cx="76200" cy="304800"/>
          </a:xfrm>
          <a:prstGeom prst="straightConnector1">
            <a:avLst/>
          </a:prstGeom>
          <a:noFill/>
          <a:ln w="28575">
            <a:solidFill>
              <a:schemeClr val="tx1"/>
            </a:solidFill>
            <a:round/>
            <a:headEnd/>
            <a:tailEnd/>
          </a:ln>
        </p:spPr>
      </p:cxnSp>
      <p:cxnSp>
        <p:nvCxnSpPr>
          <p:cNvPr id="205869" name="AutoShape 46" descr="Treillis blanc"/>
          <p:cNvCxnSpPr>
            <a:cxnSpLocks noChangeShapeType="1"/>
            <a:stCxn id="205855" idx="1"/>
            <a:endCxn id="205856" idx="0"/>
          </p:cNvCxnSpPr>
          <p:nvPr/>
        </p:nvCxnSpPr>
        <p:spPr bwMode="auto">
          <a:xfrm flipH="1">
            <a:off x="5524500" y="3314700"/>
            <a:ext cx="1028700" cy="495300"/>
          </a:xfrm>
          <a:prstGeom prst="straightConnector1">
            <a:avLst/>
          </a:prstGeom>
          <a:noFill/>
          <a:ln w="28575">
            <a:solidFill>
              <a:schemeClr val="tx1"/>
            </a:solidFill>
            <a:round/>
            <a:headEnd/>
            <a:tailEnd/>
          </a:ln>
        </p:spPr>
      </p:cxnSp>
      <p:cxnSp>
        <p:nvCxnSpPr>
          <p:cNvPr id="205870" name="AutoShape 47" descr="Treillis blanc"/>
          <p:cNvCxnSpPr>
            <a:cxnSpLocks noChangeShapeType="1"/>
            <a:stCxn id="205855" idx="3"/>
            <a:endCxn id="205857" idx="0"/>
          </p:cNvCxnSpPr>
          <p:nvPr/>
        </p:nvCxnSpPr>
        <p:spPr bwMode="auto">
          <a:xfrm>
            <a:off x="7086600" y="3314700"/>
            <a:ext cx="1028700" cy="1333500"/>
          </a:xfrm>
          <a:prstGeom prst="straightConnector1">
            <a:avLst/>
          </a:prstGeom>
          <a:noFill/>
          <a:ln w="38100">
            <a:solidFill>
              <a:schemeClr val="tx1"/>
            </a:solidFill>
            <a:round/>
            <a:headEnd/>
            <a:tailEnd/>
          </a:ln>
        </p:spPr>
      </p:cxnSp>
      <p:cxnSp>
        <p:nvCxnSpPr>
          <p:cNvPr id="205871" name="AutoShape 48" descr="Treillis blanc"/>
          <p:cNvCxnSpPr>
            <a:cxnSpLocks noChangeShapeType="1"/>
            <a:stCxn id="205856" idx="2"/>
            <a:endCxn id="205859" idx="0"/>
          </p:cNvCxnSpPr>
          <p:nvPr/>
        </p:nvCxnSpPr>
        <p:spPr bwMode="auto">
          <a:xfrm>
            <a:off x="5524500" y="4191000"/>
            <a:ext cx="685800" cy="457200"/>
          </a:xfrm>
          <a:prstGeom prst="straightConnector1">
            <a:avLst/>
          </a:prstGeom>
          <a:noFill/>
          <a:ln w="12700">
            <a:solidFill>
              <a:schemeClr val="tx1"/>
            </a:solidFill>
            <a:round/>
            <a:headEnd/>
            <a:tailEnd/>
          </a:ln>
        </p:spPr>
      </p:cxnSp>
      <p:cxnSp>
        <p:nvCxnSpPr>
          <p:cNvPr id="205872" name="AutoShape 49" descr="Treillis blanc"/>
          <p:cNvCxnSpPr>
            <a:cxnSpLocks noChangeShapeType="1"/>
            <a:stCxn id="205856" idx="2"/>
            <a:endCxn id="205861" idx="0"/>
          </p:cNvCxnSpPr>
          <p:nvPr/>
        </p:nvCxnSpPr>
        <p:spPr bwMode="auto">
          <a:xfrm flipH="1">
            <a:off x="4991100" y="4191000"/>
            <a:ext cx="533400" cy="1143000"/>
          </a:xfrm>
          <a:prstGeom prst="straightConnector1">
            <a:avLst/>
          </a:prstGeom>
          <a:noFill/>
          <a:ln w="12700">
            <a:solidFill>
              <a:schemeClr val="tx1"/>
            </a:solidFill>
            <a:round/>
            <a:headEnd/>
            <a:tailEnd/>
          </a:ln>
        </p:spPr>
      </p:cxnSp>
      <p:cxnSp>
        <p:nvCxnSpPr>
          <p:cNvPr id="205873" name="AutoShape 50" descr="Treillis blanc"/>
          <p:cNvCxnSpPr>
            <a:cxnSpLocks noChangeShapeType="1"/>
            <a:stCxn id="205859" idx="2"/>
            <a:endCxn id="205862" idx="0"/>
          </p:cNvCxnSpPr>
          <p:nvPr/>
        </p:nvCxnSpPr>
        <p:spPr bwMode="auto">
          <a:xfrm>
            <a:off x="6210300" y="5029200"/>
            <a:ext cx="0" cy="304800"/>
          </a:xfrm>
          <a:prstGeom prst="straightConnector1">
            <a:avLst/>
          </a:prstGeom>
          <a:noFill/>
          <a:ln w="12700">
            <a:solidFill>
              <a:schemeClr val="tx1"/>
            </a:solidFill>
            <a:round/>
            <a:headEnd/>
            <a:tailEnd/>
          </a:ln>
        </p:spPr>
      </p:cxnSp>
      <p:cxnSp>
        <p:nvCxnSpPr>
          <p:cNvPr id="205874" name="AutoShape 51" descr="Treillis blanc"/>
          <p:cNvCxnSpPr>
            <a:cxnSpLocks noChangeShapeType="1"/>
            <a:stCxn id="205858" idx="2"/>
            <a:endCxn id="205860" idx="0"/>
          </p:cNvCxnSpPr>
          <p:nvPr/>
        </p:nvCxnSpPr>
        <p:spPr bwMode="auto">
          <a:xfrm>
            <a:off x="6896100" y="4191000"/>
            <a:ext cx="381000" cy="457200"/>
          </a:xfrm>
          <a:prstGeom prst="straightConnector1">
            <a:avLst/>
          </a:prstGeom>
          <a:noFill/>
          <a:ln w="12700">
            <a:solidFill>
              <a:schemeClr val="tx1"/>
            </a:solidFill>
            <a:round/>
            <a:headEnd/>
            <a:tailEnd/>
          </a:ln>
        </p:spPr>
      </p:cxnSp>
      <p:cxnSp>
        <p:nvCxnSpPr>
          <p:cNvPr id="205875" name="AutoShape 52" descr="Treillis blanc"/>
          <p:cNvCxnSpPr>
            <a:cxnSpLocks noChangeShapeType="1"/>
            <a:stCxn id="205860" idx="2"/>
            <a:endCxn id="205862" idx="3"/>
          </p:cNvCxnSpPr>
          <p:nvPr/>
        </p:nvCxnSpPr>
        <p:spPr bwMode="auto">
          <a:xfrm flipH="1">
            <a:off x="6477000" y="5029200"/>
            <a:ext cx="800100" cy="495300"/>
          </a:xfrm>
          <a:prstGeom prst="straightConnector1">
            <a:avLst/>
          </a:prstGeom>
          <a:noFill/>
          <a:ln w="12700">
            <a:solidFill>
              <a:schemeClr val="tx1"/>
            </a:solidFill>
            <a:round/>
            <a:headEnd/>
            <a:tailEnd/>
          </a:ln>
        </p:spPr>
      </p:cxnSp>
      <p:cxnSp>
        <p:nvCxnSpPr>
          <p:cNvPr id="205876" name="AutoShape 53" descr="Treillis blanc"/>
          <p:cNvCxnSpPr>
            <a:cxnSpLocks noChangeShapeType="1"/>
            <a:stCxn id="205860" idx="2"/>
            <a:endCxn id="205863" idx="0"/>
          </p:cNvCxnSpPr>
          <p:nvPr/>
        </p:nvCxnSpPr>
        <p:spPr bwMode="auto">
          <a:xfrm>
            <a:off x="7277100" y="5029200"/>
            <a:ext cx="152400" cy="304800"/>
          </a:xfrm>
          <a:prstGeom prst="straightConnector1">
            <a:avLst/>
          </a:prstGeom>
          <a:noFill/>
          <a:ln w="12700">
            <a:solidFill>
              <a:schemeClr val="tx1"/>
            </a:solidFill>
            <a:round/>
            <a:headEnd/>
            <a:tailEnd/>
          </a:ln>
        </p:spPr>
      </p:cxnSp>
      <p:cxnSp>
        <p:nvCxnSpPr>
          <p:cNvPr id="205877" name="AutoShape 54" descr="Treillis blanc"/>
          <p:cNvCxnSpPr>
            <a:cxnSpLocks noChangeShapeType="1"/>
            <a:stCxn id="205857" idx="2"/>
            <a:endCxn id="205864" idx="0"/>
          </p:cNvCxnSpPr>
          <p:nvPr/>
        </p:nvCxnSpPr>
        <p:spPr bwMode="auto">
          <a:xfrm>
            <a:off x="8115300" y="5029200"/>
            <a:ext cx="266700" cy="304800"/>
          </a:xfrm>
          <a:prstGeom prst="straightConnector1">
            <a:avLst/>
          </a:prstGeom>
          <a:noFill/>
          <a:ln w="12700">
            <a:solidFill>
              <a:schemeClr val="tx1"/>
            </a:solidFill>
            <a:round/>
            <a:headEnd/>
            <a:tailEnd/>
          </a:ln>
        </p:spPr>
      </p:cxnSp>
      <p:cxnSp>
        <p:nvCxnSpPr>
          <p:cNvPr id="205878" name="AutoShape 55" descr="Treillis blanc"/>
          <p:cNvCxnSpPr>
            <a:cxnSpLocks noChangeShapeType="1"/>
            <a:stCxn id="205857" idx="2"/>
            <a:endCxn id="205863" idx="0"/>
          </p:cNvCxnSpPr>
          <p:nvPr/>
        </p:nvCxnSpPr>
        <p:spPr bwMode="auto">
          <a:xfrm flipH="1">
            <a:off x="7429500" y="5029200"/>
            <a:ext cx="685800" cy="304800"/>
          </a:xfrm>
          <a:prstGeom prst="straightConnector1">
            <a:avLst/>
          </a:prstGeom>
          <a:noFill/>
          <a:ln w="12700">
            <a:solidFill>
              <a:schemeClr val="tx1"/>
            </a:solidFill>
            <a:round/>
            <a:headEnd/>
            <a:tailEnd/>
          </a:ln>
        </p:spPr>
      </p:cxnSp>
      <p:sp>
        <p:nvSpPr>
          <p:cNvPr id="205879" name="Rectangle 56" descr="5%"/>
          <p:cNvSpPr>
            <a:spLocks noChangeArrowheads="1"/>
          </p:cNvSpPr>
          <p:nvPr/>
        </p:nvSpPr>
        <p:spPr bwMode="auto">
          <a:xfrm>
            <a:off x="5257800" y="3810000"/>
            <a:ext cx="533400" cy="381000"/>
          </a:xfrm>
          <a:prstGeom prst="rect">
            <a:avLst/>
          </a:prstGeom>
          <a:pattFill prst="pct5">
            <a:fgClr>
              <a:srgbClr val="FF66CC"/>
            </a:fgClr>
            <a:bgClr>
              <a:srgbClr val="FFFFFF"/>
            </a:bgClr>
          </a:pattFill>
          <a:ln w="12700">
            <a:solidFill>
              <a:schemeClr val="tx1"/>
            </a:solidFill>
            <a:miter lim="800000"/>
            <a:headEnd/>
            <a:tailEnd/>
          </a:ln>
        </p:spPr>
        <p:txBody>
          <a:bodyPr wrap="none" anchor="ctr"/>
          <a:lstStyle/>
          <a:p>
            <a:r>
              <a:rPr lang="en-US"/>
              <a:t>S</a:t>
            </a:r>
          </a:p>
        </p:txBody>
      </p:sp>
      <p:sp>
        <p:nvSpPr>
          <p:cNvPr id="205880" name="Rectangle 57" descr="Diagonales larges vers le haut"/>
          <p:cNvSpPr>
            <a:spLocks noChangeArrowheads="1"/>
          </p:cNvSpPr>
          <p:nvPr/>
        </p:nvSpPr>
        <p:spPr bwMode="auto">
          <a:xfrm>
            <a:off x="7162800" y="1752600"/>
            <a:ext cx="533400" cy="381000"/>
          </a:xfrm>
          <a:prstGeom prst="rect">
            <a:avLst/>
          </a:prstGeom>
          <a:pattFill prst="wdUpDiag">
            <a:fgClr>
              <a:srgbClr val="FF66CC"/>
            </a:fgClr>
            <a:bgClr>
              <a:srgbClr val="FFFFFF"/>
            </a:bgClr>
          </a:pattFill>
          <a:ln w="12700">
            <a:solidFill>
              <a:schemeClr val="tx1"/>
            </a:solidFill>
            <a:miter lim="800000"/>
            <a:headEnd/>
            <a:tailEnd/>
          </a:ln>
        </p:spPr>
        <p:txBody>
          <a:bodyPr wrap="none" anchor="ctr"/>
          <a:lstStyle/>
          <a:p>
            <a:r>
              <a:rPr lang="en-US"/>
              <a:t>D</a:t>
            </a:r>
          </a:p>
        </p:txBody>
      </p:sp>
      <p:sp>
        <p:nvSpPr>
          <p:cNvPr id="205881" name="Line 58"/>
          <p:cNvSpPr>
            <a:spLocks noChangeShapeType="1"/>
          </p:cNvSpPr>
          <p:nvPr/>
        </p:nvSpPr>
        <p:spPr bwMode="auto">
          <a:xfrm flipH="1">
            <a:off x="7086600" y="2133600"/>
            <a:ext cx="457200" cy="457200"/>
          </a:xfrm>
          <a:prstGeom prst="line">
            <a:avLst/>
          </a:prstGeom>
          <a:noFill/>
          <a:ln w="12700">
            <a:solidFill>
              <a:schemeClr val="tx1"/>
            </a:solidFill>
            <a:round/>
            <a:headEnd/>
            <a:tailEnd/>
          </a:ln>
        </p:spPr>
        <p:txBody>
          <a:bodyPr wrap="none" anchor="ctr"/>
          <a:lstStyle/>
          <a:p>
            <a:endParaRPr lang="fr-FR"/>
          </a:p>
        </p:txBody>
      </p:sp>
      <p:sp>
        <p:nvSpPr>
          <p:cNvPr id="205882" name="Rectangle 59" descr="5%"/>
          <p:cNvSpPr>
            <a:spLocks noChangeArrowheads="1"/>
          </p:cNvSpPr>
          <p:nvPr/>
        </p:nvSpPr>
        <p:spPr bwMode="auto">
          <a:xfrm>
            <a:off x="6629400" y="3810000"/>
            <a:ext cx="533400" cy="381000"/>
          </a:xfrm>
          <a:prstGeom prst="rect">
            <a:avLst/>
          </a:prstGeom>
          <a:pattFill prst="pct5">
            <a:fgClr>
              <a:srgbClr val="FF66CC"/>
            </a:fgClr>
            <a:bgClr>
              <a:srgbClr val="FFFFFF"/>
            </a:bgClr>
          </a:pattFill>
          <a:ln w="12700">
            <a:solidFill>
              <a:schemeClr val="tx1"/>
            </a:solidFill>
            <a:miter lim="800000"/>
            <a:headEnd/>
            <a:tailEnd/>
          </a:ln>
        </p:spPr>
        <p:txBody>
          <a:bodyPr wrap="none" anchor="ctr"/>
          <a:lstStyle/>
          <a:p>
            <a:r>
              <a:rPr lang="en-US"/>
              <a:t>S</a:t>
            </a:r>
          </a:p>
        </p:txBody>
      </p:sp>
      <p:sp>
        <p:nvSpPr>
          <p:cNvPr id="205883" name="Rectangle 60" descr="5%"/>
          <p:cNvSpPr>
            <a:spLocks noChangeArrowheads="1"/>
          </p:cNvSpPr>
          <p:nvPr/>
        </p:nvSpPr>
        <p:spPr bwMode="auto">
          <a:xfrm>
            <a:off x="7848600" y="4648200"/>
            <a:ext cx="533400" cy="381000"/>
          </a:xfrm>
          <a:prstGeom prst="rect">
            <a:avLst/>
          </a:prstGeom>
          <a:pattFill prst="pct5">
            <a:fgClr>
              <a:srgbClr val="FF66CC"/>
            </a:fgClr>
            <a:bgClr>
              <a:srgbClr val="FFFFFF"/>
            </a:bgClr>
          </a:pattFill>
          <a:ln w="12700">
            <a:solidFill>
              <a:schemeClr val="tx1"/>
            </a:solidFill>
            <a:miter lim="800000"/>
            <a:headEnd/>
            <a:tailEnd/>
          </a:ln>
        </p:spPr>
        <p:txBody>
          <a:bodyPr wrap="none" anchor="ctr"/>
          <a:lstStyle/>
          <a:p>
            <a:r>
              <a:rPr lang="en-US"/>
              <a:t>S</a:t>
            </a:r>
          </a:p>
        </p:txBody>
      </p:sp>
      <p:grpSp>
        <p:nvGrpSpPr>
          <p:cNvPr id="205884" name="Group 63"/>
          <p:cNvGrpSpPr>
            <a:grpSpLocks/>
          </p:cNvGrpSpPr>
          <p:nvPr/>
        </p:nvGrpSpPr>
        <p:grpSpPr bwMode="auto">
          <a:xfrm>
            <a:off x="6477000" y="2438400"/>
            <a:ext cx="609600" cy="381000"/>
            <a:chOff x="4080" y="1536"/>
            <a:chExt cx="384" cy="240"/>
          </a:xfrm>
        </p:grpSpPr>
        <p:sp>
          <p:nvSpPr>
            <p:cNvPr id="205889" name="Rectangle 61"/>
            <p:cNvSpPr>
              <a:spLocks noChangeArrowheads="1"/>
            </p:cNvSpPr>
            <p:nvPr/>
          </p:nvSpPr>
          <p:spPr bwMode="auto">
            <a:xfrm>
              <a:off x="4080" y="1536"/>
              <a:ext cx="384" cy="240"/>
            </a:xfrm>
            <a:prstGeom prst="rect">
              <a:avLst/>
            </a:prstGeom>
            <a:solidFill>
              <a:srgbClr val="FF66CC"/>
            </a:solidFill>
            <a:ln w="12700">
              <a:solidFill>
                <a:schemeClr val="tx1"/>
              </a:solidFill>
              <a:miter lim="800000"/>
              <a:headEnd/>
              <a:tailEnd/>
            </a:ln>
          </p:spPr>
          <p:txBody>
            <a:bodyPr wrap="none" anchor="ctr"/>
            <a:lstStyle/>
            <a:p>
              <a:endParaRPr lang="ar-DZ"/>
            </a:p>
          </p:txBody>
        </p:sp>
        <p:sp>
          <p:nvSpPr>
            <p:cNvPr id="205890" name="Text Box 62"/>
            <p:cNvSpPr txBox="1">
              <a:spLocks noChangeArrowheads="1"/>
            </p:cNvSpPr>
            <p:nvPr/>
          </p:nvSpPr>
          <p:spPr bwMode="auto">
            <a:xfrm>
              <a:off x="4176" y="1536"/>
              <a:ext cx="204" cy="231"/>
            </a:xfrm>
            <a:prstGeom prst="rect">
              <a:avLst/>
            </a:prstGeom>
            <a:noFill/>
            <a:ln w="12700">
              <a:noFill/>
              <a:miter lim="800000"/>
              <a:headEnd/>
              <a:tailEnd/>
            </a:ln>
          </p:spPr>
          <p:txBody>
            <a:bodyPr wrap="none" anchor="ctr">
              <a:spAutoFit/>
            </a:bodyPr>
            <a:lstStyle/>
            <a:p>
              <a:r>
                <a:rPr lang="en-US"/>
                <a:t>T</a:t>
              </a:r>
            </a:p>
          </p:txBody>
        </p:sp>
      </p:grpSp>
      <p:sp>
        <p:nvSpPr>
          <p:cNvPr id="205885" name="Text Box 64"/>
          <p:cNvSpPr txBox="1">
            <a:spLocks noChangeArrowheads="1"/>
          </p:cNvSpPr>
          <p:nvPr/>
        </p:nvSpPr>
        <p:spPr bwMode="auto">
          <a:xfrm>
            <a:off x="381000" y="1905000"/>
            <a:ext cx="1301750" cy="366713"/>
          </a:xfrm>
          <a:prstGeom prst="rect">
            <a:avLst/>
          </a:prstGeom>
          <a:noFill/>
          <a:ln w="12700">
            <a:noFill/>
            <a:miter lim="800000"/>
            <a:headEnd/>
            <a:tailEnd/>
          </a:ln>
        </p:spPr>
        <p:txBody>
          <a:bodyPr wrap="none" anchor="ctr">
            <a:spAutoFit/>
          </a:bodyPr>
          <a:lstStyle/>
          <a:p>
            <a:r>
              <a:rPr lang="en-US"/>
              <a:t>Top-Down</a:t>
            </a:r>
          </a:p>
        </p:txBody>
      </p:sp>
      <p:sp>
        <p:nvSpPr>
          <p:cNvPr id="205886" name="Line 97"/>
          <p:cNvSpPr>
            <a:spLocks noChangeShapeType="1"/>
          </p:cNvSpPr>
          <p:nvPr/>
        </p:nvSpPr>
        <p:spPr bwMode="auto">
          <a:xfrm>
            <a:off x="2590800" y="2667000"/>
            <a:ext cx="1143000" cy="1143000"/>
          </a:xfrm>
          <a:prstGeom prst="line">
            <a:avLst/>
          </a:prstGeom>
          <a:noFill/>
          <a:ln w="28575">
            <a:solidFill>
              <a:schemeClr val="tx1"/>
            </a:solidFill>
            <a:round/>
            <a:headEnd/>
            <a:tailEnd/>
          </a:ln>
        </p:spPr>
        <p:txBody>
          <a:bodyPr wrap="none" anchor="ctr"/>
          <a:lstStyle/>
          <a:p>
            <a:endParaRPr lang="fr-FR"/>
          </a:p>
        </p:txBody>
      </p:sp>
      <p:sp>
        <p:nvSpPr>
          <p:cNvPr id="205887" name="Line 98"/>
          <p:cNvSpPr>
            <a:spLocks noChangeShapeType="1"/>
          </p:cNvSpPr>
          <p:nvPr/>
        </p:nvSpPr>
        <p:spPr bwMode="auto">
          <a:xfrm>
            <a:off x="7086600" y="2667000"/>
            <a:ext cx="1143000" cy="1143000"/>
          </a:xfrm>
          <a:prstGeom prst="line">
            <a:avLst/>
          </a:prstGeom>
          <a:noFill/>
          <a:ln w="12700">
            <a:solidFill>
              <a:schemeClr val="tx1"/>
            </a:solidFill>
            <a:prstDash val="lgDash"/>
            <a:round/>
            <a:headEnd/>
            <a:tailEnd/>
          </a:ln>
        </p:spPr>
        <p:txBody>
          <a:bodyPr wrap="none" anchor="ctr"/>
          <a:lstStyle/>
          <a:p>
            <a:endParaRPr lang="fr-FR"/>
          </a:p>
        </p:txBody>
      </p:sp>
      <p:sp>
        <p:nvSpPr>
          <p:cNvPr id="205888" name="Rectangle 99" descr="5%"/>
          <p:cNvSpPr>
            <a:spLocks noChangeArrowheads="1"/>
          </p:cNvSpPr>
          <p:nvPr/>
        </p:nvSpPr>
        <p:spPr bwMode="auto">
          <a:xfrm>
            <a:off x="3429000" y="3810000"/>
            <a:ext cx="533400" cy="381000"/>
          </a:xfrm>
          <a:prstGeom prst="rect">
            <a:avLst/>
          </a:prstGeom>
          <a:pattFill prst="pct5">
            <a:fgClr>
              <a:srgbClr val="FF66CC"/>
            </a:fgClr>
            <a:bgClr>
              <a:srgbClr val="FFFFFF"/>
            </a:bgClr>
          </a:pattFill>
          <a:ln w="12700">
            <a:solidFill>
              <a:schemeClr val="tx1"/>
            </a:solidFill>
            <a:miter lim="800000"/>
            <a:headEnd/>
            <a:tailEnd/>
          </a:ln>
        </p:spPr>
        <p:txBody>
          <a:bodyPr wrap="none" anchor="ctr"/>
          <a:lstStyle/>
          <a:p>
            <a:r>
              <a:rPr lang="en-US"/>
              <a:t>S</a:t>
            </a:r>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pPr fontAlgn="auto">
              <a:spcAft>
                <a:spcPts val="0"/>
              </a:spcAft>
              <a:defRPr/>
            </a:pPr>
            <a:r>
              <a:rPr lang="en-US" smtClean="0"/>
              <a:t>Le test d’intégration</a:t>
            </a:r>
          </a:p>
        </p:txBody>
      </p:sp>
      <p:sp>
        <p:nvSpPr>
          <p:cNvPr id="206851" name="Rectangle 3" descr="Treillis blanc"/>
          <p:cNvSpPr>
            <a:spLocks noChangeArrowheads="1"/>
          </p:cNvSpPr>
          <p:nvPr/>
        </p:nvSpPr>
        <p:spPr bwMode="auto">
          <a:xfrm>
            <a:off x="1981200" y="3124200"/>
            <a:ext cx="533400" cy="381000"/>
          </a:xfrm>
          <a:prstGeom prst="rect">
            <a:avLst/>
          </a:prstGeom>
          <a:pattFill prst="openDmnd">
            <a:fgClr>
              <a:srgbClr val="FF66CC"/>
            </a:fgClr>
            <a:bgClr>
              <a:srgbClr val="FFFFFF"/>
            </a:bgClr>
          </a:pattFill>
          <a:ln w="12700">
            <a:solidFill>
              <a:schemeClr val="tx1"/>
            </a:solidFill>
            <a:miter lim="800000"/>
            <a:headEnd/>
            <a:tailEnd/>
          </a:ln>
        </p:spPr>
        <p:txBody>
          <a:bodyPr wrap="none" anchor="ctr"/>
          <a:lstStyle/>
          <a:p>
            <a:endParaRPr lang="ar-DZ"/>
          </a:p>
        </p:txBody>
      </p:sp>
      <p:sp>
        <p:nvSpPr>
          <p:cNvPr id="206852" name="Rectangle 4" descr="Treillis blanc"/>
          <p:cNvSpPr>
            <a:spLocks noChangeArrowheads="1"/>
          </p:cNvSpPr>
          <p:nvPr/>
        </p:nvSpPr>
        <p:spPr bwMode="auto">
          <a:xfrm>
            <a:off x="685800" y="3810000"/>
            <a:ext cx="533400" cy="381000"/>
          </a:xfrm>
          <a:prstGeom prst="rect">
            <a:avLst/>
          </a:prstGeom>
          <a:noFill/>
          <a:ln w="12700">
            <a:solidFill>
              <a:schemeClr val="tx1"/>
            </a:solidFill>
            <a:miter lim="800000"/>
            <a:headEnd/>
            <a:tailEnd/>
          </a:ln>
        </p:spPr>
        <p:txBody>
          <a:bodyPr wrap="none" anchor="ctr"/>
          <a:lstStyle/>
          <a:p>
            <a:endParaRPr lang="ar-DZ"/>
          </a:p>
        </p:txBody>
      </p:sp>
      <p:sp>
        <p:nvSpPr>
          <p:cNvPr id="206853" name="Rectangle 5" descr="Treillis blanc"/>
          <p:cNvSpPr>
            <a:spLocks noChangeArrowheads="1"/>
          </p:cNvSpPr>
          <p:nvPr/>
        </p:nvSpPr>
        <p:spPr bwMode="auto">
          <a:xfrm>
            <a:off x="3276600" y="4648200"/>
            <a:ext cx="533400" cy="381000"/>
          </a:xfrm>
          <a:prstGeom prst="rect">
            <a:avLst/>
          </a:prstGeom>
          <a:noFill/>
          <a:ln w="12700">
            <a:solidFill>
              <a:schemeClr val="tx1"/>
            </a:solidFill>
            <a:miter lim="800000"/>
            <a:headEnd/>
            <a:tailEnd/>
          </a:ln>
        </p:spPr>
        <p:txBody>
          <a:bodyPr wrap="none" anchor="ctr"/>
          <a:lstStyle/>
          <a:p>
            <a:endParaRPr lang="ar-DZ"/>
          </a:p>
        </p:txBody>
      </p:sp>
      <p:sp>
        <p:nvSpPr>
          <p:cNvPr id="206854" name="Rectangle 6" descr="Treillis blanc"/>
          <p:cNvSpPr>
            <a:spLocks noChangeArrowheads="1"/>
          </p:cNvSpPr>
          <p:nvPr/>
        </p:nvSpPr>
        <p:spPr bwMode="auto">
          <a:xfrm>
            <a:off x="2057400" y="3810000"/>
            <a:ext cx="533400" cy="381000"/>
          </a:xfrm>
          <a:prstGeom prst="rect">
            <a:avLst/>
          </a:prstGeom>
          <a:noFill/>
          <a:ln w="12700">
            <a:solidFill>
              <a:schemeClr val="tx1"/>
            </a:solidFill>
            <a:miter lim="800000"/>
            <a:headEnd/>
            <a:tailEnd/>
          </a:ln>
        </p:spPr>
        <p:txBody>
          <a:bodyPr wrap="none" anchor="ctr"/>
          <a:lstStyle/>
          <a:p>
            <a:endParaRPr lang="ar-DZ"/>
          </a:p>
        </p:txBody>
      </p:sp>
      <p:sp>
        <p:nvSpPr>
          <p:cNvPr id="206855" name="Rectangle 7" descr="Treillis blanc"/>
          <p:cNvSpPr>
            <a:spLocks noChangeArrowheads="1"/>
          </p:cNvSpPr>
          <p:nvPr/>
        </p:nvSpPr>
        <p:spPr bwMode="auto">
          <a:xfrm>
            <a:off x="1371600" y="4648200"/>
            <a:ext cx="533400" cy="381000"/>
          </a:xfrm>
          <a:prstGeom prst="rect">
            <a:avLst/>
          </a:prstGeom>
          <a:noFill/>
          <a:ln w="12700">
            <a:solidFill>
              <a:schemeClr val="tx1"/>
            </a:solidFill>
            <a:miter lim="800000"/>
            <a:headEnd/>
            <a:tailEnd/>
          </a:ln>
        </p:spPr>
        <p:txBody>
          <a:bodyPr wrap="none" anchor="ctr"/>
          <a:lstStyle/>
          <a:p>
            <a:endParaRPr lang="ar-DZ"/>
          </a:p>
        </p:txBody>
      </p:sp>
      <p:sp>
        <p:nvSpPr>
          <p:cNvPr id="206856" name="Rectangle 8" descr="Treillis blanc"/>
          <p:cNvSpPr>
            <a:spLocks noChangeArrowheads="1"/>
          </p:cNvSpPr>
          <p:nvPr/>
        </p:nvSpPr>
        <p:spPr bwMode="auto">
          <a:xfrm>
            <a:off x="2438400" y="4648200"/>
            <a:ext cx="533400" cy="381000"/>
          </a:xfrm>
          <a:prstGeom prst="rect">
            <a:avLst/>
          </a:prstGeom>
          <a:noFill/>
          <a:ln w="12700">
            <a:solidFill>
              <a:schemeClr val="tx1"/>
            </a:solidFill>
            <a:miter lim="800000"/>
            <a:headEnd/>
            <a:tailEnd/>
          </a:ln>
        </p:spPr>
        <p:txBody>
          <a:bodyPr wrap="none" anchor="ctr"/>
          <a:lstStyle/>
          <a:p>
            <a:endParaRPr lang="ar-DZ"/>
          </a:p>
        </p:txBody>
      </p:sp>
      <p:sp>
        <p:nvSpPr>
          <p:cNvPr id="206857" name="Rectangle 9" descr="Treillis blanc"/>
          <p:cNvSpPr>
            <a:spLocks noChangeArrowheads="1"/>
          </p:cNvSpPr>
          <p:nvPr/>
        </p:nvSpPr>
        <p:spPr bwMode="auto">
          <a:xfrm>
            <a:off x="152400" y="5334000"/>
            <a:ext cx="533400" cy="381000"/>
          </a:xfrm>
          <a:prstGeom prst="rect">
            <a:avLst/>
          </a:prstGeom>
          <a:noFill/>
          <a:ln w="12700">
            <a:solidFill>
              <a:schemeClr val="tx1"/>
            </a:solidFill>
            <a:miter lim="800000"/>
            <a:headEnd/>
            <a:tailEnd/>
          </a:ln>
        </p:spPr>
        <p:txBody>
          <a:bodyPr wrap="none" anchor="ctr"/>
          <a:lstStyle/>
          <a:p>
            <a:endParaRPr lang="ar-DZ"/>
          </a:p>
        </p:txBody>
      </p:sp>
      <p:sp>
        <p:nvSpPr>
          <p:cNvPr id="206858" name="Rectangle 10" descr="Treillis blanc"/>
          <p:cNvSpPr>
            <a:spLocks noChangeArrowheads="1"/>
          </p:cNvSpPr>
          <p:nvPr/>
        </p:nvSpPr>
        <p:spPr bwMode="auto">
          <a:xfrm>
            <a:off x="1371600" y="5334000"/>
            <a:ext cx="533400" cy="381000"/>
          </a:xfrm>
          <a:prstGeom prst="rect">
            <a:avLst/>
          </a:prstGeom>
          <a:noFill/>
          <a:ln w="12700">
            <a:solidFill>
              <a:schemeClr val="tx1"/>
            </a:solidFill>
            <a:miter lim="800000"/>
            <a:headEnd/>
            <a:tailEnd/>
          </a:ln>
        </p:spPr>
        <p:txBody>
          <a:bodyPr wrap="none" anchor="ctr"/>
          <a:lstStyle/>
          <a:p>
            <a:endParaRPr lang="ar-DZ"/>
          </a:p>
        </p:txBody>
      </p:sp>
      <p:sp>
        <p:nvSpPr>
          <p:cNvPr id="206859" name="Rectangle 11" descr="Treillis blanc"/>
          <p:cNvSpPr>
            <a:spLocks noChangeArrowheads="1"/>
          </p:cNvSpPr>
          <p:nvPr/>
        </p:nvSpPr>
        <p:spPr bwMode="auto">
          <a:xfrm>
            <a:off x="2590800" y="5334000"/>
            <a:ext cx="533400" cy="381000"/>
          </a:xfrm>
          <a:prstGeom prst="rect">
            <a:avLst/>
          </a:prstGeom>
          <a:noFill/>
          <a:ln w="12700">
            <a:solidFill>
              <a:schemeClr val="tx1"/>
            </a:solidFill>
            <a:miter lim="800000"/>
            <a:headEnd/>
            <a:tailEnd/>
          </a:ln>
        </p:spPr>
        <p:txBody>
          <a:bodyPr wrap="none" anchor="ctr"/>
          <a:lstStyle/>
          <a:p>
            <a:endParaRPr lang="ar-DZ"/>
          </a:p>
        </p:txBody>
      </p:sp>
      <p:sp>
        <p:nvSpPr>
          <p:cNvPr id="206860" name="Rectangle 12" descr="Treillis blanc"/>
          <p:cNvSpPr>
            <a:spLocks noChangeArrowheads="1"/>
          </p:cNvSpPr>
          <p:nvPr/>
        </p:nvSpPr>
        <p:spPr bwMode="auto">
          <a:xfrm>
            <a:off x="3505200" y="5334000"/>
            <a:ext cx="609600" cy="381000"/>
          </a:xfrm>
          <a:prstGeom prst="rect">
            <a:avLst/>
          </a:prstGeom>
          <a:noFill/>
          <a:ln w="12700">
            <a:solidFill>
              <a:schemeClr val="tx1"/>
            </a:solidFill>
            <a:miter lim="800000"/>
            <a:headEnd/>
            <a:tailEnd/>
          </a:ln>
        </p:spPr>
        <p:txBody>
          <a:bodyPr wrap="none" anchor="ctr"/>
          <a:lstStyle/>
          <a:p>
            <a:endParaRPr lang="ar-DZ"/>
          </a:p>
        </p:txBody>
      </p:sp>
      <p:sp>
        <p:nvSpPr>
          <p:cNvPr id="206861" name="Rectangle 13" descr="Treillis blanc"/>
          <p:cNvSpPr>
            <a:spLocks noChangeArrowheads="1"/>
          </p:cNvSpPr>
          <p:nvPr/>
        </p:nvSpPr>
        <p:spPr bwMode="auto">
          <a:xfrm>
            <a:off x="3352800" y="3810000"/>
            <a:ext cx="609600" cy="381000"/>
          </a:xfrm>
          <a:prstGeom prst="rect">
            <a:avLst/>
          </a:prstGeom>
          <a:pattFill prst="openDmnd">
            <a:fgClr>
              <a:srgbClr val="FF66CC"/>
            </a:fgClr>
            <a:bgClr>
              <a:srgbClr val="FFFFFF"/>
            </a:bgClr>
          </a:pattFill>
          <a:ln w="12700">
            <a:solidFill>
              <a:schemeClr val="tx1"/>
            </a:solidFill>
            <a:miter lim="800000"/>
            <a:headEnd/>
            <a:tailEnd/>
          </a:ln>
        </p:spPr>
        <p:txBody>
          <a:bodyPr wrap="none" anchor="ctr"/>
          <a:lstStyle/>
          <a:p>
            <a:endParaRPr lang="ar-DZ"/>
          </a:p>
        </p:txBody>
      </p:sp>
      <p:cxnSp>
        <p:nvCxnSpPr>
          <p:cNvPr id="206862" name="AutoShape 14" descr="Treillis blanc"/>
          <p:cNvCxnSpPr>
            <a:cxnSpLocks noChangeShapeType="1"/>
            <a:endCxn id="206851" idx="0"/>
          </p:cNvCxnSpPr>
          <p:nvPr/>
        </p:nvCxnSpPr>
        <p:spPr bwMode="auto">
          <a:xfrm>
            <a:off x="2247900" y="2819400"/>
            <a:ext cx="0" cy="304800"/>
          </a:xfrm>
          <a:prstGeom prst="straightConnector1">
            <a:avLst/>
          </a:prstGeom>
          <a:noFill/>
          <a:ln w="12700">
            <a:solidFill>
              <a:schemeClr val="tx1"/>
            </a:solidFill>
            <a:prstDash val="lgDash"/>
            <a:round/>
            <a:headEnd/>
            <a:tailEnd/>
          </a:ln>
        </p:spPr>
      </p:cxnSp>
      <p:cxnSp>
        <p:nvCxnSpPr>
          <p:cNvPr id="206863" name="AutoShape 15" descr="Treillis blanc"/>
          <p:cNvCxnSpPr>
            <a:cxnSpLocks noChangeShapeType="1"/>
            <a:stCxn id="206861" idx="2"/>
            <a:endCxn id="206853" idx="0"/>
          </p:cNvCxnSpPr>
          <p:nvPr/>
        </p:nvCxnSpPr>
        <p:spPr bwMode="auto">
          <a:xfrm flipH="1">
            <a:off x="3543300" y="4191000"/>
            <a:ext cx="114300" cy="457200"/>
          </a:xfrm>
          <a:prstGeom prst="straightConnector1">
            <a:avLst/>
          </a:prstGeom>
          <a:noFill/>
          <a:ln w="12700">
            <a:solidFill>
              <a:schemeClr val="tx1"/>
            </a:solidFill>
            <a:round/>
            <a:headEnd/>
            <a:tailEnd/>
          </a:ln>
        </p:spPr>
      </p:cxnSp>
      <p:cxnSp>
        <p:nvCxnSpPr>
          <p:cNvPr id="206864" name="AutoShape 16" descr="Treillis blanc"/>
          <p:cNvCxnSpPr>
            <a:cxnSpLocks noChangeShapeType="1"/>
            <a:stCxn id="206851" idx="2"/>
            <a:endCxn id="206854" idx="0"/>
          </p:cNvCxnSpPr>
          <p:nvPr/>
        </p:nvCxnSpPr>
        <p:spPr bwMode="auto">
          <a:xfrm>
            <a:off x="2247900" y="3505200"/>
            <a:ext cx="76200" cy="304800"/>
          </a:xfrm>
          <a:prstGeom prst="straightConnector1">
            <a:avLst/>
          </a:prstGeom>
          <a:noFill/>
          <a:ln w="28575">
            <a:solidFill>
              <a:schemeClr val="tx1"/>
            </a:solidFill>
            <a:round/>
            <a:headEnd/>
            <a:tailEnd/>
          </a:ln>
        </p:spPr>
      </p:cxnSp>
      <p:cxnSp>
        <p:nvCxnSpPr>
          <p:cNvPr id="206865" name="AutoShape 17" descr="Treillis blanc"/>
          <p:cNvCxnSpPr>
            <a:cxnSpLocks noChangeShapeType="1"/>
            <a:stCxn id="206851" idx="1"/>
            <a:endCxn id="206852" idx="0"/>
          </p:cNvCxnSpPr>
          <p:nvPr/>
        </p:nvCxnSpPr>
        <p:spPr bwMode="auto">
          <a:xfrm flipH="1">
            <a:off x="952500" y="3314700"/>
            <a:ext cx="1028700" cy="495300"/>
          </a:xfrm>
          <a:prstGeom prst="straightConnector1">
            <a:avLst/>
          </a:prstGeom>
          <a:noFill/>
          <a:ln w="28575">
            <a:solidFill>
              <a:schemeClr val="tx1"/>
            </a:solidFill>
            <a:round/>
            <a:headEnd/>
            <a:tailEnd/>
          </a:ln>
        </p:spPr>
      </p:cxnSp>
      <p:cxnSp>
        <p:nvCxnSpPr>
          <p:cNvPr id="206866" name="AutoShape 18" descr="Treillis blanc"/>
          <p:cNvCxnSpPr>
            <a:cxnSpLocks noChangeShapeType="1"/>
            <a:stCxn id="206851" idx="3"/>
            <a:endCxn id="206853" idx="0"/>
          </p:cNvCxnSpPr>
          <p:nvPr/>
        </p:nvCxnSpPr>
        <p:spPr bwMode="auto">
          <a:xfrm>
            <a:off x="2514600" y="3314700"/>
            <a:ext cx="1028700" cy="1333500"/>
          </a:xfrm>
          <a:prstGeom prst="straightConnector1">
            <a:avLst/>
          </a:prstGeom>
          <a:noFill/>
          <a:ln w="38100">
            <a:solidFill>
              <a:schemeClr val="tx1"/>
            </a:solidFill>
            <a:round/>
            <a:headEnd/>
            <a:tailEnd/>
          </a:ln>
        </p:spPr>
      </p:cxnSp>
      <p:cxnSp>
        <p:nvCxnSpPr>
          <p:cNvPr id="206867" name="AutoShape 19" descr="Treillis blanc"/>
          <p:cNvCxnSpPr>
            <a:cxnSpLocks noChangeShapeType="1"/>
            <a:stCxn id="206852" idx="2"/>
            <a:endCxn id="206855" idx="0"/>
          </p:cNvCxnSpPr>
          <p:nvPr/>
        </p:nvCxnSpPr>
        <p:spPr bwMode="auto">
          <a:xfrm>
            <a:off x="952500" y="4191000"/>
            <a:ext cx="685800" cy="457200"/>
          </a:xfrm>
          <a:prstGeom prst="straightConnector1">
            <a:avLst/>
          </a:prstGeom>
          <a:noFill/>
          <a:ln w="12700">
            <a:solidFill>
              <a:schemeClr val="tx1"/>
            </a:solidFill>
            <a:round/>
            <a:headEnd/>
            <a:tailEnd/>
          </a:ln>
        </p:spPr>
      </p:cxnSp>
      <p:cxnSp>
        <p:nvCxnSpPr>
          <p:cNvPr id="206868" name="AutoShape 20" descr="Treillis blanc"/>
          <p:cNvCxnSpPr>
            <a:cxnSpLocks noChangeShapeType="1"/>
            <a:stCxn id="206852" idx="2"/>
            <a:endCxn id="206857" idx="0"/>
          </p:cNvCxnSpPr>
          <p:nvPr/>
        </p:nvCxnSpPr>
        <p:spPr bwMode="auto">
          <a:xfrm flipH="1">
            <a:off x="419100" y="4191000"/>
            <a:ext cx="533400" cy="1143000"/>
          </a:xfrm>
          <a:prstGeom prst="straightConnector1">
            <a:avLst/>
          </a:prstGeom>
          <a:noFill/>
          <a:ln w="12700">
            <a:solidFill>
              <a:schemeClr val="tx1"/>
            </a:solidFill>
            <a:round/>
            <a:headEnd/>
            <a:tailEnd/>
          </a:ln>
        </p:spPr>
      </p:cxnSp>
      <p:cxnSp>
        <p:nvCxnSpPr>
          <p:cNvPr id="206869" name="AutoShape 21" descr="Treillis blanc"/>
          <p:cNvCxnSpPr>
            <a:cxnSpLocks noChangeShapeType="1"/>
            <a:stCxn id="206855" idx="2"/>
            <a:endCxn id="206858" idx="0"/>
          </p:cNvCxnSpPr>
          <p:nvPr/>
        </p:nvCxnSpPr>
        <p:spPr bwMode="auto">
          <a:xfrm>
            <a:off x="1638300" y="5029200"/>
            <a:ext cx="0" cy="304800"/>
          </a:xfrm>
          <a:prstGeom prst="straightConnector1">
            <a:avLst/>
          </a:prstGeom>
          <a:noFill/>
          <a:ln w="12700">
            <a:solidFill>
              <a:schemeClr val="tx1"/>
            </a:solidFill>
            <a:round/>
            <a:headEnd/>
            <a:tailEnd/>
          </a:ln>
        </p:spPr>
      </p:cxnSp>
      <p:cxnSp>
        <p:nvCxnSpPr>
          <p:cNvPr id="206870" name="AutoShape 22" descr="Treillis blanc"/>
          <p:cNvCxnSpPr>
            <a:cxnSpLocks noChangeShapeType="1"/>
            <a:stCxn id="206854" idx="2"/>
            <a:endCxn id="206856" idx="0"/>
          </p:cNvCxnSpPr>
          <p:nvPr/>
        </p:nvCxnSpPr>
        <p:spPr bwMode="auto">
          <a:xfrm>
            <a:off x="2324100" y="4191000"/>
            <a:ext cx="381000" cy="457200"/>
          </a:xfrm>
          <a:prstGeom prst="straightConnector1">
            <a:avLst/>
          </a:prstGeom>
          <a:noFill/>
          <a:ln w="12700">
            <a:solidFill>
              <a:schemeClr val="tx1"/>
            </a:solidFill>
            <a:round/>
            <a:headEnd/>
            <a:tailEnd/>
          </a:ln>
        </p:spPr>
      </p:cxnSp>
      <p:cxnSp>
        <p:nvCxnSpPr>
          <p:cNvPr id="206871" name="AutoShape 23" descr="Treillis blanc"/>
          <p:cNvCxnSpPr>
            <a:cxnSpLocks noChangeShapeType="1"/>
            <a:stCxn id="206856" idx="2"/>
            <a:endCxn id="206858" idx="3"/>
          </p:cNvCxnSpPr>
          <p:nvPr/>
        </p:nvCxnSpPr>
        <p:spPr bwMode="auto">
          <a:xfrm flipH="1">
            <a:off x="1905000" y="5029200"/>
            <a:ext cx="800100" cy="495300"/>
          </a:xfrm>
          <a:prstGeom prst="straightConnector1">
            <a:avLst/>
          </a:prstGeom>
          <a:noFill/>
          <a:ln w="12700">
            <a:solidFill>
              <a:schemeClr val="tx1"/>
            </a:solidFill>
            <a:round/>
            <a:headEnd/>
            <a:tailEnd/>
          </a:ln>
        </p:spPr>
      </p:cxnSp>
      <p:cxnSp>
        <p:nvCxnSpPr>
          <p:cNvPr id="206872" name="AutoShape 24" descr="Treillis blanc"/>
          <p:cNvCxnSpPr>
            <a:cxnSpLocks noChangeShapeType="1"/>
            <a:stCxn id="206856" idx="2"/>
            <a:endCxn id="206859" idx="0"/>
          </p:cNvCxnSpPr>
          <p:nvPr/>
        </p:nvCxnSpPr>
        <p:spPr bwMode="auto">
          <a:xfrm>
            <a:off x="2705100" y="5029200"/>
            <a:ext cx="152400" cy="304800"/>
          </a:xfrm>
          <a:prstGeom prst="straightConnector1">
            <a:avLst/>
          </a:prstGeom>
          <a:noFill/>
          <a:ln w="12700">
            <a:solidFill>
              <a:schemeClr val="tx1"/>
            </a:solidFill>
            <a:round/>
            <a:headEnd/>
            <a:tailEnd/>
          </a:ln>
        </p:spPr>
      </p:cxnSp>
      <p:cxnSp>
        <p:nvCxnSpPr>
          <p:cNvPr id="206873" name="AutoShape 25" descr="Treillis blanc"/>
          <p:cNvCxnSpPr>
            <a:cxnSpLocks noChangeShapeType="1"/>
            <a:stCxn id="206853" idx="2"/>
            <a:endCxn id="206860" idx="0"/>
          </p:cNvCxnSpPr>
          <p:nvPr/>
        </p:nvCxnSpPr>
        <p:spPr bwMode="auto">
          <a:xfrm>
            <a:off x="3543300" y="5029200"/>
            <a:ext cx="266700" cy="304800"/>
          </a:xfrm>
          <a:prstGeom prst="straightConnector1">
            <a:avLst/>
          </a:prstGeom>
          <a:noFill/>
          <a:ln w="12700">
            <a:solidFill>
              <a:schemeClr val="tx1"/>
            </a:solidFill>
            <a:round/>
            <a:headEnd/>
            <a:tailEnd/>
          </a:ln>
        </p:spPr>
      </p:cxnSp>
      <p:cxnSp>
        <p:nvCxnSpPr>
          <p:cNvPr id="206874" name="AutoShape 26" descr="Treillis blanc"/>
          <p:cNvCxnSpPr>
            <a:cxnSpLocks noChangeShapeType="1"/>
            <a:stCxn id="206853" idx="2"/>
            <a:endCxn id="206859" idx="0"/>
          </p:cNvCxnSpPr>
          <p:nvPr/>
        </p:nvCxnSpPr>
        <p:spPr bwMode="auto">
          <a:xfrm flipH="1">
            <a:off x="2857500" y="5029200"/>
            <a:ext cx="685800" cy="304800"/>
          </a:xfrm>
          <a:prstGeom prst="straightConnector1">
            <a:avLst/>
          </a:prstGeom>
          <a:noFill/>
          <a:ln w="12700">
            <a:solidFill>
              <a:schemeClr val="tx1"/>
            </a:solidFill>
            <a:round/>
            <a:headEnd/>
            <a:tailEnd/>
          </a:ln>
        </p:spPr>
      </p:cxnSp>
      <p:sp>
        <p:nvSpPr>
          <p:cNvPr id="206875" name="Rectangle 27" descr="5%"/>
          <p:cNvSpPr>
            <a:spLocks noChangeArrowheads="1"/>
          </p:cNvSpPr>
          <p:nvPr/>
        </p:nvSpPr>
        <p:spPr bwMode="auto">
          <a:xfrm>
            <a:off x="685800" y="3810000"/>
            <a:ext cx="533400" cy="381000"/>
          </a:xfrm>
          <a:prstGeom prst="rect">
            <a:avLst/>
          </a:prstGeom>
          <a:pattFill prst="pct5">
            <a:fgClr>
              <a:srgbClr val="FF66CC"/>
            </a:fgClr>
            <a:bgClr>
              <a:srgbClr val="FFFFFF"/>
            </a:bgClr>
          </a:pattFill>
          <a:ln w="12700">
            <a:solidFill>
              <a:schemeClr val="tx1"/>
            </a:solidFill>
            <a:miter lim="800000"/>
            <a:headEnd/>
            <a:tailEnd/>
          </a:ln>
        </p:spPr>
        <p:txBody>
          <a:bodyPr wrap="none" anchor="ctr"/>
          <a:lstStyle/>
          <a:p>
            <a:r>
              <a:rPr lang="en-US"/>
              <a:t>S</a:t>
            </a:r>
          </a:p>
        </p:txBody>
      </p:sp>
      <p:sp>
        <p:nvSpPr>
          <p:cNvPr id="206876" name="Rectangle 28" descr="Diagonales larges vers le haut"/>
          <p:cNvSpPr>
            <a:spLocks noChangeArrowheads="1"/>
          </p:cNvSpPr>
          <p:nvPr/>
        </p:nvSpPr>
        <p:spPr bwMode="auto">
          <a:xfrm>
            <a:off x="2590800" y="1752600"/>
            <a:ext cx="533400" cy="381000"/>
          </a:xfrm>
          <a:prstGeom prst="rect">
            <a:avLst/>
          </a:prstGeom>
          <a:pattFill prst="wdUpDiag">
            <a:fgClr>
              <a:srgbClr val="FF66CC"/>
            </a:fgClr>
            <a:bgClr>
              <a:srgbClr val="FFFFFF"/>
            </a:bgClr>
          </a:pattFill>
          <a:ln w="12700">
            <a:solidFill>
              <a:schemeClr val="tx1"/>
            </a:solidFill>
            <a:miter lim="800000"/>
            <a:headEnd/>
            <a:tailEnd/>
          </a:ln>
        </p:spPr>
        <p:txBody>
          <a:bodyPr wrap="none" anchor="ctr"/>
          <a:lstStyle/>
          <a:p>
            <a:r>
              <a:rPr lang="en-US"/>
              <a:t>D</a:t>
            </a:r>
          </a:p>
        </p:txBody>
      </p:sp>
      <p:sp>
        <p:nvSpPr>
          <p:cNvPr id="206877" name="Line 29"/>
          <p:cNvSpPr>
            <a:spLocks noChangeShapeType="1"/>
          </p:cNvSpPr>
          <p:nvPr/>
        </p:nvSpPr>
        <p:spPr bwMode="auto">
          <a:xfrm flipH="1">
            <a:off x="2514600" y="2133600"/>
            <a:ext cx="457200" cy="457200"/>
          </a:xfrm>
          <a:prstGeom prst="line">
            <a:avLst/>
          </a:prstGeom>
          <a:noFill/>
          <a:ln w="12700">
            <a:solidFill>
              <a:schemeClr val="tx1"/>
            </a:solidFill>
            <a:round/>
            <a:headEnd/>
            <a:tailEnd/>
          </a:ln>
        </p:spPr>
        <p:txBody>
          <a:bodyPr wrap="none" anchor="ctr"/>
          <a:lstStyle/>
          <a:p>
            <a:endParaRPr lang="fr-FR"/>
          </a:p>
        </p:txBody>
      </p:sp>
      <p:sp>
        <p:nvSpPr>
          <p:cNvPr id="206878" name="Rectangle 30" descr="5%"/>
          <p:cNvSpPr>
            <a:spLocks noChangeArrowheads="1"/>
          </p:cNvSpPr>
          <p:nvPr/>
        </p:nvSpPr>
        <p:spPr bwMode="auto">
          <a:xfrm>
            <a:off x="2057400" y="3810000"/>
            <a:ext cx="533400" cy="381000"/>
          </a:xfrm>
          <a:prstGeom prst="rect">
            <a:avLst/>
          </a:prstGeom>
          <a:pattFill prst="pct5">
            <a:fgClr>
              <a:srgbClr val="FF66CC"/>
            </a:fgClr>
            <a:bgClr>
              <a:srgbClr val="FFFFFF"/>
            </a:bgClr>
          </a:pattFill>
          <a:ln w="12700">
            <a:solidFill>
              <a:schemeClr val="tx1"/>
            </a:solidFill>
            <a:miter lim="800000"/>
            <a:headEnd/>
            <a:tailEnd/>
          </a:ln>
        </p:spPr>
        <p:txBody>
          <a:bodyPr wrap="none" anchor="ctr"/>
          <a:lstStyle/>
          <a:p>
            <a:r>
              <a:rPr lang="en-US"/>
              <a:t>S</a:t>
            </a:r>
          </a:p>
        </p:txBody>
      </p:sp>
      <p:sp>
        <p:nvSpPr>
          <p:cNvPr id="206879" name="Rectangle 31" descr="5%"/>
          <p:cNvSpPr>
            <a:spLocks noChangeArrowheads="1"/>
          </p:cNvSpPr>
          <p:nvPr/>
        </p:nvSpPr>
        <p:spPr bwMode="auto">
          <a:xfrm>
            <a:off x="3276600" y="4648200"/>
            <a:ext cx="533400" cy="381000"/>
          </a:xfrm>
          <a:prstGeom prst="rect">
            <a:avLst/>
          </a:prstGeom>
          <a:pattFill prst="pct5">
            <a:fgClr>
              <a:srgbClr val="FF66CC"/>
            </a:fgClr>
            <a:bgClr>
              <a:srgbClr val="FFFFFF"/>
            </a:bgClr>
          </a:pattFill>
          <a:ln w="12700">
            <a:solidFill>
              <a:schemeClr val="tx1"/>
            </a:solidFill>
            <a:miter lim="800000"/>
            <a:headEnd/>
            <a:tailEnd/>
          </a:ln>
        </p:spPr>
        <p:txBody>
          <a:bodyPr wrap="none" anchor="ctr"/>
          <a:lstStyle/>
          <a:p>
            <a:r>
              <a:rPr lang="en-US"/>
              <a:t>S</a:t>
            </a:r>
          </a:p>
        </p:txBody>
      </p:sp>
      <p:grpSp>
        <p:nvGrpSpPr>
          <p:cNvPr id="206880" name="Group 32"/>
          <p:cNvGrpSpPr>
            <a:grpSpLocks/>
          </p:cNvGrpSpPr>
          <p:nvPr/>
        </p:nvGrpSpPr>
        <p:grpSpPr bwMode="auto">
          <a:xfrm>
            <a:off x="1905000" y="2438400"/>
            <a:ext cx="609600" cy="381000"/>
            <a:chOff x="4080" y="1536"/>
            <a:chExt cx="384" cy="240"/>
          </a:xfrm>
        </p:grpSpPr>
        <p:sp>
          <p:nvSpPr>
            <p:cNvPr id="206882" name="Rectangle 33"/>
            <p:cNvSpPr>
              <a:spLocks noChangeArrowheads="1"/>
            </p:cNvSpPr>
            <p:nvPr/>
          </p:nvSpPr>
          <p:spPr bwMode="auto">
            <a:xfrm>
              <a:off x="4080" y="1536"/>
              <a:ext cx="384" cy="240"/>
            </a:xfrm>
            <a:prstGeom prst="rect">
              <a:avLst/>
            </a:prstGeom>
            <a:solidFill>
              <a:srgbClr val="FF66CC"/>
            </a:solidFill>
            <a:ln w="12700">
              <a:solidFill>
                <a:schemeClr val="tx1"/>
              </a:solidFill>
              <a:miter lim="800000"/>
              <a:headEnd/>
              <a:tailEnd/>
            </a:ln>
          </p:spPr>
          <p:txBody>
            <a:bodyPr wrap="none" anchor="ctr"/>
            <a:lstStyle/>
            <a:p>
              <a:endParaRPr lang="ar-DZ"/>
            </a:p>
          </p:txBody>
        </p:sp>
        <p:sp>
          <p:nvSpPr>
            <p:cNvPr id="206883" name="Text Box 34"/>
            <p:cNvSpPr txBox="1">
              <a:spLocks noChangeArrowheads="1"/>
            </p:cNvSpPr>
            <p:nvPr/>
          </p:nvSpPr>
          <p:spPr bwMode="auto">
            <a:xfrm>
              <a:off x="4176" y="1536"/>
              <a:ext cx="204" cy="231"/>
            </a:xfrm>
            <a:prstGeom prst="rect">
              <a:avLst/>
            </a:prstGeom>
            <a:noFill/>
            <a:ln w="12700">
              <a:noFill/>
              <a:miter lim="800000"/>
              <a:headEnd/>
              <a:tailEnd/>
            </a:ln>
          </p:spPr>
          <p:txBody>
            <a:bodyPr wrap="none" anchor="ctr">
              <a:spAutoFit/>
            </a:bodyPr>
            <a:lstStyle/>
            <a:p>
              <a:r>
                <a:rPr lang="en-US"/>
                <a:t>T</a:t>
              </a:r>
            </a:p>
          </p:txBody>
        </p:sp>
      </p:grpSp>
      <p:sp>
        <p:nvSpPr>
          <p:cNvPr id="206881" name="Line 35"/>
          <p:cNvSpPr>
            <a:spLocks noChangeShapeType="1"/>
          </p:cNvSpPr>
          <p:nvPr/>
        </p:nvSpPr>
        <p:spPr bwMode="auto">
          <a:xfrm>
            <a:off x="2514600" y="2667000"/>
            <a:ext cx="1143000" cy="1143000"/>
          </a:xfrm>
          <a:prstGeom prst="line">
            <a:avLst/>
          </a:prstGeom>
          <a:noFill/>
          <a:ln w="12700">
            <a:solidFill>
              <a:schemeClr val="tx1"/>
            </a:solidFill>
            <a:prstDash val="lgDash"/>
            <a:round/>
            <a:headEnd/>
            <a:tailEnd/>
          </a:ln>
        </p:spPr>
        <p:txBody>
          <a:bodyPr wrap="none" anchor="ctr"/>
          <a:lstStyle/>
          <a:p>
            <a:endParaRPr lang="fr-FR"/>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685800" y="609600"/>
            <a:ext cx="7772400" cy="838200"/>
          </a:xfrm>
        </p:spPr>
        <p:txBody>
          <a:bodyPr/>
          <a:lstStyle/>
          <a:p>
            <a:pPr fontAlgn="auto">
              <a:spcAft>
                <a:spcPts val="0"/>
              </a:spcAft>
              <a:defRPr/>
            </a:pPr>
            <a:r>
              <a:rPr lang="en-US" smtClean="0"/>
              <a:t>Le test d’intégration</a:t>
            </a:r>
          </a:p>
        </p:txBody>
      </p:sp>
      <p:sp>
        <p:nvSpPr>
          <p:cNvPr id="207875" name="Rectangle 4" descr="Treillis blanc"/>
          <p:cNvSpPr>
            <a:spLocks noChangeArrowheads="1"/>
          </p:cNvSpPr>
          <p:nvPr/>
        </p:nvSpPr>
        <p:spPr bwMode="auto">
          <a:xfrm>
            <a:off x="685800" y="3810000"/>
            <a:ext cx="533400" cy="381000"/>
          </a:xfrm>
          <a:prstGeom prst="rect">
            <a:avLst/>
          </a:prstGeom>
          <a:pattFill prst="openDmnd">
            <a:fgClr>
              <a:srgbClr val="FF66CC"/>
            </a:fgClr>
            <a:bgClr>
              <a:srgbClr val="FFFFFF"/>
            </a:bgClr>
          </a:pattFill>
          <a:ln w="12700">
            <a:solidFill>
              <a:schemeClr val="tx1"/>
            </a:solidFill>
            <a:miter lim="800000"/>
            <a:headEnd/>
            <a:tailEnd/>
          </a:ln>
        </p:spPr>
        <p:txBody>
          <a:bodyPr wrap="none" anchor="ctr"/>
          <a:lstStyle/>
          <a:p>
            <a:endParaRPr lang="ar-DZ"/>
          </a:p>
        </p:txBody>
      </p:sp>
      <p:sp>
        <p:nvSpPr>
          <p:cNvPr id="207876" name="Rectangle 5" descr="Treillis blanc"/>
          <p:cNvSpPr>
            <a:spLocks noChangeArrowheads="1"/>
          </p:cNvSpPr>
          <p:nvPr/>
        </p:nvSpPr>
        <p:spPr bwMode="auto">
          <a:xfrm>
            <a:off x="3276600" y="4648200"/>
            <a:ext cx="533400" cy="381000"/>
          </a:xfrm>
          <a:prstGeom prst="rect">
            <a:avLst/>
          </a:prstGeom>
          <a:pattFill prst="openDmnd">
            <a:fgClr>
              <a:srgbClr val="FF66CC"/>
            </a:fgClr>
            <a:bgClr>
              <a:srgbClr val="FFFFFF"/>
            </a:bgClr>
          </a:pattFill>
          <a:ln w="12700">
            <a:solidFill>
              <a:schemeClr val="tx1"/>
            </a:solidFill>
            <a:miter lim="800000"/>
            <a:headEnd/>
            <a:tailEnd/>
          </a:ln>
        </p:spPr>
        <p:txBody>
          <a:bodyPr wrap="none" anchor="ctr"/>
          <a:lstStyle/>
          <a:p>
            <a:endParaRPr lang="ar-DZ"/>
          </a:p>
        </p:txBody>
      </p:sp>
      <p:sp>
        <p:nvSpPr>
          <p:cNvPr id="207877" name="Rectangle 6" descr="Treillis blanc"/>
          <p:cNvSpPr>
            <a:spLocks noChangeArrowheads="1"/>
          </p:cNvSpPr>
          <p:nvPr/>
        </p:nvSpPr>
        <p:spPr bwMode="auto">
          <a:xfrm>
            <a:off x="1981200" y="3810000"/>
            <a:ext cx="533400" cy="381000"/>
          </a:xfrm>
          <a:prstGeom prst="rect">
            <a:avLst/>
          </a:prstGeom>
          <a:pattFill prst="openDmnd">
            <a:fgClr>
              <a:srgbClr val="FF66CC"/>
            </a:fgClr>
            <a:bgClr>
              <a:srgbClr val="FFFFFF"/>
            </a:bgClr>
          </a:pattFill>
          <a:ln w="12700">
            <a:solidFill>
              <a:schemeClr val="tx1"/>
            </a:solidFill>
            <a:miter lim="800000"/>
            <a:headEnd/>
            <a:tailEnd/>
          </a:ln>
        </p:spPr>
        <p:txBody>
          <a:bodyPr wrap="none" anchor="ctr"/>
          <a:lstStyle/>
          <a:p>
            <a:endParaRPr lang="ar-DZ"/>
          </a:p>
        </p:txBody>
      </p:sp>
      <p:sp>
        <p:nvSpPr>
          <p:cNvPr id="207878" name="Rectangle 7" descr="Treillis blanc"/>
          <p:cNvSpPr>
            <a:spLocks noChangeArrowheads="1"/>
          </p:cNvSpPr>
          <p:nvPr/>
        </p:nvSpPr>
        <p:spPr bwMode="auto">
          <a:xfrm>
            <a:off x="1371600" y="4648200"/>
            <a:ext cx="533400" cy="381000"/>
          </a:xfrm>
          <a:prstGeom prst="rect">
            <a:avLst/>
          </a:prstGeom>
          <a:noFill/>
          <a:ln w="12700">
            <a:solidFill>
              <a:schemeClr val="tx1"/>
            </a:solidFill>
            <a:miter lim="800000"/>
            <a:headEnd/>
            <a:tailEnd/>
          </a:ln>
        </p:spPr>
        <p:txBody>
          <a:bodyPr wrap="none" anchor="ctr"/>
          <a:lstStyle/>
          <a:p>
            <a:endParaRPr lang="ar-DZ"/>
          </a:p>
        </p:txBody>
      </p:sp>
      <p:sp>
        <p:nvSpPr>
          <p:cNvPr id="207879" name="Rectangle 8" descr="Treillis blanc"/>
          <p:cNvSpPr>
            <a:spLocks noChangeArrowheads="1"/>
          </p:cNvSpPr>
          <p:nvPr/>
        </p:nvSpPr>
        <p:spPr bwMode="auto">
          <a:xfrm>
            <a:off x="2438400" y="4648200"/>
            <a:ext cx="533400" cy="381000"/>
          </a:xfrm>
          <a:prstGeom prst="rect">
            <a:avLst/>
          </a:prstGeom>
          <a:noFill/>
          <a:ln w="12700">
            <a:solidFill>
              <a:schemeClr val="tx1"/>
            </a:solidFill>
            <a:miter lim="800000"/>
            <a:headEnd/>
            <a:tailEnd/>
          </a:ln>
        </p:spPr>
        <p:txBody>
          <a:bodyPr wrap="none" anchor="ctr"/>
          <a:lstStyle/>
          <a:p>
            <a:endParaRPr lang="ar-DZ"/>
          </a:p>
        </p:txBody>
      </p:sp>
      <p:sp>
        <p:nvSpPr>
          <p:cNvPr id="207880" name="Rectangle 9" descr="Treillis blanc"/>
          <p:cNvSpPr>
            <a:spLocks noChangeArrowheads="1"/>
          </p:cNvSpPr>
          <p:nvPr/>
        </p:nvSpPr>
        <p:spPr bwMode="auto">
          <a:xfrm>
            <a:off x="152400" y="5334000"/>
            <a:ext cx="533400" cy="381000"/>
          </a:xfrm>
          <a:prstGeom prst="rect">
            <a:avLst/>
          </a:prstGeom>
          <a:noFill/>
          <a:ln w="12700">
            <a:solidFill>
              <a:schemeClr val="tx1"/>
            </a:solidFill>
            <a:miter lim="800000"/>
            <a:headEnd/>
            <a:tailEnd/>
          </a:ln>
        </p:spPr>
        <p:txBody>
          <a:bodyPr wrap="none" anchor="ctr"/>
          <a:lstStyle/>
          <a:p>
            <a:endParaRPr lang="ar-DZ"/>
          </a:p>
        </p:txBody>
      </p:sp>
      <p:sp>
        <p:nvSpPr>
          <p:cNvPr id="207881" name="Rectangle 10" descr="Treillis blanc"/>
          <p:cNvSpPr>
            <a:spLocks noChangeArrowheads="1"/>
          </p:cNvSpPr>
          <p:nvPr/>
        </p:nvSpPr>
        <p:spPr bwMode="auto">
          <a:xfrm>
            <a:off x="1371600" y="5334000"/>
            <a:ext cx="533400" cy="381000"/>
          </a:xfrm>
          <a:prstGeom prst="rect">
            <a:avLst/>
          </a:prstGeom>
          <a:noFill/>
          <a:ln w="12700">
            <a:solidFill>
              <a:schemeClr val="tx1"/>
            </a:solidFill>
            <a:miter lim="800000"/>
            <a:headEnd/>
            <a:tailEnd/>
          </a:ln>
        </p:spPr>
        <p:txBody>
          <a:bodyPr wrap="none" anchor="ctr"/>
          <a:lstStyle/>
          <a:p>
            <a:endParaRPr lang="ar-DZ"/>
          </a:p>
        </p:txBody>
      </p:sp>
      <p:sp>
        <p:nvSpPr>
          <p:cNvPr id="207882" name="Rectangle 11" descr="Treillis blanc"/>
          <p:cNvSpPr>
            <a:spLocks noChangeArrowheads="1"/>
          </p:cNvSpPr>
          <p:nvPr/>
        </p:nvSpPr>
        <p:spPr bwMode="auto">
          <a:xfrm>
            <a:off x="2590800" y="5334000"/>
            <a:ext cx="533400" cy="381000"/>
          </a:xfrm>
          <a:prstGeom prst="rect">
            <a:avLst/>
          </a:prstGeom>
          <a:noFill/>
          <a:ln w="12700">
            <a:solidFill>
              <a:schemeClr val="tx1"/>
            </a:solidFill>
            <a:miter lim="800000"/>
            <a:headEnd/>
            <a:tailEnd/>
          </a:ln>
        </p:spPr>
        <p:txBody>
          <a:bodyPr wrap="none" anchor="ctr"/>
          <a:lstStyle/>
          <a:p>
            <a:endParaRPr lang="ar-DZ"/>
          </a:p>
        </p:txBody>
      </p:sp>
      <p:sp>
        <p:nvSpPr>
          <p:cNvPr id="207883" name="Rectangle 12" descr="Treillis blanc"/>
          <p:cNvSpPr>
            <a:spLocks noChangeArrowheads="1"/>
          </p:cNvSpPr>
          <p:nvPr/>
        </p:nvSpPr>
        <p:spPr bwMode="auto">
          <a:xfrm>
            <a:off x="3505200" y="5334000"/>
            <a:ext cx="609600" cy="381000"/>
          </a:xfrm>
          <a:prstGeom prst="rect">
            <a:avLst/>
          </a:prstGeom>
          <a:noFill/>
          <a:ln w="12700">
            <a:solidFill>
              <a:schemeClr val="tx1"/>
            </a:solidFill>
            <a:miter lim="800000"/>
            <a:headEnd/>
            <a:tailEnd/>
          </a:ln>
        </p:spPr>
        <p:txBody>
          <a:bodyPr wrap="none" anchor="ctr"/>
          <a:lstStyle/>
          <a:p>
            <a:endParaRPr lang="ar-DZ"/>
          </a:p>
        </p:txBody>
      </p:sp>
      <p:sp>
        <p:nvSpPr>
          <p:cNvPr id="207884" name="Rectangle 13" descr="Treillis blanc"/>
          <p:cNvSpPr>
            <a:spLocks noChangeArrowheads="1"/>
          </p:cNvSpPr>
          <p:nvPr/>
        </p:nvSpPr>
        <p:spPr bwMode="auto">
          <a:xfrm>
            <a:off x="3352800" y="3810000"/>
            <a:ext cx="609600" cy="381000"/>
          </a:xfrm>
          <a:prstGeom prst="rect">
            <a:avLst/>
          </a:prstGeom>
          <a:noFill/>
          <a:ln w="12700">
            <a:solidFill>
              <a:schemeClr val="tx1"/>
            </a:solidFill>
            <a:miter lim="800000"/>
            <a:headEnd/>
            <a:tailEnd/>
          </a:ln>
        </p:spPr>
        <p:txBody>
          <a:bodyPr wrap="none" anchor="ctr"/>
          <a:lstStyle/>
          <a:p>
            <a:endParaRPr lang="ar-DZ"/>
          </a:p>
        </p:txBody>
      </p:sp>
      <p:cxnSp>
        <p:nvCxnSpPr>
          <p:cNvPr id="207885" name="AutoShape 14" descr="Treillis blanc"/>
          <p:cNvCxnSpPr>
            <a:cxnSpLocks noChangeShapeType="1"/>
          </p:cNvCxnSpPr>
          <p:nvPr/>
        </p:nvCxnSpPr>
        <p:spPr bwMode="auto">
          <a:xfrm>
            <a:off x="2247900" y="2819400"/>
            <a:ext cx="0" cy="304800"/>
          </a:xfrm>
          <a:prstGeom prst="straightConnector1">
            <a:avLst/>
          </a:prstGeom>
          <a:noFill/>
          <a:ln w="12700">
            <a:solidFill>
              <a:schemeClr val="tx1"/>
            </a:solidFill>
            <a:prstDash val="lgDash"/>
            <a:round/>
            <a:headEnd/>
            <a:tailEnd/>
          </a:ln>
        </p:spPr>
      </p:cxnSp>
      <p:cxnSp>
        <p:nvCxnSpPr>
          <p:cNvPr id="207886" name="AutoShape 15" descr="Treillis blanc"/>
          <p:cNvCxnSpPr>
            <a:cxnSpLocks noChangeShapeType="1"/>
            <a:stCxn id="207884" idx="2"/>
            <a:endCxn id="207876" idx="0"/>
          </p:cNvCxnSpPr>
          <p:nvPr/>
        </p:nvCxnSpPr>
        <p:spPr bwMode="auto">
          <a:xfrm flipH="1">
            <a:off x="3543300" y="4191000"/>
            <a:ext cx="114300" cy="457200"/>
          </a:xfrm>
          <a:prstGeom prst="straightConnector1">
            <a:avLst/>
          </a:prstGeom>
          <a:noFill/>
          <a:ln w="28575">
            <a:solidFill>
              <a:schemeClr val="tx1"/>
            </a:solidFill>
            <a:round/>
            <a:headEnd/>
            <a:tailEnd/>
          </a:ln>
        </p:spPr>
      </p:cxnSp>
      <p:cxnSp>
        <p:nvCxnSpPr>
          <p:cNvPr id="207887" name="AutoShape 16" descr="Treillis blanc"/>
          <p:cNvCxnSpPr>
            <a:cxnSpLocks noChangeShapeType="1"/>
            <a:stCxn id="207952" idx="2"/>
            <a:endCxn id="207877" idx="0"/>
          </p:cNvCxnSpPr>
          <p:nvPr/>
        </p:nvCxnSpPr>
        <p:spPr bwMode="auto">
          <a:xfrm flipH="1">
            <a:off x="2247900" y="3429000"/>
            <a:ext cx="38100" cy="381000"/>
          </a:xfrm>
          <a:prstGeom prst="straightConnector1">
            <a:avLst/>
          </a:prstGeom>
          <a:noFill/>
          <a:ln w="12700">
            <a:solidFill>
              <a:schemeClr val="tx1"/>
            </a:solidFill>
            <a:prstDash val="lgDash"/>
            <a:round/>
            <a:headEnd/>
            <a:tailEnd/>
          </a:ln>
        </p:spPr>
      </p:cxnSp>
      <p:cxnSp>
        <p:nvCxnSpPr>
          <p:cNvPr id="207888" name="AutoShape 17" descr="Treillis blanc"/>
          <p:cNvCxnSpPr>
            <a:cxnSpLocks noChangeShapeType="1"/>
            <a:endCxn id="207875" idx="0"/>
          </p:cNvCxnSpPr>
          <p:nvPr/>
        </p:nvCxnSpPr>
        <p:spPr bwMode="auto">
          <a:xfrm flipH="1">
            <a:off x="952500" y="3314700"/>
            <a:ext cx="1028700" cy="495300"/>
          </a:xfrm>
          <a:prstGeom prst="straightConnector1">
            <a:avLst/>
          </a:prstGeom>
          <a:noFill/>
          <a:ln w="12700">
            <a:solidFill>
              <a:schemeClr val="tx1"/>
            </a:solidFill>
            <a:prstDash val="lgDash"/>
            <a:round/>
            <a:headEnd/>
            <a:tailEnd/>
          </a:ln>
        </p:spPr>
      </p:cxnSp>
      <p:cxnSp>
        <p:nvCxnSpPr>
          <p:cNvPr id="207889" name="AutoShape 18" descr="Treillis blanc"/>
          <p:cNvCxnSpPr>
            <a:cxnSpLocks noChangeShapeType="1"/>
            <a:endCxn id="207876" idx="0"/>
          </p:cNvCxnSpPr>
          <p:nvPr/>
        </p:nvCxnSpPr>
        <p:spPr bwMode="auto">
          <a:xfrm>
            <a:off x="2514600" y="3314700"/>
            <a:ext cx="1028700" cy="1333500"/>
          </a:xfrm>
          <a:prstGeom prst="straightConnector1">
            <a:avLst/>
          </a:prstGeom>
          <a:noFill/>
          <a:ln w="12700">
            <a:solidFill>
              <a:schemeClr val="tx1"/>
            </a:solidFill>
            <a:prstDash val="lgDash"/>
            <a:round/>
            <a:headEnd/>
            <a:tailEnd/>
          </a:ln>
        </p:spPr>
      </p:cxnSp>
      <p:cxnSp>
        <p:nvCxnSpPr>
          <p:cNvPr id="207890" name="AutoShape 19" descr="Treillis blanc"/>
          <p:cNvCxnSpPr>
            <a:cxnSpLocks noChangeShapeType="1"/>
            <a:stCxn id="207875" idx="2"/>
            <a:endCxn id="207878" idx="0"/>
          </p:cNvCxnSpPr>
          <p:nvPr/>
        </p:nvCxnSpPr>
        <p:spPr bwMode="auto">
          <a:xfrm>
            <a:off x="952500" y="4191000"/>
            <a:ext cx="685800" cy="457200"/>
          </a:xfrm>
          <a:prstGeom prst="straightConnector1">
            <a:avLst/>
          </a:prstGeom>
          <a:noFill/>
          <a:ln w="28575">
            <a:solidFill>
              <a:schemeClr val="tx1"/>
            </a:solidFill>
            <a:round/>
            <a:headEnd/>
            <a:tailEnd/>
          </a:ln>
        </p:spPr>
      </p:cxnSp>
      <p:cxnSp>
        <p:nvCxnSpPr>
          <p:cNvPr id="207891" name="AutoShape 20" descr="Treillis blanc"/>
          <p:cNvCxnSpPr>
            <a:cxnSpLocks noChangeShapeType="1"/>
            <a:stCxn id="207875" idx="2"/>
            <a:endCxn id="207880" idx="0"/>
          </p:cNvCxnSpPr>
          <p:nvPr/>
        </p:nvCxnSpPr>
        <p:spPr bwMode="auto">
          <a:xfrm flipH="1">
            <a:off x="419100" y="4191000"/>
            <a:ext cx="533400" cy="1143000"/>
          </a:xfrm>
          <a:prstGeom prst="straightConnector1">
            <a:avLst/>
          </a:prstGeom>
          <a:noFill/>
          <a:ln w="28575">
            <a:solidFill>
              <a:schemeClr val="tx1"/>
            </a:solidFill>
            <a:round/>
            <a:headEnd/>
            <a:tailEnd/>
          </a:ln>
        </p:spPr>
      </p:cxnSp>
      <p:cxnSp>
        <p:nvCxnSpPr>
          <p:cNvPr id="207892" name="AutoShape 21" descr="Treillis blanc"/>
          <p:cNvCxnSpPr>
            <a:cxnSpLocks noChangeShapeType="1"/>
            <a:stCxn id="207878" idx="2"/>
            <a:endCxn id="207881" idx="0"/>
          </p:cNvCxnSpPr>
          <p:nvPr/>
        </p:nvCxnSpPr>
        <p:spPr bwMode="auto">
          <a:xfrm>
            <a:off x="1638300" y="5029200"/>
            <a:ext cx="0" cy="304800"/>
          </a:xfrm>
          <a:prstGeom prst="straightConnector1">
            <a:avLst/>
          </a:prstGeom>
          <a:noFill/>
          <a:ln w="12700">
            <a:solidFill>
              <a:schemeClr val="tx1"/>
            </a:solidFill>
            <a:round/>
            <a:headEnd/>
            <a:tailEnd/>
          </a:ln>
        </p:spPr>
      </p:cxnSp>
      <p:cxnSp>
        <p:nvCxnSpPr>
          <p:cNvPr id="207893" name="AutoShape 22" descr="Treillis blanc"/>
          <p:cNvCxnSpPr>
            <a:cxnSpLocks noChangeShapeType="1"/>
            <a:stCxn id="207877" idx="2"/>
            <a:endCxn id="207879" idx="0"/>
          </p:cNvCxnSpPr>
          <p:nvPr/>
        </p:nvCxnSpPr>
        <p:spPr bwMode="auto">
          <a:xfrm>
            <a:off x="2247900" y="4191000"/>
            <a:ext cx="457200" cy="457200"/>
          </a:xfrm>
          <a:prstGeom prst="straightConnector1">
            <a:avLst/>
          </a:prstGeom>
          <a:noFill/>
          <a:ln w="28575">
            <a:solidFill>
              <a:schemeClr val="tx1"/>
            </a:solidFill>
            <a:round/>
            <a:headEnd/>
            <a:tailEnd/>
          </a:ln>
        </p:spPr>
      </p:cxnSp>
      <p:cxnSp>
        <p:nvCxnSpPr>
          <p:cNvPr id="207894" name="AutoShape 23" descr="Treillis blanc"/>
          <p:cNvCxnSpPr>
            <a:cxnSpLocks noChangeShapeType="1"/>
            <a:stCxn id="207879" idx="2"/>
            <a:endCxn id="207881" idx="3"/>
          </p:cNvCxnSpPr>
          <p:nvPr/>
        </p:nvCxnSpPr>
        <p:spPr bwMode="auto">
          <a:xfrm flipH="1">
            <a:off x="1905000" y="5029200"/>
            <a:ext cx="800100" cy="495300"/>
          </a:xfrm>
          <a:prstGeom prst="straightConnector1">
            <a:avLst/>
          </a:prstGeom>
          <a:noFill/>
          <a:ln w="12700">
            <a:solidFill>
              <a:schemeClr val="tx1"/>
            </a:solidFill>
            <a:round/>
            <a:headEnd/>
            <a:tailEnd/>
          </a:ln>
        </p:spPr>
      </p:cxnSp>
      <p:cxnSp>
        <p:nvCxnSpPr>
          <p:cNvPr id="207895" name="AutoShape 24" descr="Treillis blanc"/>
          <p:cNvCxnSpPr>
            <a:cxnSpLocks noChangeShapeType="1"/>
            <a:stCxn id="207879" idx="2"/>
            <a:endCxn id="207882" idx="0"/>
          </p:cNvCxnSpPr>
          <p:nvPr/>
        </p:nvCxnSpPr>
        <p:spPr bwMode="auto">
          <a:xfrm>
            <a:off x="2705100" y="5029200"/>
            <a:ext cx="152400" cy="304800"/>
          </a:xfrm>
          <a:prstGeom prst="straightConnector1">
            <a:avLst/>
          </a:prstGeom>
          <a:noFill/>
          <a:ln w="12700">
            <a:solidFill>
              <a:schemeClr val="tx1"/>
            </a:solidFill>
            <a:round/>
            <a:headEnd/>
            <a:tailEnd/>
          </a:ln>
        </p:spPr>
      </p:cxnSp>
      <p:cxnSp>
        <p:nvCxnSpPr>
          <p:cNvPr id="207896" name="AutoShape 25" descr="Treillis blanc"/>
          <p:cNvCxnSpPr>
            <a:cxnSpLocks noChangeShapeType="1"/>
            <a:stCxn id="207876" idx="2"/>
            <a:endCxn id="207883" idx="0"/>
          </p:cNvCxnSpPr>
          <p:nvPr/>
        </p:nvCxnSpPr>
        <p:spPr bwMode="auto">
          <a:xfrm>
            <a:off x="3543300" y="5029200"/>
            <a:ext cx="266700" cy="304800"/>
          </a:xfrm>
          <a:prstGeom prst="straightConnector1">
            <a:avLst/>
          </a:prstGeom>
          <a:noFill/>
          <a:ln w="12700">
            <a:solidFill>
              <a:schemeClr val="tx1"/>
            </a:solidFill>
            <a:round/>
            <a:headEnd/>
            <a:tailEnd/>
          </a:ln>
        </p:spPr>
      </p:cxnSp>
      <p:cxnSp>
        <p:nvCxnSpPr>
          <p:cNvPr id="207897" name="AutoShape 26" descr="Treillis blanc"/>
          <p:cNvCxnSpPr>
            <a:cxnSpLocks noChangeShapeType="1"/>
            <a:stCxn id="207876" idx="2"/>
            <a:endCxn id="207882" idx="0"/>
          </p:cNvCxnSpPr>
          <p:nvPr/>
        </p:nvCxnSpPr>
        <p:spPr bwMode="auto">
          <a:xfrm flipH="1">
            <a:off x="2857500" y="5029200"/>
            <a:ext cx="685800" cy="304800"/>
          </a:xfrm>
          <a:prstGeom prst="straightConnector1">
            <a:avLst/>
          </a:prstGeom>
          <a:noFill/>
          <a:ln w="12700">
            <a:solidFill>
              <a:schemeClr val="tx1"/>
            </a:solidFill>
            <a:round/>
            <a:headEnd/>
            <a:tailEnd/>
          </a:ln>
        </p:spPr>
      </p:cxnSp>
      <p:sp>
        <p:nvSpPr>
          <p:cNvPr id="207898" name="Rectangle 27" descr="5%"/>
          <p:cNvSpPr>
            <a:spLocks noChangeArrowheads="1"/>
          </p:cNvSpPr>
          <p:nvPr/>
        </p:nvSpPr>
        <p:spPr bwMode="auto">
          <a:xfrm>
            <a:off x="1371600" y="4648200"/>
            <a:ext cx="533400" cy="381000"/>
          </a:xfrm>
          <a:prstGeom prst="rect">
            <a:avLst/>
          </a:prstGeom>
          <a:pattFill prst="pct5">
            <a:fgClr>
              <a:srgbClr val="FF66CC"/>
            </a:fgClr>
            <a:bgClr>
              <a:srgbClr val="FFFFFF"/>
            </a:bgClr>
          </a:pattFill>
          <a:ln w="12700">
            <a:solidFill>
              <a:schemeClr val="tx1"/>
            </a:solidFill>
            <a:miter lim="800000"/>
            <a:headEnd/>
            <a:tailEnd/>
          </a:ln>
        </p:spPr>
        <p:txBody>
          <a:bodyPr wrap="none" anchor="ctr"/>
          <a:lstStyle/>
          <a:p>
            <a:r>
              <a:rPr lang="en-US"/>
              <a:t>S</a:t>
            </a:r>
          </a:p>
        </p:txBody>
      </p:sp>
      <p:sp>
        <p:nvSpPr>
          <p:cNvPr id="207899" name="Rectangle 28" descr="Diagonales larges vers le haut"/>
          <p:cNvSpPr>
            <a:spLocks noChangeArrowheads="1"/>
          </p:cNvSpPr>
          <p:nvPr/>
        </p:nvSpPr>
        <p:spPr bwMode="auto">
          <a:xfrm>
            <a:off x="2590800" y="1752600"/>
            <a:ext cx="533400" cy="381000"/>
          </a:xfrm>
          <a:prstGeom prst="rect">
            <a:avLst/>
          </a:prstGeom>
          <a:pattFill prst="wdUpDiag">
            <a:fgClr>
              <a:srgbClr val="FF66CC"/>
            </a:fgClr>
            <a:bgClr>
              <a:srgbClr val="FFFFFF"/>
            </a:bgClr>
          </a:pattFill>
          <a:ln w="12700">
            <a:solidFill>
              <a:schemeClr val="tx1"/>
            </a:solidFill>
            <a:miter lim="800000"/>
            <a:headEnd/>
            <a:tailEnd/>
          </a:ln>
        </p:spPr>
        <p:txBody>
          <a:bodyPr wrap="none" anchor="ctr"/>
          <a:lstStyle/>
          <a:p>
            <a:r>
              <a:rPr lang="en-US"/>
              <a:t>D</a:t>
            </a:r>
          </a:p>
        </p:txBody>
      </p:sp>
      <p:sp>
        <p:nvSpPr>
          <p:cNvPr id="207900" name="Line 29"/>
          <p:cNvSpPr>
            <a:spLocks noChangeShapeType="1"/>
          </p:cNvSpPr>
          <p:nvPr/>
        </p:nvSpPr>
        <p:spPr bwMode="auto">
          <a:xfrm flipH="1">
            <a:off x="2514600" y="2133600"/>
            <a:ext cx="457200" cy="457200"/>
          </a:xfrm>
          <a:prstGeom prst="line">
            <a:avLst/>
          </a:prstGeom>
          <a:noFill/>
          <a:ln w="12700">
            <a:solidFill>
              <a:schemeClr val="tx1"/>
            </a:solidFill>
            <a:round/>
            <a:headEnd/>
            <a:tailEnd/>
          </a:ln>
        </p:spPr>
        <p:txBody>
          <a:bodyPr wrap="none" anchor="ctr"/>
          <a:lstStyle/>
          <a:p>
            <a:endParaRPr lang="fr-FR"/>
          </a:p>
        </p:txBody>
      </p:sp>
      <p:sp>
        <p:nvSpPr>
          <p:cNvPr id="207901" name="Rectangle 30" descr="5%"/>
          <p:cNvSpPr>
            <a:spLocks noChangeArrowheads="1"/>
          </p:cNvSpPr>
          <p:nvPr/>
        </p:nvSpPr>
        <p:spPr bwMode="auto">
          <a:xfrm>
            <a:off x="152400" y="5334000"/>
            <a:ext cx="533400" cy="381000"/>
          </a:xfrm>
          <a:prstGeom prst="rect">
            <a:avLst/>
          </a:prstGeom>
          <a:pattFill prst="pct5">
            <a:fgClr>
              <a:srgbClr val="FF66CC"/>
            </a:fgClr>
            <a:bgClr>
              <a:srgbClr val="FFFFFF"/>
            </a:bgClr>
          </a:pattFill>
          <a:ln w="12700">
            <a:solidFill>
              <a:schemeClr val="tx1"/>
            </a:solidFill>
            <a:miter lim="800000"/>
            <a:headEnd/>
            <a:tailEnd/>
          </a:ln>
        </p:spPr>
        <p:txBody>
          <a:bodyPr wrap="none" anchor="ctr"/>
          <a:lstStyle/>
          <a:p>
            <a:r>
              <a:rPr lang="en-US"/>
              <a:t>S</a:t>
            </a:r>
          </a:p>
        </p:txBody>
      </p:sp>
      <p:sp>
        <p:nvSpPr>
          <p:cNvPr id="207902" name="Rectangle 31" descr="5%"/>
          <p:cNvSpPr>
            <a:spLocks noChangeArrowheads="1"/>
          </p:cNvSpPr>
          <p:nvPr/>
        </p:nvSpPr>
        <p:spPr bwMode="auto">
          <a:xfrm>
            <a:off x="2438400" y="4648200"/>
            <a:ext cx="533400" cy="381000"/>
          </a:xfrm>
          <a:prstGeom prst="rect">
            <a:avLst/>
          </a:prstGeom>
          <a:pattFill prst="pct5">
            <a:fgClr>
              <a:srgbClr val="FF66CC"/>
            </a:fgClr>
            <a:bgClr>
              <a:srgbClr val="FFFFFF"/>
            </a:bgClr>
          </a:pattFill>
          <a:ln w="12700">
            <a:solidFill>
              <a:schemeClr val="tx1"/>
            </a:solidFill>
            <a:miter lim="800000"/>
            <a:headEnd/>
            <a:tailEnd/>
          </a:ln>
        </p:spPr>
        <p:txBody>
          <a:bodyPr wrap="none" anchor="ctr"/>
          <a:lstStyle/>
          <a:p>
            <a:r>
              <a:rPr lang="en-US"/>
              <a:t>S</a:t>
            </a:r>
          </a:p>
        </p:txBody>
      </p:sp>
      <p:grpSp>
        <p:nvGrpSpPr>
          <p:cNvPr id="207903" name="Group 32"/>
          <p:cNvGrpSpPr>
            <a:grpSpLocks/>
          </p:cNvGrpSpPr>
          <p:nvPr/>
        </p:nvGrpSpPr>
        <p:grpSpPr bwMode="auto">
          <a:xfrm>
            <a:off x="1905000" y="2438400"/>
            <a:ext cx="609600" cy="381000"/>
            <a:chOff x="4080" y="1536"/>
            <a:chExt cx="384" cy="240"/>
          </a:xfrm>
        </p:grpSpPr>
        <p:sp>
          <p:nvSpPr>
            <p:cNvPr id="207954" name="Rectangle 33"/>
            <p:cNvSpPr>
              <a:spLocks noChangeArrowheads="1"/>
            </p:cNvSpPr>
            <p:nvPr/>
          </p:nvSpPr>
          <p:spPr bwMode="auto">
            <a:xfrm>
              <a:off x="4080" y="1536"/>
              <a:ext cx="384" cy="240"/>
            </a:xfrm>
            <a:prstGeom prst="rect">
              <a:avLst/>
            </a:prstGeom>
            <a:solidFill>
              <a:srgbClr val="FF66CC"/>
            </a:solidFill>
            <a:ln w="12700">
              <a:solidFill>
                <a:schemeClr val="tx1"/>
              </a:solidFill>
              <a:miter lim="800000"/>
              <a:headEnd/>
              <a:tailEnd/>
            </a:ln>
          </p:spPr>
          <p:txBody>
            <a:bodyPr wrap="none" anchor="ctr"/>
            <a:lstStyle/>
            <a:p>
              <a:endParaRPr lang="ar-DZ"/>
            </a:p>
          </p:txBody>
        </p:sp>
        <p:sp>
          <p:nvSpPr>
            <p:cNvPr id="207955" name="Text Box 34"/>
            <p:cNvSpPr txBox="1">
              <a:spLocks noChangeArrowheads="1"/>
            </p:cNvSpPr>
            <p:nvPr/>
          </p:nvSpPr>
          <p:spPr bwMode="auto">
            <a:xfrm>
              <a:off x="4176" y="1536"/>
              <a:ext cx="204" cy="231"/>
            </a:xfrm>
            <a:prstGeom prst="rect">
              <a:avLst/>
            </a:prstGeom>
            <a:noFill/>
            <a:ln w="12700">
              <a:noFill/>
              <a:miter lim="800000"/>
              <a:headEnd/>
              <a:tailEnd/>
            </a:ln>
          </p:spPr>
          <p:txBody>
            <a:bodyPr wrap="none" anchor="ctr">
              <a:spAutoFit/>
            </a:bodyPr>
            <a:lstStyle/>
            <a:p>
              <a:r>
                <a:rPr lang="en-US"/>
                <a:t>T</a:t>
              </a:r>
            </a:p>
          </p:txBody>
        </p:sp>
      </p:grpSp>
      <p:grpSp>
        <p:nvGrpSpPr>
          <p:cNvPr id="207904" name="Group 35"/>
          <p:cNvGrpSpPr>
            <a:grpSpLocks/>
          </p:cNvGrpSpPr>
          <p:nvPr/>
        </p:nvGrpSpPr>
        <p:grpSpPr bwMode="auto">
          <a:xfrm>
            <a:off x="1981200" y="3048000"/>
            <a:ext cx="609600" cy="381000"/>
            <a:chOff x="4080" y="1536"/>
            <a:chExt cx="384" cy="240"/>
          </a:xfrm>
        </p:grpSpPr>
        <p:sp>
          <p:nvSpPr>
            <p:cNvPr id="207952" name="Rectangle 36"/>
            <p:cNvSpPr>
              <a:spLocks noChangeArrowheads="1"/>
            </p:cNvSpPr>
            <p:nvPr/>
          </p:nvSpPr>
          <p:spPr bwMode="auto">
            <a:xfrm>
              <a:off x="4080" y="1536"/>
              <a:ext cx="384" cy="240"/>
            </a:xfrm>
            <a:prstGeom prst="rect">
              <a:avLst/>
            </a:prstGeom>
            <a:solidFill>
              <a:srgbClr val="FF66CC"/>
            </a:solidFill>
            <a:ln w="12700">
              <a:solidFill>
                <a:schemeClr val="tx1"/>
              </a:solidFill>
              <a:miter lim="800000"/>
              <a:headEnd/>
              <a:tailEnd/>
            </a:ln>
          </p:spPr>
          <p:txBody>
            <a:bodyPr wrap="none" anchor="ctr"/>
            <a:lstStyle/>
            <a:p>
              <a:endParaRPr lang="ar-DZ"/>
            </a:p>
          </p:txBody>
        </p:sp>
        <p:sp>
          <p:nvSpPr>
            <p:cNvPr id="207953" name="Text Box 37"/>
            <p:cNvSpPr txBox="1">
              <a:spLocks noChangeArrowheads="1"/>
            </p:cNvSpPr>
            <p:nvPr/>
          </p:nvSpPr>
          <p:spPr bwMode="auto">
            <a:xfrm>
              <a:off x="4176" y="1536"/>
              <a:ext cx="204" cy="231"/>
            </a:xfrm>
            <a:prstGeom prst="rect">
              <a:avLst/>
            </a:prstGeom>
            <a:noFill/>
            <a:ln w="12700">
              <a:noFill/>
              <a:miter lim="800000"/>
              <a:headEnd/>
              <a:tailEnd/>
            </a:ln>
          </p:spPr>
          <p:txBody>
            <a:bodyPr wrap="none" anchor="ctr">
              <a:spAutoFit/>
            </a:bodyPr>
            <a:lstStyle/>
            <a:p>
              <a:r>
                <a:rPr lang="en-US"/>
                <a:t>T</a:t>
              </a:r>
            </a:p>
          </p:txBody>
        </p:sp>
      </p:grpSp>
      <p:sp>
        <p:nvSpPr>
          <p:cNvPr id="207905" name="Line 38"/>
          <p:cNvSpPr>
            <a:spLocks noChangeShapeType="1"/>
          </p:cNvSpPr>
          <p:nvPr/>
        </p:nvSpPr>
        <p:spPr bwMode="auto">
          <a:xfrm>
            <a:off x="2514600" y="2667000"/>
            <a:ext cx="1219200" cy="1143000"/>
          </a:xfrm>
          <a:prstGeom prst="line">
            <a:avLst/>
          </a:prstGeom>
          <a:noFill/>
          <a:ln w="12700">
            <a:solidFill>
              <a:schemeClr val="tx1"/>
            </a:solidFill>
            <a:prstDash val="lgDash"/>
            <a:round/>
            <a:headEnd/>
            <a:tailEnd/>
          </a:ln>
        </p:spPr>
        <p:txBody>
          <a:bodyPr wrap="none" anchor="ctr"/>
          <a:lstStyle/>
          <a:p>
            <a:endParaRPr lang="fr-FR"/>
          </a:p>
        </p:txBody>
      </p:sp>
      <p:grpSp>
        <p:nvGrpSpPr>
          <p:cNvPr id="207906" name="Group 45"/>
          <p:cNvGrpSpPr>
            <a:grpSpLocks/>
          </p:cNvGrpSpPr>
          <p:nvPr/>
        </p:nvGrpSpPr>
        <p:grpSpPr bwMode="auto">
          <a:xfrm>
            <a:off x="3352800" y="3810000"/>
            <a:ext cx="609600" cy="381000"/>
            <a:chOff x="4080" y="1536"/>
            <a:chExt cx="384" cy="240"/>
          </a:xfrm>
        </p:grpSpPr>
        <p:sp>
          <p:nvSpPr>
            <p:cNvPr id="207950" name="Rectangle 46"/>
            <p:cNvSpPr>
              <a:spLocks noChangeArrowheads="1"/>
            </p:cNvSpPr>
            <p:nvPr/>
          </p:nvSpPr>
          <p:spPr bwMode="auto">
            <a:xfrm>
              <a:off x="4080" y="1536"/>
              <a:ext cx="384" cy="240"/>
            </a:xfrm>
            <a:prstGeom prst="rect">
              <a:avLst/>
            </a:prstGeom>
            <a:solidFill>
              <a:srgbClr val="FF66CC"/>
            </a:solidFill>
            <a:ln w="12700">
              <a:solidFill>
                <a:schemeClr val="tx1"/>
              </a:solidFill>
              <a:miter lim="800000"/>
              <a:headEnd/>
              <a:tailEnd/>
            </a:ln>
          </p:spPr>
          <p:txBody>
            <a:bodyPr wrap="none" anchor="ctr"/>
            <a:lstStyle/>
            <a:p>
              <a:endParaRPr lang="ar-DZ"/>
            </a:p>
          </p:txBody>
        </p:sp>
        <p:sp>
          <p:nvSpPr>
            <p:cNvPr id="207951" name="Text Box 47"/>
            <p:cNvSpPr txBox="1">
              <a:spLocks noChangeArrowheads="1"/>
            </p:cNvSpPr>
            <p:nvPr/>
          </p:nvSpPr>
          <p:spPr bwMode="auto">
            <a:xfrm>
              <a:off x="4176" y="1536"/>
              <a:ext cx="204" cy="231"/>
            </a:xfrm>
            <a:prstGeom prst="rect">
              <a:avLst/>
            </a:prstGeom>
            <a:noFill/>
            <a:ln w="12700">
              <a:noFill/>
              <a:miter lim="800000"/>
              <a:headEnd/>
              <a:tailEnd/>
            </a:ln>
          </p:spPr>
          <p:txBody>
            <a:bodyPr wrap="none" anchor="ctr">
              <a:spAutoFit/>
            </a:bodyPr>
            <a:lstStyle/>
            <a:p>
              <a:r>
                <a:rPr lang="en-US"/>
                <a:t>T</a:t>
              </a:r>
            </a:p>
          </p:txBody>
        </p:sp>
      </p:grpSp>
      <p:sp>
        <p:nvSpPr>
          <p:cNvPr id="207907" name="Rectangle 132" descr="Treillis blanc"/>
          <p:cNvSpPr>
            <a:spLocks noChangeArrowheads="1"/>
          </p:cNvSpPr>
          <p:nvPr/>
        </p:nvSpPr>
        <p:spPr bwMode="auto">
          <a:xfrm>
            <a:off x="6019800" y="4648200"/>
            <a:ext cx="533400" cy="381000"/>
          </a:xfrm>
          <a:prstGeom prst="rect">
            <a:avLst/>
          </a:prstGeom>
          <a:pattFill prst="openDmnd">
            <a:fgClr>
              <a:srgbClr val="FF66CC"/>
            </a:fgClr>
            <a:bgClr>
              <a:srgbClr val="FFFFFF"/>
            </a:bgClr>
          </a:pattFill>
          <a:ln w="12700">
            <a:solidFill>
              <a:schemeClr val="tx1"/>
            </a:solidFill>
            <a:miter lim="800000"/>
            <a:headEnd/>
            <a:tailEnd/>
          </a:ln>
        </p:spPr>
        <p:txBody>
          <a:bodyPr wrap="none" anchor="ctr"/>
          <a:lstStyle/>
          <a:p>
            <a:endParaRPr lang="ar-DZ"/>
          </a:p>
        </p:txBody>
      </p:sp>
      <p:sp>
        <p:nvSpPr>
          <p:cNvPr id="207908" name="Rectangle 133" descr="Treillis blanc"/>
          <p:cNvSpPr>
            <a:spLocks noChangeArrowheads="1"/>
          </p:cNvSpPr>
          <p:nvPr/>
        </p:nvSpPr>
        <p:spPr bwMode="auto">
          <a:xfrm>
            <a:off x="7086600" y="4648200"/>
            <a:ext cx="533400" cy="381000"/>
          </a:xfrm>
          <a:prstGeom prst="rect">
            <a:avLst/>
          </a:prstGeom>
          <a:pattFill prst="openDmnd">
            <a:fgClr>
              <a:srgbClr val="FF66CC"/>
            </a:fgClr>
            <a:bgClr>
              <a:srgbClr val="FFFFFF"/>
            </a:bgClr>
          </a:pattFill>
          <a:ln w="12700">
            <a:solidFill>
              <a:schemeClr val="tx1"/>
            </a:solidFill>
            <a:miter lim="800000"/>
            <a:headEnd/>
            <a:tailEnd/>
          </a:ln>
        </p:spPr>
        <p:txBody>
          <a:bodyPr wrap="none" anchor="ctr"/>
          <a:lstStyle/>
          <a:p>
            <a:endParaRPr lang="ar-DZ"/>
          </a:p>
        </p:txBody>
      </p:sp>
      <p:sp>
        <p:nvSpPr>
          <p:cNvPr id="207909" name="Rectangle 134" descr="Treillis blanc"/>
          <p:cNvSpPr>
            <a:spLocks noChangeArrowheads="1"/>
          </p:cNvSpPr>
          <p:nvPr/>
        </p:nvSpPr>
        <p:spPr bwMode="auto">
          <a:xfrm>
            <a:off x="4800600" y="5334000"/>
            <a:ext cx="533400" cy="381000"/>
          </a:xfrm>
          <a:prstGeom prst="rect">
            <a:avLst/>
          </a:prstGeom>
          <a:pattFill prst="openDmnd">
            <a:fgClr>
              <a:srgbClr val="FF66CC"/>
            </a:fgClr>
            <a:bgClr>
              <a:srgbClr val="FFFFFF"/>
            </a:bgClr>
          </a:pattFill>
          <a:ln w="12700">
            <a:solidFill>
              <a:schemeClr val="tx1"/>
            </a:solidFill>
            <a:miter lim="800000"/>
            <a:headEnd/>
            <a:tailEnd/>
          </a:ln>
        </p:spPr>
        <p:txBody>
          <a:bodyPr wrap="none" anchor="ctr"/>
          <a:lstStyle/>
          <a:p>
            <a:endParaRPr lang="ar-DZ"/>
          </a:p>
        </p:txBody>
      </p:sp>
      <p:sp>
        <p:nvSpPr>
          <p:cNvPr id="207910" name="Rectangle 135" descr="Treillis blanc"/>
          <p:cNvSpPr>
            <a:spLocks noChangeArrowheads="1"/>
          </p:cNvSpPr>
          <p:nvPr/>
        </p:nvSpPr>
        <p:spPr bwMode="auto">
          <a:xfrm>
            <a:off x="6019800" y="5334000"/>
            <a:ext cx="533400" cy="381000"/>
          </a:xfrm>
          <a:prstGeom prst="rect">
            <a:avLst/>
          </a:prstGeom>
          <a:noFill/>
          <a:ln w="12700">
            <a:solidFill>
              <a:schemeClr val="tx1"/>
            </a:solidFill>
            <a:miter lim="800000"/>
            <a:headEnd/>
            <a:tailEnd/>
          </a:ln>
        </p:spPr>
        <p:txBody>
          <a:bodyPr wrap="none" anchor="ctr"/>
          <a:lstStyle/>
          <a:p>
            <a:endParaRPr lang="ar-DZ"/>
          </a:p>
        </p:txBody>
      </p:sp>
      <p:sp>
        <p:nvSpPr>
          <p:cNvPr id="207911" name="Rectangle 136" descr="Treillis blanc"/>
          <p:cNvSpPr>
            <a:spLocks noChangeArrowheads="1"/>
          </p:cNvSpPr>
          <p:nvPr/>
        </p:nvSpPr>
        <p:spPr bwMode="auto">
          <a:xfrm>
            <a:off x="7239000" y="5334000"/>
            <a:ext cx="533400" cy="381000"/>
          </a:xfrm>
          <a:prstGeom prst="rect">
            <a:avLst/>
          </a:prstGeom>
          <a:noFill/>
          <a:ln w="12700">
            <a:solidFill>
              <a:schemeClr val="tx1"/>
            </a:solidFill>
            <a:miter lim="800000"/>
            <a:headEnd/>
            <a:tailEnd/>
          </a:ln>
        </p:spPr>
        <p:txBody>
          <a:bodyPr wrap="none" anchor="ctr"/>
          <a:lstStyle/>
          <a:p>
            <a:endParaRPr lang="ar-DZ"/>
          </a:p>
        </p:txBody>
      </p:sp>
      <p:sp>
        <p:nvSpPr>
          <p:cNvPr id="207912" name="Rectangle 138" descr="Treillis blanc"/>
          <p:cNvSpPr>
            <a:spLocks noChangeArrowheads="1"/>
          </p:cNvSpPr>
          <p:nvPr/>
        </p:nvSpPr>
        <p:spPr bwMode="auto">
          <a:xfrm>
            <a:off x="8001000" y="3810000"/>
            <a:ext cx="609600" cy="381000"/>
          </a:xfrm>
          <a:prstGeom prst="rect">
            <a:avLst/>
          </a:prstGeom>
          <a:noFill/>
          <a:ln w="12700">
            <a:solidFill>
              <a:schemeClr val="tx1"/>
            </a:solidFill>
            <a:miter lim="800000"/>
            <a:headEnd/>
            <a:tailEnd/>
          </a:ln>
        </p:spPr>
        <p:txBody>
          <a:bodyPr wrap="none" anchor="ctr"/>
          <a:lstStyle/>
          <a:p>
            <a:endParaRPr lang="ar-DZ"/>
          </a:p>
        </p:txBody>
      </p:sp>
      <p:cxnSp>
        <p:nvCxnSpPr>
          <p:cNvPr id="207913" name="AutoShape 139" descr="Treillis blanc"/>
          <p:cNvCxnSpPr>
            <a:cxnSpLocks noChangeShapeType="1"/>
          </p:cNvCxnSpPr>
          <p:nvPr/>
        </p:nvCxnSpPr>
        <p:spPr bwMode="auto">
          <a:xfrm>
            <a:off x="6896100" y="2819400"/>
            <a:ext cx="0" cy="304800"/>
          </a:xfrm>
          <a:prstGeom prst="straightConnector1">
            <a:avLst/>
          </a:prstGeom>
          <a:noFill/>
          <a:ln w="12700">
            <a:solidFill>
              <a:schemeClr val="tx1"/>
            </a:solidFill>
            <a:prstDash val="lgDash"/>
            <a:round/>
            <a:headEnd/>
            <a:tailEnd/>
          </a:ln>
        </p:spPr>
      </p:cxnSp>
      <p:cxnSp>
        <p:nvCxnSpPr>
          <p:cNvPr id="207914" name="AutoShape 140" descr="Treillis blanc"/>
          <p:cNvCxnSpPr>
            <a:cxnSpLocks noChangeShapeType="1"/>
            <a:stCxn id="207912" idx="2"/>
          </p:cNvCxnSpPr>
          <p:nvPr/>
        </p:nvCxnSpPr>
        <p:spPr bwMode="auto">
          <a:xfrm flipH="1">
            <a:off x="8191500" y="4191000"/>
            <a:ext cx="114300" cy="457200"/>
          </a:xfrm>
          <a:prstGeom prst="straightConnector1">
            <a:avLst/>
          </a:prstGeom>
          <a:noFill/>
          <a:ln w="12700">
            <a:solidFill>
              <a:schemeClr val="tx1"/>
            </a:solidFill>
            <a:prstDash val="lgDash"/>
            <a:round/>
            <a:headEnd/>
            <a:tailEnd/>
          </a:ln>
        </p:spPr>
      </p:cxnSp>
      <p:cxnSp>
        <p:nvCxnSpPr>
          <p:cNvPr id="207915" name="AutoShape 141" descr="Treillis blanc"/>
          <p:cNvCxnSpPr>
            <a:cxnSpLocks noChangeShapeType="1"/>
            <a:stCxn id="207946" idx="2"/>
          </p:cNvCxnSpPr>
          <p:nvPr/>
        </p:nvCxnSpPr>
        <p:spPr bwMode="auto">
          <a:xfrm flipH="1">
            <a:off x="6896100" y="3429000"/>
            <a:ext cx="38100" cy="381000"/>
          </a:xfrm>
          <a:prstGeom prst="straightConnector1">
            <a:avLst/>
          </a:prstGeom>
          <a:noFill/>
          <a:ln w="12700">
            <a:solidFill>
              <a:schemeClr val="tx1"/>
            </a:solidFill>
            <a:prstDash val="lgDash"/>
            <a:round/>
            <a:headEnd/>
            <a:tailEnd/>
          </a:ln>
        </p:spPr>
      </p:cxnSp>
      <p:cxnSp>
        <p:nvCxnSpPr>
          <p:cNvPr id="207916" name="AutoShape 142" descr="Treillis blanc"/>
          <p:cNvCxnSpPr>
            <a:cxnSpLocks noChangeShapeType="1"/>
          </p:cNvCxnSpPr>
          <p:nvPr/>
        </p:nvCxnSpPr>
        <p:spPr bwMode="auto">
          <a:xfrm flipH="1">
            <a:off x="5600700" y="3314700"/>
            <a:ext cx="1028700" cy="495300"/>
          </a:xfrm>
          <a:prstGeom prst="straightConnector1">
            <a:avLst/>
          </a:prstGeom>
          <a:noFill/>
          <a:ln w="12700">
            <a:solidFill>
              <a:schemeClr val="tx1"/>
            </a:solidFill>
            <a:prstDash val="lgDash"/>
            <a:round/>
            <a:headEnd/>
            <a:tailEnd/>
          </a:ln>
        </p:spPr>
      </p:cxnSp>
      <p:cxnSp>
        <p:nvCxnSpPr>
          <p:cNvPr id="207917" name="AutoShape 143" descr="Treillis blanc"/>
          <p:cNvCxnSpPr>
            <a:cxnSpLocks noChangeShapeType="1"/>
          </p:cNvCxnSpPr>
          <p:nvPr/>
        </p:nvCxnSpPr>
        <p:spPr bwMode="auto">
          <a:xfrm>
            <a:off x="7162800" y="3314700"/>
            <a:ext cx="1028700" cy="1333500"/>
          </a:xfrm>
          <a:prstGeom prst="straightConnector1">
            <a:avLst/>
          </a:prstGeom>
          <a:noFill/>
          <a:ln w="12700">
            <a:solidFill>
              <a:schemeClr val="tx1"/>
            </a:solidFill>
            <a:prstDash val="lgDash"/>
            <a:round/>
            <a:headEnd/>
            <a:tailEnd/>
          </a:ln>
        </p:spPr>
      </p:cxnSp>
      <p:cxnSp>
        <p:nvCxnSpPr>
          <p:cNvPr id="207918" name="AutoShape 144" descr="Treillis blanc"/>
          <p:cNvCxnSpPr>
            <a:cxnSpLocks noChangeShapeType="1"/>
            <a:endCxn id="207907" idx="0"/>
          </p:cNvCxnSpPr>
          <p:nvPr/>
        </p:nvCxnSpPr>
        <p:spPr bwMode="auto">
          <a:xfrm>
            <a:off x="5600700" y="4191000"/>
            <a:ext cx="685800" cy="457200"/>
          </a:xfrm>
          <a:prstGeom prst="straightConnector1">
            <a:avLst/>
          </a:prstGeom>
          <a:noFill/>
          <a:ln w="12700">
            <a:solidFill>
              <a:schemeClr val="tx1"/>
            </a:solidFill>
            <a:prstDash val="lgDash"/>
            <a:round/>
            <a:headEnd/>
            <a:tailEnd/>
          </a:ln>
        </p:spPr>
      </p:cxnSp>
      <p:cxnSp>
        <p:nvCxnSpPr>
          <p:cNvPr id="207919" name="AutoShape 145" descr="Treillis blanc"/>
          <p:cNvCxnSpPr>
            <a:cxnSpLocks noChangeShapeType="1"/>
            <a:endCxn id="207909" idx="0"/>
          </p:cNvCxnSpPr>
          <p:nvPr/>
        </p:nvCxnSpPr>
        <p:spPr bwMode="auto">
          <a:xfrm flipH="1">
            <a:off x="5067300" y="4191000"/>
            <a:ext cx="533400" cy="1143000"/>
          </a:xfrm>
          <a:prstGeom prst="straightConnector1">
            <a:avLst/>
          </a:prstGeom>
          <a:noFill/>
          <a:ln w="12700">
            <a:solidFill>
              <a:schemeClr val="tx1"/>
            </a:solidFill>
            <a:prstDash val="lgDash"/>
            <a:round/>
            <a:headEnd/>
            <a:tailEnd/>
          </a:ln>
        </p:spPr>
      </p:cxnSp>
      <p:cxnSp>
        <p:nvCxnSpPr>
          <p:cNvPr id="207920" name="AutoShape 146" descr="Treillis blanc"/>
          <p:cNvCxnSpPr>
            <a:cxnSpLocks noChangeShapeType="1"/>
            <a:stCxn id="207907" idx="2"/>
            <a:endCxn id="207910" idx="0"/>
          </p:cNvCxnSpPr>
          <p:nvPr/>
        </p:nvCxnSpPr>
        <p:spPr bwMode="auto">
          <a:xfrm>
            <a:off x="6286500" y="5029200"/>
            <a:ext cx="0" cy="304800"/>
          </a:xfrm>
          <a:prstGeom prst="straightConnector1">
            <a:avLst/>
          </a:prstGeom>
          <a:noFill/>
          <a:ln w="12700">
            <a:solidFill>
              <a:schemeClr val="tx1"/>
            </a:solidFill>
            <a:round/>
            <a:headEnd/>
            <a:tailEnd/>
          </a:ln>
        </p:spPr>
      </p:cxnSp>
      <p:cxnSp>
        <p:nvCxnSpPr>
          <p:cNvPr id="207921" name="AutoShape 147" descr="Treillis blanc"/>
          <p:cNvCxnSpPr>
            <a:cxnSpLocks noChangeShapeType="1"/>
            <a:endCxn id="207908" idx="0"/>
          </p:cNvCxnSpPr>
          <p:nvPr/>
        </p:nvCxnSpPr>
        <p:spPr bwMode="auto">
          <a:xfrm>
            <a:off x="6896100" y="4191000"/>
            <a:ext cx="457200" cy="457200"/>
          </a:xfrm>
          <a:prstGeom prst="straightConnector1">
            <a:avLst/>
          </a:prstGeom>
          <a:noFill/>
          <a:ln w="12700">
            <a:solidFill>
              <a:schemeClr val="tx1"/>
            </a:solidFill>
            <a:prstDash val="lgDash"/>
            <a:round/>
            <a:headEnd/>
            <a:tailEnd/>
          </a:ln>
        </p:spPr>
      </p:cxnSp>
      <p:cxnSp>
        <p:nvCxnSpPr>
          <p:cNvPr id="207922" name="AutoShape 148" descr="Treillis blanc"/>
          <p:cNvCxnSpPr>
            <a:cxnSpLocks noChangeShapeType="1"/>
            <a:stCxn id="207908" idx="2"/>
            <a:endCxn id="207926" idx="3"/>
          </p:cNvCxnSpPr>
          <p:nvPr/>
        </p:nvCxnSpPr>
        <p:spPr bwMode="auto">
          <a:xfrm flipH="1">
            <a:off x="6553200" y="5029200"/>
            <a:ext cx="800100" cy="495300"/>
          </a:xfrm>
          <a:prstGeom prst="straightConnector1">
            <a:avLst/>
          </a:prstGeom>
          <a:noFill/>
          <a:ln w="12700">
            <a:solidFill>
              <a:schemeClr val="tx1"/>
            </a:solidFill>
            <a:round/>
            <a:headEnd/>
            <a:tailEnd/>
          </a:ln>
        </p:spPr>
      </p:cxnSp>
      <p:cxnSp>
        <p:nvCxnSpPr>
          <p:cNvPr id="207923" name="AutoShape 149" descr="Treillis blanc"/>
          <p:cNvCxnSpPr>
            <a:cxnSpLocks noChangeShapeType="1"/>
            <a:stCxn id="207908" idx="2"/>
            <a:endCxn id="207911" idx="0"/>
          </p:cNvCxnSpPr>
          <p:nvPr/>
        </p:nvCxnSpPr>
        <p:spPr bwMode="auto">
          <a:xfrm>
            <a:off x="7353300" y="5029200"/>
            <a:ext cx="152400" cy="304800"/>
          </a:xfrm>
          <a:prstGeom prst="straightConnector1">
            <a:avLst/>
          </a:prstGeom>
          <a:noFill/>
          <a:ln w="12700">
            <a:solidFill>
              <a:schemeClr val="tx1"/>
            </a:solidFill>
            <a:round/>
            <a:headEnd/>
            <a:tailEnd/>
          </a:ln>
        </p:spPr>
      </p:cxnSp>
      <p:cxnSp>
        <p:nvCxnSpPr>
          <p:cNvPr id="207924" name="AutoShape 150" descr="Treillis blanc"/>
          <p:cNvCxnSpPr>
            <a:cxnSpLocks noChangeShapeType="1"/>
          </p:cNvCxnSpPr>
          <p:nvPr/>
        </p:nvCxnSpPr>
        <p:spPr bwMode="auto">
          <a:xfrm>
            <a:off x="8191500" y="5029200"/>
            <a:ext cx="266700" cy="304800"/>
          </a:xfrm>
          <a:prstGeom prst="straightConnector1">
            <a:avLst/>
          </a:prstGeom>
          <a:noFill/>
          <a:ln w="12700">
            <a:solidFill>
              <a:schemeClr val="tx1"/>
            </a:solidFill>
            <a:round/>
            <a:headEnd/>
            <a:tailEnd/>
          </a:ln>
        </p:spPr>
      </p:cxnSp>
      <p:cxnSp>
        <p:nvCxnSpPr>
          <p:cNvPr id="207925" name="AutoShape 151" descr="Treillis blanc"/>
          <p:cNvCxnSpPr>
            <a:cxnSpLocks noChangeShapeType="1"/>
            <a:endCxn id="207911" idx="0"/>
          </p:cNvCxnSpPr>
          <p:nvPr/>
        </p:nvCxnSpPr>
        <p:spPr bwMode="auto">
          <a:xfrm flipH="1">
            <a:off x="7505700" y="5029200"/>
            <a:ext cx="685800" cy="304800"/>
          </a:xfrm>
          <a:prstGeom prst="straightConnector1">
            <a:avLst/>
          </a:prstGeom>
          <a:noFill/>
          <a:ln w="12700">
            <a:solidFill>
              <a:schemeClr val="tx1"/>
            </a:solidFill>
            <a:round/>
            <a:headEnd/>
            <a:tailEnd/>
          </a:ln>
        </p:spPr>
      </p:cxnSp>
      <p:sp>
        <p:nvSpPr>
          <p:cNvPr id="207926" name="Rectangle 152" descr="5%"/>
          <p:cNvSpPr>
            <a:spLocks noChangeArrowheads="1"/>
          </p:cNvSpPr>
          <p:nvPr/>
        </p:nvSpPr>
        <p:spPr bwMode="auto">
          <a:xfrm>
            <a:off x="6019800" y="5334000"/>
            <a:ext cx="533400" cy="381000"/>
          </a:xfrm>
          <a:prstGeom prst="rect">
            <a:avLst/>
          </a:prstGeom>
          <a:pattFill prst="pct5">
            <a:fgClr>
              <a:srgbClr val="FF66CC"/>
            </a:fgClr>
            <a:bgClr>
              <a:srgbClr val="FFFFFF"/>
            </a:bgClr>
          </a:pattFill>
          <a:ln w="12700">
            <a:solidFill>
              <a:schemeClr val="tx1"/>
            </a:solidFill>
            <a:miter lim="800000"/>
            <a:headEnd/>
            <a:tailEnd/>
          </a:ln>
        </p:spPr>
        <p:txBody>
          <a:bodyPr wrap="none" anchor="ctr"/>
          <a:lstStyle/>
          <a:p>
            <a:r>
              <a:rPr lang="en-US"/>
              <a:t>S</a:t>
            </a:r>
          </a:p>
        </p:txBody>
      </p:sp>
      <p:sp>
        <p:nvSpPr>
          <p:cNvPr id="207927" name="Rectangle 153" descr="Diagonales larges vers le haut"/>
          <p:cNvSpPr>
            <a:spLocks noChangeArrowheads="1"/>
          </p:cNvSpPr>
          <p:nvPr/>
        </p:nvSpPr>
        <p:spPr bwMode="auto">
          <a:xfrm>
            <a:off x="7239000" y="1752600"/>
            <a:ext cx="533400" cy="381000"/>
          </a:xfrm>
          <a:prstGeom prst="rect">
            <a:avLst/>
          </a:prstGeom>
          <a:pattFill prst="wdUpDiag">
            <a:fgClr>
              <a:srgbClr val="FF66CC"/>
            </a:fgClr>
            <a:bgClr>
              <a:srgbClr val="FFFFFF"/>
            </a:bgClr>
          </a:pattFill>
          <a:ln w="12700">
            <a:solidFill>
              <a:schemeClr val="tx1"/>
            </a:solidFill>
            <a:miter lim="800000"/>
            <a:headEnd/>
            <a:tailEnd/>
          </a:ln>
        </p:spPr>
        <p:txBody>
          <a:bodyPr wrap="none" anchor="ctr"/>
          <a:lstStyle/>
          <a:p>
            <a:r>
              <a:rPr lang="en-US"/>
              <a:t>D</a:t>
            </a:r>
          </a:p>
        </p:txBody>
      </p:sp>
      <p:sp>
        <p:nvSpPr>
          <p:cNvPr id="207928" name="Line 154"/>
          <p:cNvSpPr>
            <a:spLocks noChangeShapeType="1"/>
          </p:cNvSpPr>
          <p:nvPr/>
        </p:nvSpPr>
        <p:spPr bwMode="auto">
          <a:xfrm flipH="1">
            <a:off x="7162800" y="2133600"/>
            <a:ext cx="457200" cy="457200"/>
          </a:xfrm>
          <a:prstGeom prst="line">
            <a:avLst/>
          </a:prstGeom>
          <a:noFill/>
          <a:ln w="12700">
            <a:solidFill>
              <a:schemeClr val="tx1"/>
            </a:solidFill>
            <a:round/>
            <a:headEnd/>
            <a:tailEnd/>
          </a:ln>
        </p:spPr>
        <p:txBody>
          <a:bodyPr wrap="none" anchor="ctr"/>
          <a:lstStyle/>
          <a:p>
            <a:endParaRPr lang="fr-FR"/>
          </a:p>
        </p:txBody>
      </p:sp>
      <p:sp>
        <p:nvSpPr>
          <p:cNvPr id="207929" name="Rectangle 155" descr="5%"/>
          <p:cNvSpPr>
            <a:spLocks noChangeArrowheads="1"/>
          </p:cNvSpPr>
          <p:nvPr/>
        </p:nvSpPr>
        <p:spPr bwMode="auto">
          <a:xfrm>
            <a:off x="8229600" y="5334000"/>
            <a:ext cx="533400" cy="381000"/>
          </a:xfrm>
          <a:prstGeom prst="rect">
            <a:avLst/>
          </a:prstGeom>
          <a:pattFill prst="pct5">
            <a:fgClr>
              <a:srgbClr val="FF66CC"/>
            </a:fgClr>
            <a:bgClr>
              <a:srgbClr val="FFFFFF"/>
            </a:bgClr>
          </a:pattFill>
          <a:ln w="12700">
            <a:solidFill>
              <a:schemeClr val="tx1"/>
            </a:solidFill>
            <a:miter lim="800000"/>
            <a:headEnd/>
            <a:tailEnd/>
          </a:ln>
        </p:spPr>
        <p:txBody>
          <a:bodyPr wrap="none" anchor="ctr"/>
          <a:lstStyle/>
          <a:p>
            <a:r>
              <a:rPr lang="en-US"/>
              <a:t>S</a:t>
            </a:r>
          </a:p>
        </p:txBody>
      </p:sp>
      <p:sp>
        <p:nvSpPr>
          <p:cNvPr id="207930" name="Rectangle 156" descr="5%"/>
          <p:cNvSpPr>
            <a:spLocks noChangeArrowheads="1"/>
          </p:cNvSpPr>
          <p:nvPr/>
        </p:nvSpPr>
        <p:spPr bwMode="auto">
          <a:xfrm>
            <a:off x="7239000" y="5334000"/>
            <a:ext cx="533400" cy="381000"/>
          </a:xfrm>
          <a:prstGeom prst="rect">
            <a:avLst/>
          </a:prstGeom>
          <a:pattFill prst="pct5">
            <a:fgClr>
              <a:srgbClr val="FF66CC"/>
            </a:fgClr>
            <a:bgClr>
              <a:srgbClr val="FFFFFF"/>
            </a:bgClr>
          </a:pattFill>
          <a:ln w="12700">
            <a:solidFill>
              <a:schemeClr val="tx1"/>
            </a:solidFill>
            <a:miter lim="800000"/>
            <a:headEnd/>
            <a:tailEnd/>
          </a:ln>
        </p:spPr>
        <p:txBody>
          <a:bodyPr wrap="none" anchor="ctr"/>
          <a:lstStyle/>
          <a:p>
            <a:r>
              <a:rPr lang="en-US"/>
              <a:t>S</a:t>
            </a:r>
          </a:p>
        </p:txBody>
      </p:sp>
      <p:grpSp>
        <p:nvGrpSpPr>
          <p:cNvPr id="207931" name="Group 157"/>
          <p:cNvGrpSpPr>
            <a:grpSpLocks/>
          </p:cNvGrpSpPr>
          <p:nvPr/>
        </p:nvGrpSpPr>
        <p:grpSpPr bwMode="auto">
          <a:xfrm>
            <a:off x="6553200" y="2438400"/>
            <a:ext cx="609600" cy="381000"/>
            <a:chOff x="4080" y="1536"/>
            <a:chExt cx="384" cy="240"/>
          </a:xfrm>
        </p:grpSpPr>
        <p:sp>
          <p:nvSpPr>
            <p:cNvPr id="207948" name="Rectangle 158"/>
            <p:cNvSpPr>
              <a:spLocks noChangeArrowheads="1"/>
            </p:cNvSpPr>
            <p:nvPr/>
          </p:nvSpPr>
          <p:spPr bwMode="auto">
            <a:xfrm>
              <a:off x="4080" y="1536"/>
              <a:ext cx="384" cy="240"/>
            </a:xfrm>
            <a:prstGeom prst="rect">
              <a:avLst/>
            </a:prstGeom>
            <a:solidFill>
              <a:srgbClr val="FF66CC"/>
            </a:solidFill>
            <a:ln w="12700">
              <a:solidFill>
                <a:schemeClr val="tx1"/>
              </a:solidFill>
              <a:miter lim="800000"/>
              <a:headEnd/>
              <a:tailEnd/>
            </a:ln>
          </p:spPr>
          <p:txBody>
            <a:bodyPr wrap="none" anchor="ctr"/>
            <a:lstStyle/>
            <a:p>
              <a:endParaRPr lang="ar-DZ"/>
            </a:p>
          </p:txBody>
        </p:sp>
        <p:sp>
          <p:nvSpPr>
            <p:cNvPr id="207949" name="Text Box 159"/>
            <p:cNvSpPr txBox="1">
              <a:spLocks noChangeArrowheads="1"/>
            </p:cNvSpPr>
            <p:nvPr/>
          </p:nvSpPr>
          <p:spPr bwMode="auto">
            <a:xfrm>
              <a:off x="4176" y="1536"/>
              <a:ext cx="204" cy="231"/>
            </a:xfrm>
            <a:prstGeom prst="rect">
              <a:avLst/>
            </a:prstGeom>
            <a:noFill/>
            <a:ln w="12700">
              <a:noFill/>
              <a:miter lim="800000"/>
              <a:headEnd/>
              <a:tailEnd/>
            </a:ln>
          </p:spPr>
          <p:txBody>
            <a:bodyPr wrap="none" anchor="ctr">
              <a:spAutoFit/>
            </a:bodyPr>
            <a:lstStyle/>
            <a:p>
              <a:r>
                <a:rPr lang="en-US"/>
                <a:t>T</a:t>
              </a:r>
            </a:p>
          </p:txBody>
        </p:sp>
      </p:grpSp>
      <p:grpSp>
        <p:nvGrpSpPr>
          <p:cNvPr id="207932" name="Group 160"/>
          <p:cNvGrpSpPr>
            <a:grpSpLocks/>
          </p:cNvGrpSpPr>
          <p:nvPr/>
        </p:nvGrpSpPr>
        <p:grpSpPr bwMode="auto">
          <a:xfrm>
            <a:off x="6629400" y="3048000"/>
            <a:ext cx="609600" cy="381000"/>
            <a:chOff x="4080" y="1536"/>
            <a:chExt cx="384" cy="240"/>
          </a:xfrm>
        </p:grpSpPr>
        <p:sp>
          <p:nvSpPr>
            <p:cNvPr id="207946" name="Rectangle 161"/>
            <p:cNvSpPr>
              <a:spLocks noChangeArrowheads="1"/>
            </p:cNvSpPr>
            <p:nvPr/>
          </p:nvSpPr>
          <p:spPr bwMode="auto">
            <a:xfrm>
              <a:off x="4080" y="1536"/>
              <a:ext cx="384" cy="240"/>
            </a:xfrm>
            <a:prstGeom prst="rect">
              <a:avLst/>
            </a:prstGeom>
            <a:solidFill>
              <a:srgbClr val="FF66CC"/>
            </a:solidFill>
            <a:ln w="12700">
              <a:solidFill>
                <a:schemeClr val="tx1"/>
              </a:solidFill>
              <a:miter lim="800000"/>
              <a:headEnd/>
              <a:tailEnd/>
            </a:ln>
          </p:spPr>
          <p:txBody>
            <a:bodyPr wrap="none" anchor="ctr"/>
            <a:lstStyle/>
            <a:p>
              <a:endParaRPr lang="ar-DZ"/>
            </a:p>
          </p:txBody>
        </p:sp>
        <p:sp>
          <p:nvSpPr>
            <p:cNvPr id="207947" name="Text Box 162"/>
            <p:cNvSpPr txBox="1">
              <a:spLocks noChangeArrowheads="1"/>
            </p:cNvSpPr>
            <p:nvPr/>
          </p:nvSpPr>
          <p:spPr bwMode="auto">
            <a:xfrm>
              <a:off x="4176" y="1536"/>
              <a:ext cx="204" cy="231"/>
            </a:xfrm>
            <a:prstGeom prst="rect">
              <a:avLst/>
            </a:prstGeom>
            <a:noFill/>
            <a:ln w="12700">
              <a:noFill/>
              <a:miter lim="800000"/>
              <a:headEnd/>
              <a:tailEnd/>
            </a:ln>
          </p:spPr>
          <p:txBody>
            <a:bodyPr wrap="none" anchor="ctr">
              <a:spAutoFit/>
            </a:bodyPr>
            <a:lstStyle/>
            <a:p>
              <a:r>
                <a:rPr lang="en-US"/>
                <a:t>T</a:t>
              </a:r>
            </a:p>
          </p:txBody>
        </p:sp>
      </p:grpSp>
      <p:sp>
        <p:nvSpPr>
          <p:cNvPr id="207933" name="Line 163"/>
          <p:cNvSpPr>
            <a:spLocks noChangeShapeType="1"/>
          </p:cNvSpPr>
          <p:nvPr/>
        </p:nvSpPr>
        <p:spPr bwMode="auto">
          <a:xfrm>
            <a:off x="7162800" y="2667000"/>
            <a:ext cx="1219200" cy="1143000"/>
          </a:xfrm>
          <a:prstGeom prst="line">
            <a:avLst/>
          </a:prstGeom>
          <a:noFill/>
          <a:ln w="12700">
            <a:solidFill>
              <a:schemeClr val="tx1"/>
            </a:solidFill>
            <a:prstDash val="lgDash"/>
            <a:round/>
            <a:headEnd/>
            <a:tailEnd/>
          </a:ln>
        </p:spPr>
        <p:txBody>
          <a:bodyPr wrap="none" anchor="ctr"/>
          <a:lstStyle/>
          <a:p>
            <a:endParaRPr lang="fr-FR"/>
          </a:p>
        </p:txBody>
      </p:sp>
      <p:grpSp>
        <p:nvGrpSpPr>
          <p:cNvPr id="207934" name="Group 164"/>
          <p:cNvGrpSpPr>
            <a:grpSpLocks/>
          </p:cNvGrpSpPr>
          <p:nvPr/>
        </p:nvGrpSpPr>
        <p:grpSpPr bwMode="auto">
          <a:xfrm>
            <a:off x="8001000" y="3810000"/>
            <a:ext cx="609600" cy="381000"/>
            <a:chOff x="4080" y="1536"/>
            <a:chExt cx="384" cy="240"/>
          </a:xfrm>
        </p:grpSpPr>
        <p:sp>
          <p:nvSpPr>
            <p:cNvPr id="207944" name="Rectangle 165"/>
            <p:cNvSpPr>
              <a:spLocks noChangeArrowheads="1"/>
            </p:cNvSpPr>
            <p:nvPr/>
          </p:nvSpPr>
          <p:spPr bwMode="auto">
            <a:xfrm>
              <a:off x="4080" y="1536"/>
              <a:ext cx="384" cy="240"/>
            </a:xfrm>
            <a:prstGeom prst="rect">
              <a:avLst/>
            </a:prstGeom>
            <a:solidFill>
              <a:srgbClr val="FF66CC"/>
            </a:solidFill>
            <a:ln w="12700">
              <a:solidFill>
                <a:schemeClr val="tx1"/>
              </a:solidFill>
              <a:miter lim="800000"/>
              <a:headEnd/>
              <a:tailEnd/>
            </a:ln>
          </p:spPr>
          <p:txBody>
            <a:bodyPr wrap="none" anchor="ctr"/>
            <a:lstStyle/>
            <a:p>
              <a:endParaRPr lang="ar-DZ"/>
            </a:p>
          </p:txBody>
        </p:sp>
        <p:sp>
          <p:nvSpPr>
            <p:cNvPr id="207945" name="Text Box 166"/>
            <p:cNvSpPr txBox="1">
              <a:spLocks noChangeArrowheads="1"/>
            </p:cNvSpPr>
            <p:nvPr/>
          </p:nvSpPr>
          <p:spPr bwMode="auto">
            <a:xfrm>
              <a:off x="4176" y="1536"/>
              <a:ext cx="204" cy="231"/>
            </a:xfrm>
            <a:prstGeom prst="rect">
              <a:avLst/>
            </a:prstGeom>
            <a:noFill/>
            <a:ln w="12700">
              <a:noFill/>
              <a:miter lim="800000"/>
              <a:headEnd/>
              <a:tailEnd/>
            </a:ln>
          </p:spPr>
          <p:txBody>
            <a:bodyPr wrap="none" anchor="ctr">
              <a:spAutoFit/>
            </a:bodyPr>
            <a:lstStyle/>
            <a:p>
              <a:r>
                <a:rPr lang="en-US"/>
                <a:t>T</a:t>
              </a:r>
            </a:p>
          </p:txBody>
        </p:sp>
      </p:grpSp>
      <p:grpSp>
        <p:nvGrpSpPr>
          <p:cNvPr id="207935" name="Group 167"/>
          <p:cNvGrpSpPr>
            <a:grpSpLocks/>
          </p:cNvGrpSpPr>
          <p:nvPr/>
        </p:nvGrpSpPr>
        <p:grpSpPr bwMode="auto">
          <a:xfrm>
            <a:off x="5257800" y="3810000"/>
            <a:ext cx="609600" cy="381000"/>
            <a:chOff x="4080" y="1536"/>
            <a:chExt cx="384" cy="240"/>
          </a:xfrm>
        </p:grpSpPr>
        <p:sp>
          <p:nvSpPr>
            <p:cNvPr id="207942" name="Rectangle 168"/>
            <p:cNvSpPr>
              <a:spLocks noChangeArrowheads="1"/>
            </p:cNvSpPr>
            <p:nvPr/>
          </p:nvSpPr>
          <p:spPr bwMode="auto">
            <a:xfrm>
              <a:off x="4080" y="1536"/>
              <a:ext cx="384" cy="240"/>
            </a:xfrm>
            <a:prstGeom prst="rect">
              <a:avLst/>
            </a:prstGeom>
            <a:solidFill>
              <a:srgbClr val="FF66CC"/>
            </a:solidFill>
            <a:ln w="12700">
              <a:solidFill>
                <a:schemeClr val="tx1"/>
              </a:solidFill>
              <a:miter lim="800000"/>
              <a:headEnd/>
              <a:tailEnd/>
            </a:ln>
          </p:spPr>
          <p:txBody>
            <a:bodyPr wrap="none" anchor="ctr"/>
            <a:lstStyle/>
            <a:p>
              <a:endParaRPr lang="ar-DZ"/>
            </a:p>
          </p:txBody>
        </p:sp>
        <p:sp>
          <p:nvSpPr>
            <p:cNvPr id="207943" name="Text Box 169"/>
            <p:cNvSpPr txBox="1">
              <a:spLocks noChangeArrowheads="1"/>
            </p:cNvSpPr>
            <p:nvPr/>
          </p:nvSpPr>
          <p:spPr bwMode="auto">
            <a:xfrm>
              <a:off x="4176" y="1536"/>
              <a:ext cx="204" cy="231"/>
            </a:xfrm>
            <a:prstGeom prst="rect">
              <a:avLst/>
            </a:prstGeom>
            <a:noFill/>
            <a:ln w="12700">
              <a:noFill/>
              <a:miter lim="800000"/>
              <a:headEnd/>
              <a:tailEnd/>
            </a:ln>
          </p:spPr>
          <p:txBody>
            <a:bodyPr wrap="none" anchor="ctr">
              <a:spAutoFit/>
            </a:bodyPr>
            <a:lstStyle/>
            <a:p>
              <a:r>
                <a:rPr lang="en-US"/>
                <a:t>T</a:t>
              </a:r>
            </a:p>
          </p:txBody>
        </p:sp>
      </p:grpSp>
      <p:grpSp>
        <p:nvGrpSpPr>
          <p:cNvPr id="207936" name="Group 170"/>
          <p:cNvGrpSpPr>
            <a:grpSpLocks/>
          </p:cNvGrpSpPr>
          <p:nvPr/>
        </p:nvGrpSpPr>
        <p:grpSpPr bwMode="auto">
          <a:xfrm>
            <a:off x="6553200" y="3810000"/>
            <a:ext cx="609600" cy="381000"/>
            <a:chOff x="4080" y="1536"/>
            <a:chExt cx="384" cy="240"/>
          </a:xfrm>
        </p:grpSpPr>
        <p:sp>
          <p:nvSpPr>
            <p:cNvPr id="207940" name="Rectangle 171"/>
            <p:cNvSpPr>
              <a:spLocks noChangeArrowheads="1"/>
            </p:cNvSpPr>
            <p:nvPr/>
          </p:nvSpPr>
          <p:spPr bwMode="auto">
            <a:xfrm>
              <a:off x="4080" y="1536"/>
              <a:ext cx="384" cy="240"/>
            </a:xfrm>
            <a:prstGeom prst="rect">
              <a:avLst/>
            </a:prstGeom>
            <a:solidFill>
              <a:srgbClr val="FF66CC"/>
            </a:solidFill>
            <a:ln w="12700">
              <a:solidFill>
                <a:schemeClr val="tx1"/>
              </a:solidFill>
              <a:miter lim="800000"/>
              <a:headEnd/>
              <a:tailEnd/>
            </a:ln>
          </p:spPr>
          <p:txBody>
            <a:bodyPr wrap="none" anchor="ctr"/>
            <a:lstStyle/>
            <a:p>
              <a:endParaRPr lang="ar-DZ"/>
            </a:p>
          </p:txBody>
        </p:sp>
        <p:sp>
          <p:nvSpPr>
            <p:cNvPr id="207941" name="Text Box 172"/>
            <p:cNvSpPr txBox="1">
              <a:spLocks noChangeArrowheads="1"/>
            </p:cNvSpPr>
            <p:nvPr/>
          </p:nvSpPr>
          <p:spPr bwMode="auto">
            <a:xfrm>
              <a:off x="4176" y="1536"/>
              <a:ext cx="204" cy="231"/>
            </a:xfrm>
            <a:prstGeom prst="rect">
              <a:avLst/>
            </a:prstGeom>
            <a:noFill/>
            <a:ln w="12700">
              <a:noFill/>
              <a:miter lim="800000"/>
              <a:headEnd/>
              <a:tailEnd/>
            </a:ln>
          </p:spPr>
          <p:txBody>
            <a:bodyPr wrap="none" anchor="ctr">
              <a:spAutoFit/>
            </a:bodyPr>
            <a:lstStyle/>
            <a:p>
              <a:r>
                <a:rPr lang="en-US"/>
                <a:t>T</a:t>
              </a:r>
            </a:p>
          </p:txBody>
        </p:sp>
      </p:grpSp>
      <p:grpSp>
        <p:nvGrpSpPr>
          <p:cNvPr id="207937" name="Group 173"/>
          <p:cNvGrpSpPr>
            <a:grpSpLocks/>
          </p:cNvGrpSpPr>
          <p:nvPr/>
        </p:nvGrpSpPr>
        <p:grpSpPr bwMode="auto">
          <a:xfrm>
            <a:off x="7924800" y="4648200"/>
            <a:ext cx="609600" cy="381000"/>
            <a:chOff x="4080" y="1536"/>
            <a:chExt cx="384" cy="240"/>
          </a:xfrm>
        </p:grpSpPr>
        <p:sp>
          <p:nvSpPr>
            <p:cNvPr id="207938" name="Rectangle 174"/>
            <p:cNvSpPr>
              <a:spLocks noChangeArrowheads="1"/>
            </p:cNvSpPr>
            <p:nvPr/>
          </p:nvSpPr>
          <p:spPr bwMode="auto">
            <a:xfrm>
              <a:off x="4080" y="1536"/>
              <a:ext cx="384" cy="240"/>
            </a:xfrm>
            <a:prstGeom prst="rect">
              <a:avLst/>
            </a:prstGeom>
            <a:solidFill>
              <a:srgbClr val="FF66CC"/>
            </a:solidFill>
            <a:ln w="12700">
              <a:solidFill>
                <a:schemeClr val="tx1"/>
              </a:solidFill>
              <a:miter lim="800000"/>
              <a:headEnd/>
              <a:tailEnd/>
            </a:ln>
          </p:spPr>
          <p:txBody>
            <a:bodyPr wrap="none" anchor="ctr"/>
            <a:lstStyle/>
            <a:p>
              <a:endParaRPr lang="ar-DZ"/>
            </a:p>
          </p:txBody>
        </p:sp>
        <p:sp>
          <p:nvSpPr>
            <p:cNvPr id="207939" name="Text Box 175"/>
            <p:cNvSpPr txBox="1">
              <a:spLocks noChangeArrowheads="1"/>
            </p:cNvSpPr>
            <p:nvPr/>
          </p:nvSpPr>
          <p:spPr bwMode="auto">
            <a:xfrm>
              <a:off x="4176" y="1536"/>
              <a:ext cx="204" cy="231"/>
            </a:xfrm>
            <a:prstGeom prst="rect">
              <a:avLst/>
            </a:prstGeom>
            <a:noFill/>
            <a:ln w="12700">
              <a:noFill/>
              <a:miter lim="800000"/>
              <a:headEnd/>
              <a:tailEnd/>
            </a:ln>
          </p:spPr>
          <p:txBody>
            <a:bodyPr wrap="none" anchor="ctr">
              <a:spAutoFit/>
            </a:bodyPr>
            <a:lstStyle/>
            <a:p>
              <a:r>
                <a:rPr lang="en-US"/>
                <a:t>T</a:t>
              </a:r>
            </a:p>
          </p:txBody>
        </p:sp>
      </p:gr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pPr fontAlgn="auto">
              <a:spcAft>
                <a:spcPts val="0"/>
              </a:spcAft>
              <a:defRPr/>
            </a:pPr>
            <a:r>
              <a:rPr lang="en-US" smtClean="0"/>
              <a:t>Le test d’intégration</a:t>
            </a:r>
          </a:p>
        </p:txBody>
      </p:sp>
      <p:sp>
        <p:nvSpPr>
          <p:cNvPr id="208899" name="Rectangle 6" descr="Treillis blanc"/>
          <p:cNvSpPr>
            <a:spLocks noChangeArrowheads="1"/>
          </p:cNvSpPr>
          <p:nvPr/>
        </p:nvSpPr>
        <p:spPr bwMode="auto">
          <a:xfrm>
            <a:off x="1371600" y="5334000"/>
            <a:ext cx="533400" cy="381000"/>
          </a:xfrm>
          <a:prstGeom prst="rect">
            <a:avLst/>
          </a:prstGeom>
          <a:noFill/>
          <a:ln w="12700">
            <a:solidFill>
              <a:schemeClr val="tx1"/>
            </a:solidFill>
            <a:miter lim="800000"/>
            <a:headEnd/>
            <a:tailEnd/>
          </a:ln>
        </p:spPr>
        <p:txBody>
          <a:bodyPr wrap="none" anchor="ctr"/>
          <a:lstStyle/>
          <a:p>
            <a:endParaRPr lang="ar-DZ"/>
          </a:p>
        </p:txBody>
      </p:sp>
      <p:sp>
        <p:nvSpPr>
          <p:cNvPr id="208900" name="Rectangle 7" descr="Treillis blanc"/>
          <p:cNvSpPr>
            <a:spLocks noChangeArrowheads="1"/>
          </p:cNvSpPr>
          <p:nvPr/>
        </p:nvSpPr>
        <p:spPr bwMode="auto">
          <a:xfrm>
            <a:off x="2590800" y="5334000"/>
            <a:ext cx="533400" cy="381000"/>
          </a:xfrm>
          <a:prstGeom prst="rect">
            <a:avLst/>
          </a:prstGeom>
          <a:noFill/>
          <a:ln w="12700">
            <a:solidFill>
              <a:schemeClr val="tx1"/>
            </a:solidFill>
            <a:miter lim="800000"/>
            <a:headEnd/>
            <a:tailEnd/>
          </a:ln>
        </p:spPr>
        <p:txBody>
          <a:bodyPr wrap="none" anchor="ctr"/>
          <a:lstStyle/>
          <a:p>
            <a:endParaRPr lang="ar-DZ"/>
          </a:p>
        </p:txBody>
      </p:sp>
      <p:sp>
        <p:nvSpPr>
          <p:cNvPr id="208901" name="Rectangle 8" descr="Treillis blanc"/>
          <p:cNvSpPr>
            <a:spLocks noChangeArrowheads="1"/>
          </p:cNvSpPr>
          <p:nvPr/>
        </p:nvSpPr>
        <p:spPr bwMode="auto">
          <a:xfrm>
            <a:off x="3352800" y="3810000"/>
            <a:ext cx="609600" cy="381000"/>
          </a:xfrm>
          <a:prstGeom prst="rect">
            <a:avLst/>
          </a:prstGeom>
          <a:noFill/>
          <a:ln w="12700">
            <a:solidFill>
              <a:schemeClr val="tx1"/>
            </a:solidFill>
            <a:miter lim="800000"/>
            <a:headEnd/>
            <a:tailEnd/>
          </a:ln>
        </p:spPr>
        <p:txBody>
          <a:bodyPr wrap="none" anchor="ctr"/>
          <a:lstStyle/>
          <a:p>
            <a:endParaRPr lang="ar-DZ"/>
          </a:p>
        </p:txBody>
      </p:sp>
      <p:cxnSp>
        <p:nvCxnSpPr>
          <p:cNvPr id="208902" name="AutoShape 9" descr="Treillis blanc"/>
          <p:cNvCxnSpPr>
            <a:cxnSpLocks noChangeShapeType="1"/>
          </p:cNvCxnSpPr>
          <p:nvPr/>
        </p:nvCxnSpPr>
        <p:spPr bwMode="auto">
          <a:xfrm>
            <a:off x="2247900" y="2819400"/>
            <a:ext cx="0" cy="304800"/>
          </a:xfrm>
          <a:prstGeom prst="straightConnector1">
            <a:avLst/>
          </a:prstGeom>
          <a:noFill/>
          <a:ln w="12700">
            <a:solidFill>
              <a:schemeClr val="tx1"/>
            </a:solidFill>
            <a:prstDash val="lgDash"/>
            <a:round/>
            <a:headEnd/>
            <a:tailEnd/>
          </a:ln>
        </p:spPr>
      </p:cxnSp>
      <p:cxnSp>
        <p:nvCxnSpPr>
          <p:cNvPr id="208903" name="AutoShape 10" descr="Treillis blanc"/>
          <p:cNvCxnSpPr>
            <a:cxnSpLocks noChangeShapeType="1"/>
            <a:stCxn id="208901" idx="2"/>
          </p:cNvCxnSpPr>
          <p:nvPr/>
        </p:nvCxnSpPr>
        <p:spPr bwMode="auto">
          <a:xfrm flipH="1">
            <a:off x="3543300" y="4191000"/>
            <a:ext cx="114300" cy="457200"/>
          </a:xfrm>
          <a:prstGeom prst="straightConnector1">
            <a:avLst/>
          </a:prstGeom>
          <a:noFill/>
          <a:ln w="12700">
            <a:solidFill>
              <a:schemeClr val="tx1"/>
            </a:solidFill>
            <a:prstDash val="lgDash"/>
            <a:round/>
            <a:headEnd/>
            <a:tailEnd/>
          </a:ln>
        </p:spPr>
      </p:cxnSp>
      <p:cxnSp>
        <p:nvCxnSpPr>
          <p:cNvPr id="208904" name="AutoShape 11" descr="Treillis blanc"/>
          <p:cNvCxnSpPr>
            <a:cxnSpLocks noChangeShapeType="1"/>
            <a:stCxn id="208997" idx="2"/>
          </p:cNvCxnSpPr>
          <p:nvPr/>
        </p:nvCxnSpPr>
        <p:spPr bwMode="auto">
          <a:xfrm flipH="1">
            <a:off x="2247900" y="3429000"/>
            <a:ext cx="38100" cy="381000"/>
          </a:xfrm>
          <a:prstGeom prst="straightConnector1">
            <a:avLst/>
          </a:prstGeom>
          <a:noFill/>
          <a:ln w="12700">
            <a:solidFill>
              <a:schemeClr val="tx1"/>
            </a:solidFill>
            <a:prstDash val="lgDash"/>
            <a:round/>
            <a:headEnd/>
            <a:tailEnd/>
          </a:ln>
        </p:spPr>
      </p:cxnSp>
      <p:cxnSp>
        <p:nvCxnSpPr>
          <p:cNvPr id="208905" name="AutoShape 12" descr="Treillis blanc"/>
          <p:cNvCxnSpPr>
            <a:cxnSpLocks noChangeShapeType="1"/>
          </p:cNvCxnSpPr>
          <p:nvPr/>
        </p:nvCxnSpPr>
        <p:spPr bwMode="auto">
          <a:xfrm flipH="1">
            <a:off x="952500" y="3314700"/>
            <a:ext cx="1028700" cy="495300"/>
          </a:xfrm>
          <a:prstGeom prst="straightConnector1">
            <a:avLst/>
          </a:prstGeom>
          <a:noFill/>
          <a:ln w="12700">
            <a:solidFill>
              <a:schemeClr val="tx1"/>
            </a:solidFill>
            <a:prstDash val="lgDash"/>
            <a:round/>
            <a:headEnd/>
            <a:tailEnd/>
          </a:ln>
        </p:spPr>
      </p:cxnSp>
      <p:cxnSp>
        <p:nvCxnSpPr>
          <p:cNvPr id="208906" name="AutoShape 13" descr="Treillis blanc"/>
          <p:cNvCxnSpPr>
            <a:cxnSpLocks noChangeShapeType="1"/>
          </p:cNvCxnSpPr>
          <p:nvPr/>
        </p:nvCxnSpPr>
        <p:spPr bwMode="auto">
          <a:xfrm>
            <a:off x="2514600" y="3314700"/>
            <a:ext cx="1028700" cy="1333500"/>
          </a:xfrm>
          <a:prstGeom prst="straightConnector1">
            <a:avLst/>
          </a:prstGeom>
          <a:noFill/>
          <a:ln w="12700">
            <a:solidFill>
              <a:schemeClr val="tx1"/>
            </a:solidFill>
            <a:prstDash val="lgDash"/>
            <a:round/>
            <a:headEnd/>
            <a:tailEnd/>
          </a:ln>
        </p:spPr>
      </p:cxnSp>
      <p:cxnSp>
        <p:nvCxnSpPr>
          <p:cNvPr id="208907" name="AutoShape 14" descr="Treillis blanc"/>
          <p:cNvCxnSpPr>
            <a:cxnSpLocks noChangeShapeType="1"/>
          </p:cNvCxnSpPr>
          <p:nvPr/>
        </p:nvCxnSpPr>
        <p:spPr bwMode="auto">
          <a:xfrm>
            <a:off x="952500" y="4191000"/>
            <a:ext cx="685800" cy="457200"/>
          </a:xfrm>
          <a:prstGeom prst="straightConnector1">
            <a:avLst/>
          </a:prstGeom>
          <a:noFill/>
          <a:ln w="12700">
            <a:solidFill>
              <a:schemeClr val="tx1"/>
            </a:solidFill>
            <a:prstDash val="lgDash"/>
            <a:round/>
            <a:headEnd/>
            <a:tailEnd/>
          </a:ln>
        </p:spPr>
      </p:cxnSp>
      <p:cxnSp>
        <p:nvCxnSpPr>
          <p:cNvPr id="208908" name="AutoShape 15" descr="Treillis blanc"/>
          <p:cNvCxnSpPr>
            <a:cxnSpLocks noChangeShapeType="1"/>
          </p:cNvCxnSpPr>
          <p:nvPr/>
        </p:nvCxnSpPr>
        <p:spPr bwMode="auto">
          <a:xfrm flipH="1">
            <a:off x="419100" y="4191000"/>
            <a:ext cx="533400" cy="1143000"/>
          </a:xfrm>
          <a:prstGeom prst="straightConnector1">
            <a:avLst/>
          </a:prstGeom>
          <a:noFill/>
          <a:ln w="12700">
            <a:solidFill>
              <a:schemeClr val="tx1"/>
            </a:solidFill>
            <a:prstDash val="lgDash"/>
            <a:round/>
            <a:headEnd/>
            <a:tailEnd/>
          </a:ln>
        </p:spPr>
      </p:cxnSp>
      <p:cxnSp>
        <p:nvCxnSpPr>
          <p:cNvPr id="208909" name="AutoShape 16" descr="Treillis blanc"/>
          <p:cNvCxnSpPr>
            <a:cxnSpLocks noChangeShapeType="1"/>
            <a:endCxn id="208899" idx="0"/>
          </p:cNvCxnSpPr>
          <p:nvPr/>
        </p:nvCxnSpPr>
        <p:spPr bwMode="auto">
          <a:xfrm>
            <a:off x="1638300" y="5029200"/>
            <a:ext cx="0" cy="304800"/>
          </a:xfrm>
          <a:prstGeom prst="straightConnector1">
            <a:avLst/>
          </a:prstGeom>
          <a:noFill/>
          <a:ln w="38100">
            <a:solidFill>
              <a:schemeClr val="tx1"/>
            </a:solidFill>
            <a:round/>
            <a:headEnd/>
            <a:tailEnd/>
          </a:ln>
        </p:spPr>
      </p:cxnSp>
      <p:cxnSp>
        <p:nvCxnSpPr>
          <p:cNvPr id="208910" name="AutoShape 17" descr="Treillis blanc"/>
          <p:cNvCxnSpPr>
            <a:cxnSpLocks noChangeShapeType="1"/>
          </p:cNvCxnSpPr>
          <p:nvPr/>
        </p:nvCxnSpPr>
        <p:spPr bwMode="auto">
          <a:xfrm>
            <a:off x="2247900" y="4191000"/>
            <a:ext cx="457200" cy="457200"/>
          </a:xfrm>
          <a:prstGeom prst="straightConnector1">
            <a:avLst/>
          </a:prstGeom>
          <a:noFill/>
          <a:ln w="12700">
            <a:solidFill>
              <a:schemeClr val="tx1"/>
            </a:solidFill>
            <a:prstDash val="lgDash"/>
            <a:round/>
            <a:headEnd/>
            <a:tailEnd/>
          </a:ln>
        </p:spPr>
      </p:cxnSp>
      <p:cxnSp>
        <p:nvCxnSpPr>
          <p:cNvPr id="208911" name="AutoShape 18" descr="Treillis blanc"/>
          <p:cNvCxnSpPr>
            <a:cxnSpLocks noChangeShapeType="1"/>
            <a:endCxn id="208915" idx="3"/>
          </p:cNvCxnSpPr>
          <p:nvPr/>
        </p:nvCxnSpPr>
        <p:spPr bwMode="auto">
          <a:xfrm flipH="1">
            <a:off x="1905000" y="5029200"/>
            <a:ext cx="800100" cy="495300"/>
          </a:xfrm>
          <a:prstGeom prst="straightConnector1">
            <a:avLst/>
          </a:prstGeom>
          <a:noFill/>
          <a:ln w="38100">
            <a:solidFill>
              <a:schemeClr val="tx1"/>
            </a:solidFill>
            <a:round/>
            <a:headEnd/>
            <a:tailEnd/>
          </a:ln>
        </p:spPr>
      </p:cxnSp>
      <p:cxnSp>
        <p:nvCxnSpPr>
          <p:cNvPr id="208912" name="AutoShape 19" descr="Treillis blanc"/>
          <p:cNvCxnSpPr>
            <a:cxnSpLocks noChangeShapeType="1"/>
            <a:endCxn id="208900" idx="0"/>
          </p:cNvCxnSpPr>
          <p:nvPr/>
        </p:nvCxnSpPr>
        <p:spPr bwMode="auto">
          <a:xfrm>
            <a:off x="2705100" y="5029200"/>
            <a:ext cx="152400" cy="304800"/>
          </a:xfrm>
          <a:prstGeom prst="straightConnector1">
            <a:avLst/>
          </a:prstGeom>
          <a:noFill/>
          <a:ln w="38100">
            <a:solidFill>
              <a:schemeClr val="tx1"/>
            </a:solidFill>
            <a:round/>
            <a:headEnd/>
            <a:tailEnd/>
          </a:ln>
        </p:spPr>
      </p:cxnSp>
      <p:cxnSp>
        <p:nvCxnSpPr>
          <p:cNvPr id="208913" name="AutoShape 20" descr="Treillis blanc"/>
          <p:cNvCxnSpPr>
            <a:cxnSpLocks noChangeShapeType="1"/>
          </p:cNvCxnSpPr>
          <p:nvPr/>
        </p:nvCxnSpPr>
        <p:spPr bwMode="auto">
          <a:xfrm>
            <a:off x="3543300" y="5029200"/>
            <a:ext cx="266700" cy="304800"/>
          </a:xfrm>
          <a:prstGeom prst="straightConnector1">
            <a:avLst/>
          </a:prstGeom>
          <a:noFill/>
          <a:ln w="38100">
            <a:solidFill>
              <a:schemeClr val="tx1"/>
            </a:solidFill>
            <a:round/>
            <a:headEnd/>
            <a:tailEnd/>
          </a:ln>
        </p:spPr>
      </p:cxnSp>
      <p:cxnSp>
        <p:nvCxnSpPr>
          <p:cNvPr id="208914" name="AutoShape 21" descr="Treillis blanc"/>
          <p:cNvCxnSpPr>
            <a:cxnSpLocks noChangeShapeType="1"/>
            <a:endCxn id="208900" idx="0"/>
          </p:cNvCxnSpPr>
          <p:nvPr/>
        </p:nvCxnSpPr>
        <p:spPr bwMode="auto">
          <a:xfrm flipH="1">
            <a:off x="2857500" y="5029200"/>
            <a:ext cx="685800" cy="304800"/>
          </a:xfrm>
          <a:prstGeom prst="straightConnector1">
            <a:avLst/>
          </a:prstGeom>
          <a:noFill/>
          <a:ln w="38100">
            <a:solidFill>
              <a:schemeClr val="tx1"/>
            </a:solidFill>
            <a:round/>
            <a:headEnd/>
            <a:tailEnd/>
          </a:ln>
        </p:spPr>
      </p:cxnSp>
      <p:sp>
        <p:nvSpPr>
          <p:cNvPr id="208915" name="Rectangle 22" descr="Treillis blanc"/>
          <p:cNvSpPr>
            <a:spLocks noChangeArrowheads="1"/>
          </p:cNvSpPr>
          <p:nvPr/>
        </p:nvSpPr>
        <p:spPr bwMode="auto">
          <a:xfrm>
            <a:off x="1371600" y="5334000"/>
            <a:ext cx="533400" cy="381000"/>
          </a:xfrm>
          <a:prstGeom prst="rect">
            <a:avLst/>
          </a:prstGeom>
          <a:pattFill prst="openDmnd">
            <a:fgClr>
              <a:srgbClr val="FF66CC"/>
            </a:fgClr>
            <a:bgClr>
              <a:srgbClr val="FFFFFF"/>
            </a:bgClr>
          </a:pattFill>
          <a:ln w="12700">
            <a:solidFill>
              <a:schemeClr val="tx1"/>
            </a:solidFill>
            <a:miter lim="800000"/>
            <a:headEnd/>
            <a:tailEnd/>
          </a:ln>
        </p:spPr>
        <p:txBody>
          <a:bodyPr wrap="none" anchor="ctr"/>
          <a:lstStyle/>
          <a:p>
            <a:endParaRPr lang="ar-DZ"/>
          </a:p>
        </p:txBody>
      </p:sp>
      <p:sp>
        <p:nvSpPr>
          <p:cNvPr id="208916" name="Rectangle 23" descr="Diagonales larges vers le haut"/>
          <p:cNvSpPr>
            <a:spLocks noChangeArrowheads="1"/>
          </p:cNvSpPr>
          <p:nvPr/>
        </p:nvSpPr>
        <p:spPr bwMode="auto">
          <a:xfrm>
            <a:off x="2590800" y="1752600"/>
            <a:ext cx="533400" cy="381000"/>
          </a:xfrm>
          <a:prstGeom prst="rect">
            <a:avLst/>
          </a:prstGeom>
          <a:pattFill prst="wdUpDiag">
            <a:fgClr>
              <a:srgbClr val="FF66CC"/>
            </a:fgClr>
            <a:bgClr>
              <a:srgbClr val="FFFFFF"/>
            </a:bgClr>
          </a:pattFill>
          <a:ln w="12700">
            <a:solidFill>
              <a:schemeClr val="tx1"/>
            </a:solidFill>
            <a:miter lim="800000"/>
            <a:headEnd/>
            <a:tailEnd/>
          </a:ln>
        </p:spPr>
        <p:txBody>
          <a:bodyPr wrap="none" anchor="ctr"/>
          <a:lstStyle/>
          <a:p>
            <a:r>
              <a:rPr lang="en-US"/>
              <a:t>D</a:t>
            </a:r>
          </a:p>
        </p:txBody>
      </p:sp>
      <p:sp>
        <p:nvSpPr>
          <p:cNvPr id="208917" name="Line 24"/>
          <p:cNvSpPr>
            <a:spLocks noChangeShapeType="1"/>
          </p:cNvSpPr>
          <p:nvPr/>
        </p:nvSpPr>
        <p:spPr bwMode="auto">
          <a:xfrm flipH="1">
            <a:off x="2514600" y="2133600"/>
            <a:ext cx="457200" cy="457200"/>
          </a:xfrm>
          <a:prstGeom prst="line">
            <a:avLst/>
          </a:prstGeom>
          <a:noFill/>
          <a:ln w="12700">
            <a:solidFill>
              <a:schemeClr val="tx1"/>
            </a:solidFill>
            <a:round/>
            <a:headEnd/>
            <a:tailEnd/>
          </a:ln>
        </p:spPr>
        <p:txBody>
          <a:bodyPr wrap="none" anchor="ctr"/>
          <a:lstStyle/>
          <a:p>
            <a:endParaRPr lang="fr-FR"/>
          </a:p>
        </p:txBody>
      </p:sp>
      <p:sp>
        <p:nvSpPr>
          <p:cNvPr id="208918" name="Rectangle 25" descr="Treillis blanc"/>
          <p:cNvSpPr>
            <a:spLocks noChangeArrowheads="1"/>
          </p:cNvSpPr>
          <p:nvPr/>
        </p:nvSpPr>
        <p:spPr bwMode="auto">
          <a:xfrm>
            <a:off x="3581400" y="5334000"/>
            <a:ext cx="533400" cy="381000"/>
          </a:xfrm>
          <a:prstGeom prst="rect">
            <a:avLst/>
          </a:prstGeom>
          <a:pattFill prst="openDmnd">
            <a:fgClr>
              <a:srgbClr val="FF66CC"/>
            </a:fgClr>
            <a:bgClr>
              <a:srgbClr val="FFFFFF"/>
            </a:bgClr>
          </a:pattFill>
          <a:ln w="12700">
            <a:solidFill>
              <a:schemeClr val="tx1"/>
            </a:solidFill>
            <a:miter lim="800000"/>
            <a:headEnd/>
            <a:tailEnd/>
          </a:ln>
        </p:spPr>
        <p:txBody>
          <a:bodyPr wrap="none" anchor="ctr"/>
          <a:lstStyle/>
          <a:p>
            <a:endParaRPr lang="ar-DZ"/>
          </a:p>
        </p:txBody>
      </p:sp>
      <p:sp>
        <p:nvSpPr>
          <p:cNvPr id="208919" name="Rectangle 26" descr="Treillis blanc"/>
          <p:cNvSpPr>
            <a:spLocks noChangeArrowheads="1"/>
          </p:cNvSpPr>
          <p:nvPr/>
        </p:nvSpPr>
        <p:spPr bwMode="auto">
          <a:xfrm>
            <a:off x="2590800" y="5334000"/>
            <a:ext cx="533400" cy="381000"/>
          </a:xfrm>
          <a:prstGeom prst="rect">
            <a:avLst/>
          </a:prstGeom>
          <a:pattFill prst="openDmnd">
            <a:fgClr>
              <a:srgbClr val="FF66CC"/>
            </a:fgClr>
            <a:bgClr>
              <a:srgbClr val="FFFFFF"/>
            </a:bgClr>
          </a:pattFill>
          <a:ln w="12700">
            <a:solidFill>
              <a:schemeClr val="tx1"/>
            </a:solidFill>
            <a:miter lim="800000"/>
            <a:headEnd/>
            <a:tailEnd/>
          </a:ln>
        </p:spPr>
        <p:txBody>
          <a:bodyPr wrap="none" anchor="ctr"/>
          <a:lstStyle/>
          <a:p>
            <a:endParaRPr lang="ar-DZ"/>
          </a:p>
        </p:txBody>
      </p:sp>
      <p:grpSp>
        <p:nvGrpSpPr>
          <p:cNvPr id="208920" name="Group 27"/>
          <p:cNvGrpSpPr>
            <a:grpSpLocks/>
          </p:cNvGrpSpPr>
          <p:nvPr/>
        </p:nvGrpSpPr>
        <p:grpSpPr bwMode="auto">
          <a:xfrm>
            <a:off x="1905000" y="2438400"/>
            <a:ext cx="609600" cy="381000"/>
            <a:chOff x="4080" y="1536"/>
            <a:chExt cx="384" cy="240"/>
          </a:xfrm>
        </p:grpSpPr>
        <p:sp>
          <p:nvSpPr>
            <p:cNvPr id="208999" name="Rectangle 28"/>
            <p:cNvSpPr>
              <a:spLocks noChangeArrowheads="1"/>
            </p:cNvSpPr>
            <p:nvPr/>
          </p:nvSpPr>
          <p:spPr bwMode="auto">
            <a:xfrm>
              <a:off x="4080" y="1536"/>
              <a:ext cx="384" cy="240"/>
            </a:xfrm>
            <a:prstGeom prst="rect">
              <a:avLst/>
            </a:prstGeom>
            <a:solidFill>
              <a:srgbClr val="FF66CC"/>
            </a:solidFill>
            <a:ln w="12700">
              <a:solidFill>
                <a:schemeClr val="tx1"/>
              </a:solidFill>
              <a:miter lim="800000"/>
              <a:headEnd/>
              <a:tailEnd/>
            </a:ln>
          </p:spPr>
          <p:txBody>
            <a:bodyPr wrap="none" anchor="ctr"/>
            <a:lstStyle/>
            <a:p>
              <a:endParaRPr lang="ar-DZ"/>
            </a:p>
          </p:txBody>
        </p:sp>
        <p:sp>
          <p:nvSpPr>
            <p:cNvPr id="209000" name="Text Box 29"/>
            <p:cNvSpPr txBox="1">
              <a:spLocks noChangeArrowheads="1"/>
            </p:cNvSpPr>
            <p:nvPr/>
          </p:nvSpPr>
          <p:spPr bwMode="auto">
            <a:xfrm>
              <a:off x="4176" y="1536"/>
              <a:ext cx="204" cy="231"/>
            </a:xfrm>
            <a:prstGeom prst="rect">
              <a:avLst/>
            </a:prstGeom>
            <a:noFill/>
            <a:ln w="12700">
              <a:noFill/>
              <a:miter lim="800000"/>
              <a:headEnd/>
              <a:tailEnd/>
            </a:ln>
          </p:spPr>
          <p:txBody>
            <a:bodyPr wrap="none" anchor="ctr">
              <a:spAutoFit/>
            </a:bodyPr>
            <a:lstStyle/>
            <a:p>
              <a:r>
                <a:rPr lang="en-US"/>
                <a:t>T</a:t>
              </a:r>
            </a:p>
          </p:txBody>
        </p:sp>
      </p:grpSp>
      <p:grpSp>
        <p:nvGrpSpPr>
          <p:cNvPr id="208921" name="Group 30"/>
          <p:cNvGrpSpPr>
            <a:grpSpLocks/>
          </p:cNvGrpSpPr>
          <p:nvPr/>
        </p:nvGrpSpPr>
        <p:grpSpPr bwMode="auto">
          <a:xfrm>
            <a:off x="1981200" y="3048000"/>
            <a:ext cx="609600" cy="381000"/>
            <a:chOff x="4080" y="1536"/>
            <a:chExt cx="384" cy="240"/>
          </a:xfrm>
        </p:grpSpPr>
        <p:sp>
          <p:nvSpPr>
            <p:cNvPr id="208997" name="Rectangle 31"/>
            <p:cNvSpPr>
              <a:spLocks noChangeArrowheads="1"/>
            </p:cNvSpPr>
            <p:nvPr/>
          </p:nvSpPr>
          <p:spPr bwMode="auto">
            <a:xfrm>
              <a:off x="4080" y="1536"/>
              <a:ext cx="384" cy="240"/>
            </a:xfrm>
            <a:prstGeom prst="rect">
              <a:avLst/>
            </a:prstGeom>
            <a:solidFill>
              <a:srgbClr val="FF66CC"/>
            </a:solidFill>
            <a:ln w="12700">
              <a:solidFill>
                <a:schemeClr val="tx1"/>
              </a:solidFill>
              <a:miter lim="800000"/>
              <a:headEnd/>
              <a:tailEnd/>
            </a:ln>
          </p:spPr>
          <p:txBody>
            <a:bodyPr wrap="none" anchor="ctr"/>
            <a:lstStyle/>
            <a:p>
              <a:endParaRPr lang="ar-DZ"/>
            </a:p>
          </p:txBody>
        </p:sp>
        <p:sp>
          <p:nvSpPr>
            <p:cNvPr id="208998" name="Text Box 32"/>
            <p:cNvSpPr txBox="1">
              <a:spLocks noChangeArrowheads="1"/>
            </p:cNvSpPr>
            <p:nvPr/>
          </p:nvSpPr>
          <p:spPr bwMode="auto">
            <a:xfrm>
              <a:off x="4176" y="1536"/>
              <a:ext cx="204" cy="231"/>
            </a:xfrm>
            <a:prstGeom prst="rect">
              <a:avLst/>
            </a:prstGeom>
            <a:noFill/>
            <a:ln w="12700">
              <a:noFill/>
              <a:miter lim="800000"/>
              <a:headEnd/>
              <a:tailEnd/>
            </a:ln>
          </p:spPr>
          <p:txBody>
            <a:bodyPr wrap="none" anchor="ctr">
              <a:spAutoFit/>
            </a:bodyPr>
            <a:lstStyle/>
            <a:p>
              <a:r>
                <a:rPr lang="en-US"/>
                <a:t>T</a:t>
              </a:r>
            </a:p>
          </p:txBody>
        </p:sp>
      </p:grpSp>
      <p:sp>
        <p:nvSpPr>
          <p:cNvPr id="208922" name="Line 33"/>
          <p:cNvSpPr>
            <a:spLocks noChangeShapeType="1"/>
          </p:cNvSpPr>
          <p:nvPr/>
        </p:nvSpPr>
        <p:spPr bwMode="auto">
          <a:xfrm>
            <a:off x="2514600" y="2667000"/>
            <a:ext cx="1219200" cy="1143000"/>
          </a:xfrm>
          <a:prstGeom prst="line">
            <a:avLst/>
          </a:prstGeom>
          <a:noFill/>
          <a:ln w="12700">
            <a:solidFill>
              <a:schemeClr val="tx1"/>
            </a:solidFill>
            <a:prstDash val="lgDash"/>
            <a:round/>
            <a:headEnd/>
            <a:tailEnd/>
          </a:ln>
        </p:spPr>
        <p:txBody>
          <a:bodyPr wrap="none" anchor="ctr"/>
          <a:lstStyle/>
          <a:p>
            <a:endParaRPr lang="fr-FR"/>
          </a:p>
        </p:txBody>
      </p:sp>
      <p:grpSp>
        <p:nvGrpSpPr>
          <p:cNvPr id="208923" name="Group 34"/>
          <p:cNvGrpSpPr>
            <a:grpSpLocks/>
          </p:cNvGrpSpPr>
          <p:nvPr/>
        </p:nvGrpSpPr>
        <p:grpSpPr bwMode="auto">
          <a:xfrm>
            <a:off x="3352800" y="3810000"/>
            <a:ext cx="609600" cy="381000"/>
            <a:chOff x="4080" y="1536"/>
            <a:chExt cx="384" cy="240"/>
          </a:xfrm>
        </p:grpSpPr>
        <p:sp>
          <p:nvSpPr>
            <p:cNvPr id="208995" name="Rectangle 35"/>
            <p:cNvSpPr>
              <a:spLocks noChangeArrowheads="1"/>
            </p:cNvSpPr>
            <p:nvPr/>
          </p:nvSpPr>
          <p:spPr bwMode="auto">
            <a:xfrm>
              <a:off x="4080" y="1536"/>
              <a:ext cx="384" cy="240"/>
            </a:xfrm>
            <a:prstGeom prst="rect">
              <a:avLst/>
            </a:prstGeom>
            <a:solidFill>
              <a:srgbClr val="FF66CC"/>
            </a:solidFill>
            <a:ln w="12700">
              <a:solidFill>
                <a:schemeClr val="tx1"/>
              </a:solidFill>
              <a:miter lim="800000"/>
              <a:headEnd/>
              <a:tailEnd/>
            </a:ln>
          </p:spPr>
          <p:txBody>
            <a:bodyPr wrap="none" anchor="ctr"/>
            <a:lstStyle/>
            <a:p>
              <a:endParaRPr lang="ar-DZ"/>
            </a:p>
          </p:txBody>
        </p:sp>
        <p:sp>
          <p:nvSpPr>
            <p:cNvPr id="208996" name="Text Box 36"/>
            <p:cNvSpPr txBox="1">
              <a:spLocks noChangeArrowheads="1"/>
            </p:cNvSpPr>
            <p:nvPr/>
          </p:nvSpPr>
          <p:spPr bwMode="auto">
            <a:xfrm>
              <a:off x="4176" y="1536"/>
              <a:ext cx="204" cy="231"/>
            </a:xfrm>
            <a:prstGeom prst="rect">
              <a:avLst/>
            </a:prstGeom>
            <a:noFill/>
            <a:ln w="12700">
              <a:noFill/>
              <a:miter lim="800000"/>
              <a:headEnd/>
              <a:tailEnd/>
            </a:ln>
          </p:spPr>
          <p:txBody>
            <a:bodyPr wrap="none" anchor="ctr">
              <a:spAutoFit/>
            </a:bodyPr>
            <a:lstStyle/>
            <a:p>
              <a:r>
                <a:rPr lang="en-US"/>
                <a:t>T</a:t>
              </a:r>
            </a:p>
          </p:txBody>
        </p:sp>
      </p:grpSp>
      <p:grpSp>
        <p:nvGrpSpPr>
          <p:cNvPr id="208924" name="Group 37"/>
          <p:cNvGrpSpPr>
            <a:grpSpLocks/>
          </p:cNvGrpSpPr>
          <p:nvPr/>
        </p:nvGrpSpPr>
        <p:grpSpPr bwMode="auto">
          <a:xfrm>
            <a:off x="609600" y="3810000"/>
            <a:ext cx="609600" cy="381000"/>
            <a:chOff x="4080" y="1536"/>
            <a:chExt cx="384" cy="240"/>
          </a:xfrm>
        </p:grpSpPr>
        <p:sp>
          <p:nvSpPr>
            <p:cNvPr id="208993" name="Rectangle 38"/>
            <p:cNvSpPr>
              <a:spLocks noChangeArrowheads="1"/>
            </p:cNvSpPr>
            <p:nvPr/>
          </p:nvSpPr>
          <p:spPr bwMode="auto">
            <a:xfrm>
              <a:off x="4080" y="1536"/>
              <a:ext cx="384" cy="240"/>
            </a:xfrm>
            <a:prstGeom prst="rect">
              <a:avLst/>
            </a:prstGeom>
            <a:solidFill>
              <a:srgbClr val="FF66CC"/>
            </a:solidFill>
            <a:ln w="12700">
              <a:solidFill>
                <a:schemeClr val="tx1"/>
              </a:solidFill>
              <a:miter lim="800000"/>
              <a:headEnd/>
              <a:tailEnd/>
            </a:ln>
          </p:spPr>
          <p:txBody>
            <a:bodyPr wrap="none" anchor="ctr"/>
            <a:lstStyle/>
            <a:p>
              <a:endParaRPr lang="ar-DZ"/>
            </a:p>
          </p:txBody>
        </p:sp>
        <p:sp>
          <p:nvSpPr>
            <p:cNvPr id="208994" name="Text Box 39"/>
            <p:cNvSpPr txBox="1">
              <a:spLocks noChangeArrowheads="1"/>
            </p:cNvSpPr>
            <p:nvPr/>
          </p:nvSpPr>
          <p:spPr bwMode="auto">
            <a:xfrm>
              <a:off x="4176" y="1536"/>
              <a:ext cx="204" cy="231"/>
            </a:xfrm>
            <a:prstGeom prst="rect">
              <a:avLst/>
            </a:prstGeom>
            <a:noFill/>
            <a:ln w="12700">
              <a:noFill/>
              <a:miter lim="800000"/>
              <a:headEnd/>
              <a:tailEnd/>
            </a:ln>
          </p:spPr>
          <p:txBody>
            <a:bodyPr wrap="none" anchor="ctr">
              <a:spAutoFit/>
            </a:bodyPr>
            <a:lstStyle/>
            <a:p>
              <a:r>
                <a:rPr lang="en-US"/>
                <a:t>T</a:t>
              </a:r>
            </a:p>
          </p:txBody>
        </p:sp>
      </p:grpSp>
      <p:grpSp>
        <p:nvGrpSpPr>
          <p:cNvPr id="208925" name="Group 40"/>
          <p:cNvGrpSpPr>
            <a:grpSpLocks/>
          </p:cNvGrpSpPr>
          <p:nvPr/>
        </p:nvGrpSpPr>
        <p:grpSpPr bwMode="auto">
          <a:xfrm>
            <a:off x="1905000" y="3810000"/>
            <a:ext cx="609600" cy="381000"/>
            <a:chOff x="4080" y="1536"/>
            <a:chExt cx="384" cy="240"/>
          </a:xfrm>
        </p:grpSpPr>
        <p:sp>
          <p:nvSpPr>
            <p:cNvPr id="208991" name="Rectangle 41"/>
            <p:cNvSpPr>
              <a:spLocks noChangeArrowheads="1"/>
            </p:cNvSpPr>
            <p:nvPr/>
          </p:nvSpPr>
          <p:spPr bwMode="auto">
            <a:xfrm>
              <a:off x="4080" y="1536"/>
              <a:ext cx="384" cy="240"/>
            </a:xfrm>
            <a:prstGeom prst="rect">
              <a:avLst/>
            </a:prstGeom>
            <a:solidFill>
              <a:srgbClr val="FF66CC"/>
            </a:solidFill>
            <a:ln w="12700">
              <a:solidFill>
                <a:schemeClr val="tx1"/>
              </a:solidFill>
              <a:miter lim="800000"/>
              <a:headEnd/>
              <a:tailEnd/>
            </a:ln>
          </p:spPr>
          <p:txBody>
            <a:bodyPr wrap="none" anchor="ctr"/>
            <a:lstStyle/>
            <a:p>
              <a:endParaRPr lang="ar-DZ"/>
            </a:p>
          </p:txBody>
        </p:sp>
        <p:sp>
          <p:nvSpPr>
            <p:cNvPr id="208992" name="Text Box 42"/>
            <p:cNvSpPr txBox="1">
              <a:spLocks noChangeArrowheads="1"/>
            </p:cNvSpPr>
            <p:nvPr/>
          </p:nvSpPr>
          <p:spPr bwMode="auto">
            <a:xfrm>
              <a:off x="4176" y="1536"/>
              <a:ext cx="204" cy="231"/>
            </a:xfrm>
            <a:prstGeom prst="rect">
              <a:avLst/>
            </a:prstGeom>
            <a:noFill/>
            <a:ln w="12700">
              <a:noFill/>
              <a:miter lim="800000"/>
              <a:headEnd/>
              <a:tailEnd/>
            </a:ln>
          </p:spPr>
          <p:txBody>
            <a:bodyPr wrap="none" anchor="ctr">
              <a:spAutoFit/>
            </a:bodyPr>
            <a:lstStyle/>
            <a:p>
              <a:r>
                <a:rPr lang="en-US"/>
                <a:t>T</a:t>
              </a:r>
            </a:p>
          </p:txBody>
        </p:sp>
      </p:grpSp>
      <p:grpSp>
        <p:nvGrpSpPr>
          <p:cNvPr id="208926" name="Group 43"/>
          <p:cNvGrpSpPr>
            <a:grpSpLocks/>
          </p:cNvGrpSpPr>
          <p:nvPr/>
        </p:nvGrpSpPr>
        <p:grpSpPr bwMode="auto">
          <a:xfrm>
            <a:off x="3276600" y="4648200"/>
            <a:ext cx="609600" cy="381000"/>
            <a:chOff x="4080" y="1536"/>
            <a:chExt cx="384" cy="240"/>
          </a:xfrm>
        </p:grpSpPr>
        <p:sp>
          <p:nvSpPr>
            <p:cNvPr id="208989" name="Rectangle 44"/>
            <p:cNvSpPr>
              <a:spLocks noChangeArrowheads="1"/>
            </p:cNvSpPr>
            <p:nvPr/>
          </p:nvSpPr>
          <p:spPr bwMode="auto">
            <a:xfrm>
              <a:off x="4080" y="1536"/>
              <a:ext cx="384" cy="240"/>
            </a:xfrm>
            <a:prstGeom prst="rect">
              <a:avLst/>
            </a:prstGeom>
            <a:solidFill>
              <a:srgbClr val="FF66CC"/>
            </a:solidFill>
            <a:ln w="12700">
              <a:solidFill>
                <a:schemeClr val="tx1"/>
              </a:solidFill>
              <a:miter lim="800000"/>
              <a:headEnd/>
              <a:tailEnd/>
            </a:ln>
          </p:spPr>
          <p:txBody>
            <a:bodyPr wrap="none" anchor="ctr"/>
            <a:lstStyle/>
            <a:p>
              <a:endParaRPr lang="ar-DZ"/>
            </a:p>
          </p:txBody>
        </p:sp>
        <p:sp>
          <p:nvSpPr>
            <p:cNvPr id="208990" name="Text Box 45"/>
            <p:cNvSpPr txBox="1">
              <a:spLocks noChangeArrowheads="1"/>
            </p:cNvSpPr>
            <p:nvPr/>
          </p:nvSpPr>
          <p:spPr bwMode="auto">
            <a:xfrm>
              <a:off x="4176" y="1536"/>
              <a:ext cx="204" cy="231"/>
            </a:xfrm>
            <a:prstGeom prst="rect">
              <a:avLst/>
            </a:prstGeom>
            <a:noFill/>
            <a:ln w="12700">
              <a:noFill/>
              <a:miter lim="800000"/>
              <a:headEnd/>
              <a:tailEnd/>
            </a:ln>
          </p:spPr>
          <p:txBody>
            <a:bodyPr wrap="none" anchor="ctr">
              <a:spAutoFit/>
            </a:bodyPr>
            <a:lstStyle/>
            <a:p>
              <a:r>
                <a:rPr lang="en-US"/>
                <a:t>T</a:t>
              </a:r>
            </a:p>
          </p:txBody>
        </p:sp>
      </p:grpSp>
      <p:grpSp>
        <p:nvGrpSpPr>
          <p:cNvPr id="208927" name="Group 46"/>
          <p:cNvGrpSpPr>
            <a:grpSpLocks/>
          </p:cNvGrpSpPr>
          <p:nvPr/>
        </p:nvGrpSpPr>
        <p:grpSpPr bwMode="auto">
          <a:xfrm>
            <a:off x="2362200" y="4648200"/>
            <a:ext cx="609600" cy="381000"/>
            <a:chOff x="4080" y="1536"/>
            <a:chExt cx="384" cy="240"/>
          </a:xfrm>
        </p:grpSpPr>
        <p:sp>
          <p:nvSpPr>
            <p:cNvPr id="208987" name="Rectangle 47"/>
            <p:cNvSpPr>
              <a:spLocks noChangeArrowheads="1"/>
            </p:cNvSpPr>
            <p:nvPr/>
          </p:nvSpPr>
          <p:spPr bwMode="auto">
            <a:xfrm>
              <a:off x="4080" y="1536"/>
              <a:ext cx="384" cy="240"/>
            </a:xfrm>
            <a:prstGeom prst="rect">
              <a:avLst/>
            </a:prstGeom>
            <a:solidFill>
              <a:srgbClr val="FF66CC"/>
            </a:solidFill>
            <a:ln w="12700">
              <a:solidFill>
                <a:schemeClr val="tx1"/>
              </a:solidFill>
              <a:miter lim="800000"/>
              <a:headEnd/>
              <a:tailEnd/>
            </a:ln>
          </p:spPr>
          <p:txBody>
            <a:bodyPr wrap="none" anchor="ctr"/>
            <a:lstStyle/>
            <a:p>
              <a:endParaRPr lang="ar-DZ"/>
            </a:p>
          </p:txBody>
        </p:sp>
        <p:sp>
          <p:nvSpPr>
            <p:cNvPr id="208988" name="Text Box 48"/>
            <p:cNvSpPr txBox="1">
              <a:spLocks noChangeArrowheads="1"/>
            </p:cNvSpPr>
            <p:nvPr/>
          </p:nvSpPr>
          <p:spPr bwMode="auto">
            <a:xfrm>
              <a:off x="4176" y="1536"/>
              <a:ext cx="204" cy="231"/>
            </a:xfrm>
            <a:prstGeom prst="rect">
              <a:avLst/>
            </a:prstGeom>
            <a:noFill/>
            <a:ln w="12700">
              <a:noFill/>
              <a:miter lim="800000"/>
              <a:headEnd/>
              <a:tailEnd/>
            </a:ln>
          </p:spPr>
          <p:txBody>
            <a:bodyPr wrap="none" anchor="ctr">
              <a:spAutoFit/>
            </a:bodyPr>
            <a:lstStyle/>
            <a:p>
              <a:r>
                <a:rPr lang="en-US"/>
                <a:t>T</a:t>
              </a:r>
            </a:p>
          </p:txBody>
        </p:sp>
      </p:grpSp>
      <p:grpSp>
        <p:nvGrpSpPr>
          <p:cNvPr id="208928" name="Group 49"/>
          <p:cNvGrpSpPr>
            <a:grpSpLocks/>
          </p:cNvGrpSpPr>
          <p:nvPr/>
        </p:nvGrpSpPr>
        <p:grpSpPr bwMode="auto">
          <a:xfrm>
            <a:off x="1447800" y="4648200"/>
            <a:ext cx="609600" cy="381000"/>
            <a:chOff x="4080" y="1536"/>
            <a:chExt cx="384" cy="240"/>
          </a:xfrm>
        </p:grpSpPr>
        <p:sp>
          <p:nvSpPr>
            <p:cNvPr id="208985" name="Rectangle 50"/>
            <p:cNvSpPr>
              <a:spLocks noChangeArrowheads="1"/>
            </p:cNvSpPr>
            <p:nvPr/>
          </p:nvSpPr>
          <p:spPr bwMode="auto">
            <a:xfrm>
              <a:off x="4080" y="1536"/>
              <a:ext cx="384" cy="240"/>
            </a:xfrm>
            <a:prstGeom prst="rect">
              <a:avLst/>
            </a:prstGeom>
            <a:solidFill>
              <a:srgbClr val="FF66CC"/>
            </a:solidFill>
            <a:ln w="12700">
              <a:solidFill>
                <a:schemeClr val="tx1"/>
              </a:solidFill>
              <a:miter lim="800000"/>
              <a:headEnd/>
              <a:tailEnd/>
            </a:ln>
          </p:spPr>
          <p:txBody>
            <a:bodyPr wrap="none" anchor="ctr"/>
            <a:lstStyle/>
            <a:p>
              <a:endParaRPr lang="ar-DZ"/>
            </a:p>
          </p:txBody>
        </p:sp>
        <p:sp>
          <p:nvSpPr>
            <p:cNvPr id="208986" name="Text Box 51"/>
            <p:cNvSpPr txBox="1">
              <a:spLocks noChangeArrowheads="1"/>
            </p:cNvSpPr>
            <p:nvPr/>
          </p:nvSpPr>
          <p:spPr bwMode="auto">
            <a:xfrm>
              <a:off x="4176" y="1536"/>
              <a:ext cx="204" cy="231"/>
            </a:xfrm>
            <a:prstGeom prst="rect">
              <a:avLst/>
            </a:prstGeom>
            <a:noFill/>
            <a:ln w="12700">
              <a:noFill/>
              <a:miter lim="800000"/>
              <a:headEnd/>
              <a:tailEnd/>
            </a:ln>
          </p:spPr>
          <p:txBody>
            <a:bodyPr wrap="none" anchor="ctr">
              <a:spAutoFit/>
            </a:bodyPr>
            <a:lstStyle/>
            <a:p>
              <a:r>
                <a:rPr lang="en-US"/>
                <a:t>T</a:t>
              </a:r>
            </a:p>
          </p:txBody>
        </p:sp>
      </p:grpSp>
      <p:grpSp>
        <p:nvGrpSpPr>
          <p:cNvPr id="208929" name="Group 52"/>
          <p:cNvGrpSpPr>
            <a:grpSpLocks/>
          </p:cNvGrpSpPr>
          <p:nvPr/>
        </p:nvGrpSpPr>
        <p:grpSpPr bwMode="auto">
          <a:xfrm>
            <a:off x="152400" y="5334000"/>
            <a:ext cx="609600" cy="381000"/>
            <a:chOff x="4080" y="1536"/>
            <a:chExt cx="384" cy="240"/>
          </a:xfrm>
        </p:grpSpPr>
        <p:sp>
          <p:nvSpPr>
            <p:cNvPr id="208983" name="Rectangle 53"/>
            <p:cNvSpPr>
              <a:spLocks noChangeArrowheads="1"/>
            </p:cNvSpPr>
            <p:nvPr/>
          </p:nvSpPr>
          <p:spPr bwMode="auto">
            <a:xfrm>
              <a:off x="4080" y="1536"/>
              <a:ext cx="384" cy="240"/>
            </a:xfrm>
            <a:prstGeom prst="rect">
              <a:avLst/>
            </a:prstGeom>
            <a:solidFill>
              <a:srgbClr val="FF66CC"/>
            </a:solidFill>
            <a:ln w="12700">
              <a:solidFill>
                <a:schemeClr val="tx1"/>
              </a:solidFill>
              <a:miter lim="800000"/>
              <a:headEnd/>
              <a:tailEnd/>
            </a:ln>
          </p:spPr>
          <p:txBody>
            <a:bodyPr wrap="none" anchor="ctr"/>
            <a:lstStyle/>
            <a:p>
              <a:endParaRPr lang="ar-DZ"/>
            </a:p>
          </p:txBody>
        </p:sp>
        <p:sp>
          <p:nvSpPr>
            <p:cNvPr id="208984" name="Text Box 54"/>
            <p:cNvSpPr txBox="1">
              <a:spLocks noChangeArrowheads="1"/>
            </p:cNvSpPr>
            <p:nvPr/>
          </p:nvSpPr>
          <p:spPr bwMode="auto">
            <a:xfrm>
              <a:off x="4176" y="1536"/>
              <a:ext cx="204" cy="231"/>
            </a:xfrm>
            <a:prstGeom prst="rect">
              <a:avLst/>
            </a:prstGeom>
            <a:noFill/>
            <a:ln w="12700">
              <a:noFill/>
              <a:miter lim="800000"/>
              <a:headEnd/>
              <a:tailEnd/>
            </a:ln>
          </p:spPr>
          <p:txBody>
            <a:bodyPr wrap="none" anchor="ctr">
              <a:spAutoFit/>
            </a:bodyPr>
            <a:lstStyle/>
            <a:p>
              <a:r>
                <a:rPr lang="en-US"/>
                <a:t>T</a:t>
              </a:r>
            </a:p>
          </p:txBody>
        </p:sp>
      </p:grpSp>
      <p:sp>
        <p:nvSpPr>
          <p:cNvPr id="208930" name="Rectangle 57" descr="Treillis blanc"/>
          <p:cNvSpPr>
            <a:spLocks noChangeArrowheads="1"/>
          </p:cNvSpPr>
          <p:nvPr/>
        </p:nvSpPr>
        <p:spPr bwMode="auto">
          <a:xfrm>
            <a:off x="8077200" y="3810000"/>
            <a:ext cx="609600" cy="381000"/>
          </a:xfrm>
          <a:prstGeom prst="rect">
            <a:avLst/>
          </a:prstGeom>
          <a:noFill/>
          <a:ln w="12700">
            <a:solidFill>
              <a:schemeClr val="tx1"/>
            </a:solidFill>
            <a:miter lim="800000"/>
            <a:headEnd/>
            <a:tailEnd/>
          </a:ln>
        </p:spPr>
        <p:txBody>
          <a:bodyPr wrap="none" anchor="ctr"/>
          <a:lstStyle/>
          <a:p>
            <a:endParaRPr lang="ar-DZ"/>
          </a:p>
        </p:txBody>
      </p:sp>
      <p:cxnSp>
        <p:nvCxnSpPr>
          <p:cNvPr id="208931" name="AutoShape 58" descr="Treillis blanc"/>
          <p:cNvCxnSpPr>
            <a:cxnSpLocks noChangeShapeType="1"/>
          </p:cNvCxnSpPr>
          <p:nvPr/>
        </p:nvCxnSpPr>
        <p:spPr bwMode="auto">
          <a:xfrm>
            <a:off x="6972300" y="2819400"/>
            <a:ext cx="0" cy="304800"/>
          </a:xfrm>
          <a:prstGeom prst="straightConnector1">
            <a:avLst/>
          </a:prstGeom>
          <a:noFill/>
          <a:ln w="12700">
            <a:solidFill>
              <a:schemeClr val="tx1"/>
            </a:solidFill>
            <a:prstDash val="lgDash"/>
            <a:round/>
            <a:headEnd/>
            <a:tailEnd/>
          </a:ln>
        </p:spPr>
      </p:cxnSp>
      <p:cxnSp>
        <p:nvCxnSpPr>
          <p:cNvPr id="208932" name="AutoShape 59" descr="Treillis blanc"/>
          <p:cNvCxnSpPr>
            <a:cxnSpLocks noChangeShapeType="1"/>
            <a:stCxn id="208930" idx="2"/>
          </p:cNvCxnSpPr>
          <p:nvPr/>
        </p:nvCxnSpPr>
        <p:spPr bwMode="auto">
          <a:xfrm flipH="1">
            <a:off x="8267700" y="4191000"/>
            <a:ext cx="114300" cy="457200"/>
          </a:xfrm>
          <a:prstGeom prst="straightConnector1">
            <a:avLst/>
          </a:prstGeom>
          <a:noFill/>
          <a:ln w="12700">
            <a:solidFill>
              <a:schemeClr val="tx1"/>
            </a:solidFill>
            <a:prstDash val="lgDash"/>
            <a:round/>
            <a:headEnd/>
            <a:tailEnd/>
          </a:ln>
        </p:spPr>
      </p:cxnSp>
      <p:cxnSp>
        <p:nvCxnSpPr>
          <p:cNvPr id="208933" name="AutoShape 60" descr="Treillis blanc"/>
          <p:cNvCxnSpPr>
            <a:cxnSpLocks noChangeShapeType="1"/>
            <a:stCxn id="208979" idx="2"/>
          </p:cNvCxnSpPr>
          <p:nvPr/>
        </p:nvCxnSpPr>
        <p:spPr bwMode="auto">
          <a:xfrm flipH="1">
            <a:off x="6972300" y="3429000"/>
            <a:ext cx="38100" cy="381000"/>
          </a:xfrm>
          <a:prstGeom prst="straightConnector1">
            <a:avLst/>
          </a:prstGeom>
          <a:noFill/>
          <a:ln w="12700">
            <a:solidFill>
              <a:schemeClr val="tx1"/>
            </a:solidFill>
            <a:prstDash val="lgDash"/>
            <a:round/>
            <a:headEnd/>
            <a:tailEnd/>
          </a:ln>
        </p:spPr>
      </p:cxnSp>
      <p:cxnSp>
        <p:nvCxnSpPr>
          <p:cNvPr id="208934" name="AutoShape 61" descr="Treillis blanc"/>
          <p:cNvCxnSpPr>
            <a:cxnSpLocks noChangeShapeType="1"/>
          </p:cNvCxnSpPr>
          <p:nvPr/>
        </p:nvCxnSpPr>
        <p:spPr bwMode="auto">
          <a:xfrm flipH="1">
            <a:off x="5676900" y="3314700"/>
            <a:ext cx="1028700" cy="495300"/>
          </a:xfrm>
          <a:prstGeom prst="straightConnector1">
            <a:avLst/>
          </a:prstGeom>
          <a:noFill/>
          <a:ln w="12700">
            <a:solidFill>
              <a:schemeClr val="tx1"/>
            </a:solidFill>
            <a:prstDash val="lgDash"/>
            <a:round/>
            <a:headEnd/>
            <a:tailEnd/>
          </a:ln>
        </p:spPr>
      </p:cxnSp>
      <p:cxnSp>
        <p:nvCxnSpPr>
          <p:cNvPr id="208935" name="AutoShape 62" descr="Treillis blanc"/>
          <p:cNvCxnSpPr>
            <a:cxnSpLocks noChangeShapeType="1"/>
          </p:cNvCxnSpPr>
          <p:nvPr/>
        </p:nvCxnSpPr>
        <p:spPr bwMode="auto">
          <a:xfrm>
            <a:off x="7239000" y="3314700"/>
            <a:ext cx="1028700" cy="1333500"/>
          </a:xfrm>
          <a:prstGeom prst="straightConnector1">
            <a:avLst/>
          </a:prstGeom>
          <a:noFill/>
          <a:ln w="12700">
            <a:solidFill>
              <a:schemeClr val="tx1"/>
            </a:solidFill>
            <a:prstDash val="lgDash"/>
            <a:round/>
            <a:headEnd/>
            <a:tailEnd/>
          </a:ln>
        </p:spPr>
      </p:cxnSp>
      <p:cxnSp>
        <p:nvCxnSpPr>
          <p:cNvPr id="208936" name="AutoShape 63" descr="Treillis blanc"/>
          <p:cNvCxnSpPr>
            <a:cxnSpLocks noChangeShapeType="1"/>
          </p:cNvCxnSpPr>
          <p:nvPr/>
        </p:nvCxnSpPr>
        <p:spPr bwMode="auto">
          <a:xfrm>
            <a:off x="5676900" y="4191000"/>
            <a:ext cx="685800" cy="457200"/>
          </a:xfrm>
          <a:prstGeom prst="straightConnector1">
            <a:avLst/>
          </a:prstGeom>
          <a:noFill/>
          <a:ln w="12700">
            <a:solidFill>
              <a:schemeClr val="tx1"/>
            </a:solidFill>
            <a:prstDash val="lgDash"/>
            <a:round/>
            <a:headEnd/>
            <a:tailEnd/>
          </a:ln>
        </p:spPr>
      </p:cxnSp>
      <p:cxnSp>
        <p:nvCxnSpPr>
          <p:cNvPr id="208937" name="AutoShape 64" descr="Treillis blanc"/>
          <p:cNvCxnSpPr>
            <a:cxnSpLocks noChangeShapeType="1"/>
          </p:cNvCxnSpPr>
          <p:nvPr/>
        </p:nvCxnSpPr>
        <p:spPr bwMode="auto">
          <a:xfrm flipH="1">
            <a:off x="5143500" y="4191000"/>
            <a:ext cx="533400" cy="1143000"/>
          </a:xfrm>
          <a:prstGeom prst="straightConnector1">
            <a:avLst/>
          </a:prstGeom>
          <a:noFill/>
          <a:ln w="12700">
            <a:solidFill>
              <a:schemeClr val="tx1"/>
            </a:solidFill>
            <a:prstDash val="lgDash"/>
            <a:round/>
            <a:headEnd/>
            <a:tailEnd/>
          </a:ln>
        </p:spPr>
      </p:cxnSp>
      <p:cxnSp>
        <p:nvCxnSpPr>
          <p:cNvPr id="208938" name="AutoShape 65" descr="Treillis blanc"/>
          <p:cNvCxnSpPr>
            <a:cxnSpLocks noChangeShapeType="1"/>
          </p:cNvCxnSpPr>
          <p:nvPr/>
        </p:nvCxnSpPr>
        <p:spPr bwMode="auto">
          <a:xfrm>
            <a:off x="6362700" y="5029200"/>
            <a:ext cx="0" cy="304800"/>
          </a:xfrm>
          <a:prstGeom prst="straightConnector1">
            <a:avLst/>
          </a:prstGeom>
          <a:noFill/>
          <a:ln w="12700">
            <a:solidFill>
              <a:schemeClr val="tx1"/>
            </a:solidFill>
            <a:prstDash val="lgDash"/>
            <a:round/>
            <a:headEnd/>
            <a:tailEnd/>
          </a:ln>
        </p:spPr>
      </p:cxnSp>
      <p:cxnSp>
        <p:nvCxnSpPr>
          <p:cNvPr id="208939" name="AutoShape 66" descr="Treillis blanc"/>
          <p:cNvCxnSpPr>
            <a:cxnSpLocks noChangeShapeType="1"/>
          </p:cNvCxnSpPr>
          <p:nvPr/>
        </p:nvCxnSpPr>
        <p:spPr bwMode="auto">
          <a:xfrm>
            <a:off x="6972300" y="4191000"/>
            <a:ext cx="457200" cy="457200"/>
          </a:xfrm>
          <a:prstGeom prst="straightConnector1">
            <a:avLst/>
          </a:prstGeom>
          <a:noFill/>
          <a:ln w="12700">
            <a:solidFill>
              <a:schemeClr val="tx1"/>
            </a:solidFill>
            <a:prstDash val="lgDash"/>
            <a:round/>
            <a:headEnd/>
            <a:tailEnd/>
          </a:ln>
        </p:spPr>
      </p:cxnSp>
      <p:cxnSp>
        <p:nvCxnSpPr>
          <p:cNvPr id="208940" name="AutoShape 67" descr="Treillis blanc"/>
          <p:cNvCxnSpPr>
            <a:cxnSpLocks noChangeShapeType="1"/>
          </p:cNvCxnSpPr>
          <p:nvPr/>
        </p:nvCxnSpPr>
        <p:spPr bwMode="auto">
          <a:xfrm flipH="1">
            <a:off x="6629400" y="5029200"/>
            <a:ext cx="800100" cy="495300"/>
          </a:xfrm>
          <a:prstGeom prst="straightConnector1">
            <a:avLst/>
          </a:prstGeom>
          <a:noFill/>
          <a:ln w="12700">
            <a:solidFill>
              <a:schemeClr val="tx1"/>
            </a:solidFill>
            <a:prstDash val="lgDash"/>
            <a:round/>
            <a:headEnd/>
            <a:tailEnd/>
          </a:ln>
        </p:spPr>
      </p:cxnSp>
      <p:cxnSp>
        <p:nvCxnSpPr>
          <p:cNvPr id="208941" name="AutoShape 68" descr="Treillis blanc"/>
          <p:cNvCxnSpPr>
            <a:cxnSpLocks noChangeShapeType="1"/>
          </p:cNvCxnSpPr>
          <p:nvPr/>
        </p:nvCxnSpPr>
        <p:spPr bwMode="auto">
          <a:xfrm>
            <a:off x="7429500" y="5029200"/>
            <a:ext cx="152400" cy="304800"/>
          </a:xfrm>
          <a:prstGeom prst="straightConnector1">
            <a:avLst/>
          </a:prstGeom>
          <a:noFill/>
          <a:ln w="12700">
            <a:solidFill>
              <a:schemeClr val="tx1"/>
            </a:solidFill>
            <a:prstDash val="lgDash"/>
            <a:round/>
            <a:headEnd/>
            <a:tailEnd/>
          </a:ln>
        </p:spPr>
      </p:cxnSp>
      <p:cxnSp>
        <p:nvCxnSpPr>
          <p:cNvPr id="208942" name="AutoShape 69" descr="Treillis blanc"/>
          <p:cNvCxnSpPr>
            <a:cxnSpLocks noChangeShapeType="1"/>
          </p:cNvCxnSpPr>
          <p:nvPr/>
        </p:nvCxnSpPr>
        <p:spPr bwMode="auto">
          <a:xfrm>
            <a:off x="8267700" y="5029200"/>
            <a:ext cx="266700" cy="304800"/>
          </a:xfrm>
          <a:prstGeom prst="straightConnector1">
            <a:avLst/>
          </a:prstGeom>
          <a:noFill/>
          <a:ln w="12700">
            <a:solidFill>
              <a:schemeClr val="tx1"/>
            </a:solidFill>
            <a:prstDash val="lgDash"/>
            <a:round/>
            <a:headEnd/>
            <a:tailEnd/>
          </a:ln>
        </p:spPr>
      </p:cxnSp>
      <p:cxnSp>
        <p:nvCxnSpPr>
          <p:cNvPr id="208943" name="AutoShape 70" descr="Treillis blanc"/>
          <p:cNvCxnSpPr>
            <a:cxnSpLocks noChangeShapeType="1"/>
          </p:cNvCxnSpPr>
          <p:nvPr/>
        </p:nvCxnSpPr>
        <p:spPr bwMode="auto">
          <a:xfrm flipH="1">
            <a:off x="7581900" y="5029200"/>
            <a:ext cx="685800" cy="304800"/>
          </a:xfrm>
          <a:prstGeom prst="straightConnector1">
            <a:avLst/>
          </a:prstGeom>
          <a:noFill/>
          <a:ln w="12700">
            <a:solidFill>
              <a:schemeClr val="tx1"/>
            </a:solidFill>
            <a:prstDash val="lgDash"/>
            <a:round/>
            <a:headEnd/>
            <a:tailEnd/>
          </a:ln>
        </p:spPr>
      </p:cxnSp>
      <p:sp>
        <p:nvSpPr>
          <p:cNvPr id="208944" name="Rectangle 72" descr="Diagonales larges vers le haut"/>
          <p:cNvSpPr>
            <a:spLocks noChangeArrowheads="1"/>
          </p:cNvSpPr>
          <p:nvPr/>
        </p:nvSpPr>
        <p:spPr bwMode="auto">
          <a:xfrm>
            <a:off x="7315200" y="1752600"/>
            <a:ext cx="533400" cy="381000"/>
          </a:xfrm>
          <a:prstGeom prst="rect">
            <a:avLst/>
          </a:prstGeom>
          <a:pattFill prst="wdUpDiag">
            <a:fgClr>
              <a:srgbClr val="FF66CC"/>
            </a:fgClr>
            <a:bgClr>
              <a:srgbClr val="FFFFFF"/>
            </a:bgClr>
          </a:pattFill>
          <a:ln w="12700">
            <a:solidFill>
              <a:schemeClr val="tx1"/>
            </a:solidFill>
            <a:miter lim="800000"/>
            <a:headEnd/>
            <a:tailEnd/>
          </a:ln>
        </p:spPr>
        <p:txBody>
          <a:bodyPr wrap="none" anchor="ctr"/>
          <a:lstStyle/>
          <a:p>
            <a:r>
              <a:rPr lang="en-US"/>
              <a:t>D</a:t>
            </a:r>
          </a:p>
        </p:txBody>
      </p:sp>
      <p:sp>
        <p:nvSpPr>
          <p:cNvPr id="208945" name="Line 73"/>
          <p:cNvSpPr>
            <a:spLocks noChangeShapeType="1"/>
          </p:cNvSpPr>
          <p:nvPr/>
        </p:nvSpPr>
        <p:spPr bwMode="auto">
          <a:xfrm flipH="1">
            <a:off x="7239000" y="2133600"/>
            <a:ext cx="457200" cy="457200"/>
          </a:xfrm>
          <a:prstGeom prst="line">
            <a:avLst/>
          </a:prstGeom>
          <a:noFill/>
          <a:ln w="12700">
            <a:solidFill>
              <a:schemeClr val="tx1"/>
            </a:solidFill>
            <a:round/>
            <a:headEnd/>
            <a:tailEnd/>
          </a:ln>
        </p:spPr>
        <p:txBody>
          <a:bodyPr wrap="none" anchor="ctr"/>
          <a:lstStyle/>
          <a:p>
            <a:endParaRPr lang="fr-FR"/>
          </a:p>
        </p:txBody>
      </p:sp>
      <p:grpSp>
        <p:nvGrpSpPr>
          <p:cNvPr id="208946" name="Group 76"/>
          <p:cNvGrpSpPr>
            <a:grpSpLocks/>
          </p:cNvGrpSpPr>
          <p:nvPr/>
        </p:nvGrpSpPr>
        <p:grpSpPr bwMode="auto">
          <a:xfrm>
            <a:off x="6629400" y="2438400"/>
            <a:ext cx="609600" cy="381000"/>
            <a:chOff x="4080" y="1536"/>
            <a:chExt cx="384" cy="240"/>
          </a:xfrm>
        </p:grpSpPr>
        <p:sp>
          <p:nvSpPr>
            <p:cNvPr id="208981" name="Rectangle 77"/>
            <p:cNvSpPr>
              <a:spLocks noChangeArrowheads="1"/>
            </p:cNvSpPr>
            <p:nvPr/>
          </p:nvSpPr>
          <p:spPr bwMode="auto">
            <a:xfrm>
              <a:off x="4080" y="1536"/>
              <a:ext cx="384" cy="240"/>
            </a:xfrm>
            <a:prstGeom prst="rect">
              <a:avLst/>
            </a:prstGeom>
            <a:solidFill>
              <a:srgbClr val="FF66CC"/>
            </a:solidFill>
            <a:ln w="12700">
              <a:solidFill>
                <a:schemeClr val="tx1"/>
              </a:solidFill>
              <a:miter lim="800000"/>
              <a:headEnd/>
              <a:tailEnd/>
            </a:ln>
          </p:spPr>
          <p:txBody>
            <a:bodyPr wrap="none" anchor="ctr"/>
            <a:lstStyle/>
            <a:p>
              <a:endParaRPr lang="ar-DZ"/>
            </a:p>
          </p:txBody>
        </p:sp>
        <p:sp>
          <p:nvSpPr>
            <p:cNvPr id="208982" name="Text Box 78"/>
            <p:cNvSpPr txBox="1">
              <a:spLocks noChangeArrowheads="1"/>
            </p:cNvSpPr>
            <p:nvPr/>
          </p:nvSpPr>
          <p:spPr bwMode="auto">
            <a:xfrm>
              <a:off x="4176" y="1536"/>
              <a:ext cx="204" cy="231"/>
            </a:xfrm>
            <a:prstGeom prst="rect">
              <a:avLst/>
            </a:prstGeom>
            <a:noFill/>
            <a:ln w="12700">
              <a:noFill/>
              <a:miter lim="800000"/>
              <a:headEnd/>
              <a:tailEnd/>
            </a:ln>
          </p:spPr>
          <p:txBody>
            <a:bodyPr wrap="none" anchor="ctr">
              <a:spAutoFit/>
            </a:bodyPr>
            <a:lstStyle/>
            <a:p>
              <a:r>
                <a:rPr lang="en-US"/>
                <a:t>T</a:t>
              </a:r>
            </a:p>
          </p:txBody>
        </p:sp>
      </p:grpSp>
      <p:grpSp>
        <p:nvGrpSpPr>
          <p:cNvPr id="208947" name="Group 79"/>
          <p:cNvGrpSpPr>
            <a:grpSpLocks/>
          </p:cNvGrpSpPr>
          <p:nvPr/>
        </p:nvGrpSpPr>
        <p:grpSpPr bwMode="auto">
          <a:xfrm>
            <a:off x="6705600" y="3048000"/>
            <a:ext cx="609600" cy="381000"/>
            <a:chOff x="4080" y="1536"/>
            <a:chExt cx="384" cy="240"/>
          </a:xfrm>
        </p:grpSpPr>
        <p:sp>
          <p:nvSpPr>
            <p:cNvPr id="208979" name="Rectangle 80"/>
            <p:cNvSpPr>
              <a:spLocks noChangeArrowheads="1"/>
            </p:cNvSpPr>
            <p:nvPr/>
          </p:nvSpPr>
          <p:spPr bwMode="auto">
            <a:xfrm>
              <a:off x="4080" y="1536"/>
              <a:ext cx="384" cy="240"/>
            </a:xfrm>
            <a:prstGeom prst="rect">
              <a:avLst/>
            </a:prstGeom>
            <a:solidFill>
              <a:srgbClr val="FF66CC"/>
            </a:solidFill>
            <a:ln w="12700">
              <a:solidFill>
                <a:schemeClr val="tx1"/>
              </a:solidFill>
              <a:miter lim="800000"/>
              <a:headEnd/>
              <a:tailEnd/>
            </a:ln>
          </p:spPr>
          <p:txBody>
            <a:bodyPr wrap="none" anchor="ctr"/>
            <a:lstStyle/>
            <a:p>
              <a:endParaRPr lang="ar-DZ"/>
            </a:p>
          </p:txBody>
        </p:sp>
        <p:sp>
          <p:nvSpPr>
            <p:cNvPr id="208980" name="Text Box 81"/>
            <p:cNvSpPr txBox="1">
              <a:spLocks noChangeArrowheads="1"/>
            </p:cNvSpPr>
            <p:nvPr/>
          </p:nvSpPr>
          <p:spPr bwMode="auto">
            <a:xfrm>
              <a:off x="4176" y="1536"/>
              <a:ext cx="204" cy="231"/>
            </a:xfrm>
            <a:prstGeom prst="rect">
              <a:avLst/>
            </a:prstGeom>
            <a:noFill/>
            <a:ln w="12700">
              <a:noFill/>
              <a:miter lim="800000"/>
              <a:headEnd/>
              <a:tailEnd/>
            </a:ln>
          </p:spPr>
          <p:txBody>
            <a:bodyPr wrap="none" anchor="ctr">
              <a:spAutoFit/>
            </a:bodyPr>
            <a:lstStyle/>
            <a:p>
              <a:r>
                <a:rPr lang="en-US"/>
                <a:t>T</a:t>
              </a:r>
            </a:p>
          </p:txBody>
        </p:sp>
      </p:grpSp>
      <p:sp>
        <p:nvSpPr>
          <p:cNvPr id="208948" name="Line 82"/>
          <p:cNvSpPr>
            <a:spLocks noChangeShapeType="1"/>
          </p:cNvSpPr>
          <p:nvPr/>
        </p:nvSpPr>
        <p:spPr bwMode="auto">
          <a:xfrm>
            <a:off x="7239000" y="2667000"/>
            <a:ext cx="1219200" cy="1143000"/>
          </a:xfrm>
          <a:prstGeom prst="line">
            <a:avLst/>
          </a:prstGeom>
          <a:noFill/>
          <a:ln w="12700">
            <a:solidFill>
              <a:schemeClr val="tx1"/>
            </a:solidFill>
            <a:prstDash val="lgDash"/>
            <a:round/>
            <a:headEnd/>
            <a:tailEnd/>
          </a:ln>
        </p:spPr>
        <p:txBody>
          <a:bodyPr wrap="none" anchor="ctr"/>
          <a:lstStyle/>
          <a:p>
            <a:endParaRPr lang="fr-FR"/>
          </a:p>
        </p:txBody>
      </p:sp>
      <p:grpSp>
        <p:nvGrpSpPr>
          <p:cNvPr id="208949" name="Group 83"/>
          <p:cNvGrpSpPr>
            <a:grpSpLocks/>
          </p:cNvGrpSpPr>
          <p:nvPr/>
        </p:nvGrpSpPr>
        <p:grpSpPr bwMode="auto">
          <a:xfrm>
            <a:off x="8077200" y="3810000"/>
            <a:ext cx="609600" cy="381000"/>
            <a:chOff x="4080" y="1536"/>
            <a:chExt cx="384" cy="240"/>
          </a:xfrm>
        </p:grpSpPr>
        <p:sp>
          <p:nvSpPr>
            <p:cNvPr id="208977" name="Rectangle 84"/>
            <p:cNvSpPr>
              <a:spLocks noChangeArrowheads="1"/>
            </p:cNvSpPr>
            <p:nvPr/>
          </p:nvSpPr>
          <p:spPr bwMode="auto">
            <a:xfrm>
              <a:off x="4080" y="1536"/>
              <a:ext cx="384" cy="240"/>
            </a:xfrm>
            <a:prstGeom prst="rect">
              <a:avLst/>
            </a:prstGeom>
            <a:solidFill>
              <a:srgbClr val="FF66CC"/>
            </a:solidFill>
            <a:ln w="12700">
              <a:solidFill>
                <a:schemeClr val="tx1"/>
              </a:solidFill>
              <a:miter lim="800000"/>
              <a:headEnd/>
              <a:tailEnd/>
            </a:ln>
          </p:spPr>
          <p:txBody>
            <a:bodyPr wrap="none" anchor="ctr"/>
            <a:lstStyle/>
            <a:p>
              <a:endParaRPr lang="ar-DZ"/>
            </a:p>
          </p:txBody>
        </p:sp>
        <p:sp>
          <p:nvSpPr>
            <p:cNvPr id="208978" name="Text Box 85"/>
            <p:cNvSpPr txBox="1">
              <a:spLocks noChangeArrowheads="1"/>
            </p:cNvSpPr>
            <p:nvPr/>
          </p:nvSpPr>
          <p:spPr bwMode="auto">
            <a:xfrm>
              <a:off x="4176" y="1536"/>
              <a:ext cx="204" cy="231"/>
            </a:xfrm>
            <a:prstGeom prst="rect">
              <a:avLst/>
            </a:prstGeom>
            <a:noFill/>
            <a:ln w="12700">
              <a:noFill/>
              <a:miter lim="800000"/>
              <a:headEnd/>
              <a:tailEnd/>
            </a:ln>
          </p:spPr>
          <p:txBody>
            <a:bodyPr wrap="none" anchor="ctr">
              <a:spAutoFit/>
            </a:bodyPr>
            <a:lstStyle/>
            <a:p>
              <a:r>
                <a:rPr lang="en-US"/>
                <a:t>T</a:t>
              </a:r>
            </a:p>
          </p:txBody>
        </p:sp>
      </p:grpSp>
      <p:grpSp>
        <p:nvGrpSpPr>
          <p:cNvPr id="208950" name="Group 86"/>
          <p:cNvGrpSpPr>
            <a:grpSpLocks/>
          </p:cNvGrpSpPr>
          <p:nvPr/>
        </p:nvGrpSpPr>
        <p:grpSpPr bwMode="auto">
          <a:xfrm>
            <a:off x="5334000" y="3810000"/>
            <a:ext cx="609600" cy="381000"/>
            <a:chOff x="4080" y="1536"/>
            <a:chExt cx="384" cy="240"/>
          </a:xfrm>
        </p:grpSpPr>
        <p:sp>
          <p:nvSpPr>
            <p:cNvPr id="208975" name="Rectangle 87"/>
            <p:cNvSpPr>
              <a:spLocks noChangeArrowheads="1"/>
            </p:cNvSpPr>
            <p:nvPr/>
          </p:nvSpPr>
          <p:spPr bwMode="auto">
            <a:xfrm>
              <a:off x="4080" y="1536"/>
              <a:ext cx="384" cy="240"/>
            </a:xfrm>
            <a:prstGeom prst="rect">
              <a:avLst/>
            </a:prstGeom>
            <a:solidFill>
              <a:srgbClr val="FF66CC"/>
            </a:solidFill>
            <a:ln w="12700">
              <a:solidFill>
                <a:schemeClr val="tx1"/>
              </a:solidFill>
              <a:miter lim="800000"/>
              <a:headEnd/>
              <a:tailEnd/>
            </a:ln>
          </p:spPr>
          <p:txBody>
            <a:bodyPr wrap="none" anchor="ctr"/>
            <a:lstStyle/>
            <a:p>
              <a:endParaRPr lang="ar-DZ"/>
            </a:p>
          </p:txBody>
        </p:sp>
        <p:sp>
          <p:nvSpPr>
            <p:cNvPr id="208976" name="Text Box 88"/>
            <p:cNvSpPr txBox="1">
              <a:spLocks noChangeArrowheads="1"/>
            </p:cNvSpPr>
            <p:nvPr/>
          </p:nvSpPr>
          <p:spPr bwMode="auto">
            <a:xfrm>
              <a:off x="4176" y="1536"/>
              <a:ext cx="204" cy="231"/>
            </a:xfrm>
            <a:prstGeom prst="rect">
              <a:avLst/>
            </a:prstGeom>
            <a:noFill/>
            <a:ln w="12700">
              <a:noFill/>
              <a:miter lim="800000"/>
              <a:headEnd/>
              <a:tailEnd/>
            </a:ln>
          </p:spPr>
          <p:txBody>
            <a:bodyPr wrap="none" anchor="ctr">
              <a:spAutoFit/>
            </a:bodyPr>
            <a:lstStyle/>
            <a:p>
              <a:r>
                <a:rPr lang="en-US"/>
                <a:t>T</a:t>
              </a:r>
            </a:p>
          </p:txBody>
        </p:sp>
      </p:grpSp>
      <p:grpSp>
        <p:nvGrpSpPr>
          <p:cNvPr id="208951" name="Group 89"/>
          <p:cNvGrpSpPr>
            <a:grpSpLocks/>
          </p:cNvGrpSpPr>
          <p:nvPr/>
        </p:nvGrpSpPr>
        <p:grpSpPr bwMode="auto">
          <a:xfrm>
            <a:off x="6629400" y="3810000"/>
            <a:ext cx="609600" cy="381000"/>
            <a:chOff x="4080" y="1536"/>
            <a:chExt cx="384" cy="240"/>
          </a:xfrm>
        </p:grpSpPr>
        <p:sp>
          <p:nvSpPr>
            <p:cNvPr id="208973" name="Rectangle 90"/>
            <p:cNvSpPr>
              <a:spLocks noChangeArrowheads="1"/>
            </p:cNvSpPr>
            <p:nvPr/>
          </p:nvSpPr>
          <p:spPr bwMode="auto">
            <a:xfrm>
              <a:off x="4080" y="1536"/>
              <a:ext cx="384" cy="240"/>
            </a:xfrm>
            <a:prstGeom prst="rect">
              <a:avLst/>
            </a:prstGeom>
            <a:solidFill>
              <a:srgbClr val="FF66CC"/>
            </a:solidFill>
            <a:ln w="12700">
              <a:solidFill>
                <a:schemeClr val="tx1"/>
              </a:solidFill>
              <a:miter lim="800000"/>
              <a:headEnd/>
              <a:tailEnd/>
            </a:ln>
          </p:spPr>
          <p:txBody>
            <a:bodyPr wrap="none" anchor="ctr"/>
            <a:lstStyle/>
            <a:p>
              <a:endParaRPr lang="ar-DZ"/>
            </a:p>
          </p:txBody>
        </p:sp>
        <p:sp>
          <p:nvSpPr>
            <p:cNvPr id="208974" name="Text Box 91"/>
            <p:cNvSpPr txBox="1">
              <a:spLocks noChangeArrowheads="1"/>
            </p:cNvSpPr>
            <p:nvPr/>
          </p:nvSpPr>
          <p:spPr bwMode="auto">
            <a:xfrm>
              <a:off x="4176" y="1536"/>
              <a:ext cx="204" cy="231"/>
            </a:xfrm>
            <a:prstGeom prst="rect">
              <a:avLst/>
            </a:prstGeom>
            <a:noFill/>
            <a:ln w="12700">
              <a:noFill/>
              <a:miter lim="800000"/>
              <a:headEnd/>
              <a:tailEnd/>
            </a:ln>
          </p:spPr>
          <p:txBody>
            <a:bodyPr wrap="none" anchor="ctr">
              <a:spAutoFit/>
            </a:bodyPr>
            <a:lstStyle/>
            <a:p>
              <a:r>
                <a:rPr lang="en-US"/>
                <a:t>T</a:t>
              </a:r>
            </a:p>
          </p:txBody>
        </p:sp>
      </p:grpSp>
      <p:grpSp>
        <p:nvGrpSpPr>
          <p:cNvPr id="208952" name="Group 92"/>
          <p:cNvGrpSpPr>
            <a:grpSpLocks/>
          </p:cNvGrpSpPr>
          <p:nvPr/>
        </p:nvGrpSpPr>
        <p:grpSpPr bwMode="auto">
          <a:xfrm>
            <a:off x="8001000" y="4648200"/>
            <a:ext cx="609600" cy="381000"/>
            <a:chOff x="4080" y="1536"/>
            <a:chExt cx="384" cy="240"/>
          </a:xfrm>
        </p:grpSpPr>
        <p:sp>
          <p:nvSpPr>
            <p:cNvPr id="208971" name="Rectangle 93"/>
            <p:cNvSpPr>
              <a:spLocks noChangeArrowheads="1"/>
            </p:cNvSpPr>
            <p:nvPr/>
          </p:nvSpPr>
          <p:spPr bwMode="auto">
            <a:xfrm>
              <a:off x="4080" y="1536"/>
              <a:ext cx="384" cy="240"/>
            </a:xfrm>
            <a:prstGeom prst="rect">
              <a:avLst/>
            </a:prstGeom>
            <a:solidFill>
              <a:srgbClr val="FF66CC"/>
            </a:solidFill>
            <a:ln w="12700">
              <a:solidFill>
                <a:schemeClr val="tx1"/>
              </a:solidFill>
              <a:miter lim="800000"/>
              <a:headEnd/>
              <a:tailEnd/>
            </a:ln>
          </p:spPr>
          <p:txBody>
            <a:bodyPr wrap="none" anchor="ctr"/>
            <a:lstStyle/>
            <a:p>
              <a:endParaRPr lang="ar-DZ"/>
            </a:p>
          </p:txBody>
        </p:sp>
        <p:sp>
          <p:nvSpPr>
            <p:cNvPr id="208972" name="Text Box 94"/>
            <p:cNvSpPr txBox="1">
              <a:spLocks noChangeArrowheads="1"/>
            </p:cNvSpPr>
            <p:nvPr/>
          </p:nvSpPr>
          <p:spPr bwMode="auto">
            <a:xfrm>
              <a:off x="4176" y="1536"/>
              <a:ext cx="204" cy="231"/>
            </a:xfrm>
            <a:prstGeom prst="rect">
              <a:avLst/>
            </a:prstGeom>
            <a:noFill/>
            <a:ln w="12700">
              <a:noFill/>
              <a:miter lim="800000"/>
              <a:headEnd/>
              <a:tailEnd/>
            </a:ln>
          </p:spPr>
          <p:txBody>
            <a:bodyPr wrap="none" anchor="ctr">
              <a:spAutoFit/>
            </a:bodyPr>
            <a:lstStyle/>
            <a:p>
              <a:r>
                <a:rPr lang="en-US"/>
                <a:t>T</a:t>
              </a:r>
            </a:p>
          </p:txBody>
        </p:sp>
      </p:grpSp>
      <p:grpSp>
        <p:nvGrpSpPr>
          <p:cNvPr id="208953" name="Group 95"/>
          <p:cNvGrpSpPr>
            <a:grpSpLocks/>
          </p:cNvGrpSpPr>
          <p:nvPr/>
        </p:nvGrpSpPr>
        <p:grpSpPr bwMode="auto">
          <a:xfrm>
            <a:off x="7086600" y="4648200"/>
            <a:ext cx="609600" cy="381000"/>
            <a:chOff x="4080" y="1536"/>
            <a:chExt cx="384" cy="240"/>
          </a:xfrm>
        </p:grpSpPr>
        <p:sp>
          <p:nvSpPr>
            <p:cNvPr id="208969" name="Rectangle 96"/>
            <p:cNvSpPr>
              <a:spLocks noChangeArrowheads="1"/>
            </p:cNvSpPr>
            <p:nvPr/>
          </p:nvSpPr>
          <p:spPr bwMode="auto">
            <a:xfrm>
              <a:off x="4080" y="1536"/>
              <a:ext cx="384" cy="240"/>
            </a:xfrm>
            <a:prstGeom prst="rect">
              <a:avLst/>
            </a:prstGeom>
            <a:solidFill>
              <a:srgbClr val="FF66CC"/>
            </a:solidFill>
            <a:ln w="12700">
              <a:solidFill>
                <a:schemeClr val="tx1"/>
              </a:solidFill>
              <a:miter lim="800000"/>
              <a:headEnd/>
              <a:tailEnd/>
            </a:ln>
          </p:spPr>
          <p:txBody>
            <a:bodyPr wrap="none" anchor="ctr"/>
            <a:lstStyle/>
            <a:p>
              <a:endParaRPr lang="ar-DZ"/>
            </a:p>
          </p:txBody>
        </p:sp>
        <p:sp>
          <p:nvSpPr>
            <p:cNvPr id="208970" name="Text Box 97"/>
            <p:cNvSpPr txBox="1">
              <a:spLocks noChangeArrowheads="1"/>
            </p:cNvSpPr>
            <p:nvPr/>
          </p:nvSpPr>
          <p:spPr bwMode="auto">
            <a:xfrm>
              <a:off x="4176" y="1536"/>
              <a:ext cx="204" cy="231"/>
            </a:xfrm>
            <a:prstGeom prst="rect">
              <a:avLst/>
            </a:prstGeom>
            <a:noFill/>
            <a:ln w="12700">
              <a:noFill/>
              <a:miter lim="800000"/>
              <a:headEnd/>
              <a:tailEnd/>
            </a:ln>
          </p:spPr>
          <p:txBody>
            <a:bodyPr wrap="none" anchor="ctr">
              <a:spAutoFit/>
            </a:bodyPr>
            <a:lstStyle/>
            <a:p>
              <a:r>
                <a:rPr lang="en-US"/>
                <a:t>T</a:t>
              </a:r>
            </a:p>
          </p:txBody>
        </p:sp>
      </p:grpSp>
      <p:grpSp>
        <p:nvGrpSpPr>
          <p:cNvPr id="208954" name="Group 98"/>
          <p:cNvGrpSpPr>
            <a:grpSpLocks/>
          </p:cNvGrpSpPr>
          <p:nvPr/>
        </p:nvGrpSpPr>
        <p:grpSpPr bwMode="auto">
          <a:xfrm>
            <a:off x="6172200" y="4648200"/>
            <a:ext cx="609600" cy="381000"/>
            <a:chOff x="4080" y="1536"/>
            <a:chExt cx="384" cy="240"/>
          </a:xfrm>
        </p:grpSpPr>
        <p:sp>
          <p:nvSpPr>
            <p:cNvPr id="208967" name="Rectangle 99"/>
            <p:cNvSpPr>
              <a:spLocks noChangeArrowheads="1"/>
            </p:cNvSpPr>
            <p:nvPr/>
          </p:nvSpPr>
          <p:spPr bwMode="auto">
            <a:xfrm>
              <a:off x="4080" y="1536"/>
              <a:ext cx="384" cy="240"/>
            </a:xfrm>
            <a:prstGeom prst="rect">
              <a:avLst/>
            </a:prstGeom>
            <a:solidFill>
              <a:srgbClr val="FF66CC"/>
            </a:solidFill>
            <a:ln w="12700">
              <a:solidFill>
                <a:schemeClr val="tx1"/>
              </a:solidFill>
              <a:miter lim="800000"/>
              <a:headEnd/>
              <a:tailEnd/>
            </a:ln>
          </p:spPr>
          <p:txBody>
            <a:bodyPr wrap="none" anchor="ctr"/>
            <a:lstStyle/>
            <a:p>
              <a:endParaRPr lang="ar-DZ"/>
            </a:p>
          </p:txBody>
        </p:sp>
        <p:sp>
          <p:nvSpPr>
            <p:cNvPr id="208968" name="Text Box 100"/>
            <p:cNvSpPr txBox="1">
              <a:spLocks noChangeArrowheads="1"/>
            </p:cNvSpPr>
            <p:nvPr/>
          </p:nvSpPr>
          <p:spPr bwMode="auto">
            <a:xfrm>
              <a:off x="4176" y="1536"/>
              <a:ext cx="204" cy="231"/>
            </a:xfrm>
            <a:prstGeom prst="rect">
              <a:avLst/>
            </a:prstGeom>
            <a:noFill/>
            <a:ln w="12700">
              <a:noFill/>
              <a:miter lim="800000"/>
              <a:headEnd/>
              <a:tailEnd/>
            </a:ln>
          </p:spPr>
          <p:txBody>
            <a:bodyPr wrap="none" anchor="ctr">
              <a:spAutoFit/>
            </a:bodyPr>
            <a:lstStyle/>
            <a:p>
              <a:r>
                <a:rPr lang="en-US"/>
                <a:t>T</a:t>
              </a:r>
            </a:p>
          </p:txBody>
        </p:sp>
      </p:grpSp>
      <p:grpSp>
        <p:nvGrpSpPr>
          <p:cNvPr id="208955" name="Group 101"/>
          <p:cNvGrpSpPr>
            <a:grpSpLocks/>
          </p:cNvGrpSpPr>
          <p:nvPr/>
        </p:nvGrpSpPr>
        <p:grpSpPr bwMode="auto">
          <a:xfrm>
            <a:off x="4876800" y="5334000"/>
            <a:ext cx="609600" cy="381000"/>
            <a:chOff x="4080" y="1536"/>
            <a:chExt cx="384" cy="240"/>
          </a:xfrm>
        </p:grpSpPr>
        <p:sp>
          <p:nvSpPr>
            <p:cNvPr id="208965" name="Rectangle 102"/>
            <p:cNvSpPr>
              <a:spLocks noChangeArrowheads="1"/>
            </p:cNvSpPr>
            <p:nvPr/>
          </p:nvSpPr>
          <p:spPr bwMode="auto">
            <a:xfrm>
              <a:off x="4080" y="1536"/>
              <a:ext cx="384" cy="240"/>
            </a:xfrm>
            <a:prstGeom prst="rect">
              <a:avLst/>
            </a:prstGeom>
            <a:solidFill>
              <a:srgbClr val="FF66CC"/>
            </a:solidFill>
            <a:ln w="12700">
              <a:solidFill>
                <a:schemeClr val="tx1"/>
              </a:solidFill>
              <a:miter lim="800000"/>
              <a:headEnd/>
              <a:tailEnd/>
            </a:ln>
          </p:spPr>
          <p:txBody>
            <a:bodyPr wrap="none" anchor="ctr"/>
            <a:lstStyle/>
            <a:p>
              <a:endParaRPr lang="ar-DZ"/>
            </a:p>
          </p:txBody>
        </p:sp>
        <p:sp>
          <p:nvSpPr>
            <p:cNvPr id="208966" name="Text Box 103"/>
            <p:cNvSpPr txBox="1">
              <a:spLocks noChangeArrowheads="1"/>
            </p:cNvSpPr>
            <p:nvPr/>
          </p:nvSpPr>
          <p:spPr bwMode="auto">
            <a:xfrm>
              <a:off x="4176" y="1536"/>
              <a:ext cx="204" cy="231"/>
            </a:xfrm>
            <a:prstGeom prst="rect">
              <a:avLst/>
            </a:prstGeom>
            <a:noFill/>
            <a:ln w="12700">
              <a:noFill/>
              <a:miter lim="800000"/>
              <a:headEnd/>
              <a:tailEnd/>
            </a:ln>
          </p:spPr>
          <p:txBody>
            <a:bodyPr wrap="none" anchor="ctr">
              <a:spAutoFit/>
            </a:bodyPr>
            <a:lstStyle/>
            <a:p>
              <a:r>
                <a:rPr lang="en-US"/>
                <a:t>T</a:t>
              </a:r>
            </a:p>
          </p:txBody>
        </p:sp>
      </p:grpSp>
      <p:grpSp>
        <p:nvGrpSpPr>
          <p:cNvPr id="208956" name="Group 104"/>
          <p:cNvGrpSpPr>
            <a:grpSpLocks/>
          </p:cNvGrpSpPr>
          <p:nvPr/>
        </p:nvGrpSpPr>
        <p:grpSpPr bwMode="auto">
          <a:xfrm>
            <a:off x="8077200" y="5334000"/>
            <a:ext cx="609600" cy="381000"/>
            <a:chOff x="4080" y="1536"/>
            <a:chExt cx="384" cy="240"/>
          </a:xfrm>
        </p:grpSpPr>
        <p:sp>
          <p:nvSpPr>
            <p:cNvPr id="208963" name="Rectangle 105"/>
            <p:cNvSpPr>
              <a:spLocks noChangeArrowheads="1"/>
            </p:cNvSpPr>
            <p:nvPr/>
          </p:nvSpPr>
          <p:spPr bwMode="auto">
            <a:xfrm>
              <a:off x="4080" y="1536"/>
              <a:ext cx="384" cy="240"/>
            </a:xfrm>
            <a:prstGeom prst="rect">
              <a:avLst/>
            </a:prstGeom>
            <a:solidFill>
              <a:srgbClr val="FF66CC"/>
            </a:solidFill>
            <a:ln w="12700">
              <a:solidFill>
                <a:schemeClr val="tx1"/>
              </a:solidFill>
              <a:miter lim="800000"/>
              <a:headEnd/>
              <a:tailEnd/>
            </a:ln>
          </p:spPr>
          <p:txBody>
            <a:bodyPr wrap="none" anchor="ctr"/>
            <a:lstStyle/>
            <a:p>
              <a:endParaRPr lang="ar-DZ"/>
            </a:p>
          </p:txBody>
        </p:sp>
        <p:sp>
          <p:nvSpPr>
            <p:cNvPr id="208964" name="Text Box 106"/>
            <p:cNvSpPr txBox="1">
              <a:spLocks noChangeArrowheads="1"/>
            </p:cNvSpPr>
            <p:nvPr/>
          </p:nvSpPr>
          <p:spPr bwMode="auto">
            <a:xfrm>
              <a:off x="4176" y="1536"/>
              <a:ext cx="204" cy="231"/>
            </a:xfrm>
            <a:prstGeom prst="rect">
              <a:avLst/>
            </a:prstGeom>
            <a:noFill/>
            <a:ln w="12700">
              <a:noFill/>
              <a:miter lim="800000"/>
              <a:headEnd/>
              <a:tailEnd/>
            </a:ln>
          </p:spPr>
          <p:txBody>
            <a:bodyPr wrap="none" anchor="ctr">
              <a:spAutoFit/>
            </a:bodyPr>
            <a:lstStyle/>
            <a:p>
              <a:r>
                <a:rPr lang="en-US"/>
                <a:t>T</a:t>
              </a:r>
            </a:p>
          </p:txBody>
        </p:sp>
      </p:grpSp>
      <p:grpSp>
        <p:nvGrpSpPr>
          <p:cNvPr id="208957" name="Group 107"/>
          <p:cNvGrpSpPr>
            <a:grpSpLocks/>
          </p:cNvGrpSpPr>
          <p:nvPr/>
        </p:nvGrpSpPr>
        <p:grpSpPr bwMode="auto">
          <a:xfrm>
            <a:off x="7162800" y="5334000"/>
            <a:ext cx="609600" cy="381000"/>
            <a:chOff x="4080" y="1536"/>
            <a:chExt cx="384" cy="240"/>
          </a:xfrm>
        </p:grpSpPr>
        <p:sp>
          <p:nvSpPr>
            <p:cNvPr id="208961" name="Rectangle 108"/>
            <p:cNvSpPr>
              <a:spLocks noChangeArrowheads="1"/>
            </p:cNvSpPr>
            <p:nvPr/>
          </p:nvSpPr>
          <p:spPr bwMode="auto">
            <a:xfrm>
              <a:off x="4080" y="1536"/>
              <a:ext cx="384" cy="240"/>
            </a:xfrm>
            <a:prstGeom prst="rect">
              <a:avLst/>
            </a:prstGeom>
            <a:solidFill>
              <a:srgbClr val="FF66CC"/>
            </a:solidFill>
            <a:ln w="12700">
              <a:solidFill>
                <a:schemeClr val="tx1"/>
              </a:solidFill>
              <a:miter lim="800000"/>
              <a:headEnd/>
              <a:tailEnd/>
            </a:ln>
          </p:spPr>
          <p:txBody>
            <a:bodyPr wrap="none" anchor="ctr"/>
            <a:lstStyle/>
            <a:p>
              <a:endParaRPr lang="ar-DZ"/>
            </a:p>
          </p:txBody>
        </p:sp>
        <p:sp>
          <p:nvSpPr>
            <p:cNvPr id="208962" name="Text Box 109"/>
            <p:cNvSpPr txBox="1">
              <a:spLocks noChangeArrowheads="1"/>
            </p:cNvSpPr>
            <p:nvPr/>
          </p:nvSpPr>
          <p:spPr bwMode="auto">
            <a:xfrm>
              <a:off x="4176" y="1536"/>
              <a:ext cx="204" cy="231"/>
            </a:xfrm>
            <a:prstGeom prst="rect">
              <a:avLst/>
            </a:prstGeom>
            <a:noFill/>
            <a:ln w="12700">
              <a:noFill/>
              <a:miter lim="800000"/>
              <a:headEnd/>
              <a:tailEnd/>
            </a:ln>
          </p:spPr>
          <p:txBody>
            <a:bodyPr wrap="none" anchor="ctr">
              <a:spAutoFit/>
            </a:bodyPr>
            <a:lstStyle/>
            <a:p>
              <a:r>
                <a:rPr lang="en-US"/>
                <a:t>T</a:t>
              </a:r>
            </a:p>
          </p:txBody>
        </p:sp>
      </p:grpSp>
      <p:grpSp>
        <p:nvGrpSpPr>
          <p:cNvPr id="208958" name="Group 110"/>
          <p:cNvGrpSpPr>
            <a:grpSpLocks/>
          </p:cNvGrpSpPr>
          <p:nvPr/>
        </p:nvGrpSpPr>
        <p:grpSpPr bwMode="auto">
          <a:xfrm>
            <a:off x="6248400" y="5334000"/>
            <a:ext cx="609600" cy="381000"/>
            <a:chOff x="4080" y="1536"/>
            <a:chExt cx="384" cy="240"/>
          </a:xfrm>
        </p:grpSpPr>
        <p:sp>
          <p:nvSpPr>
            <p:cNvPr id="208959" name="Rectangle 111"/>
            <p:cNvSpPr>
              <a:spLocks noChangeArrowheads="1"/>
            </p:cNvSpPr>
            <p:nvPr/>
          </p:nvSpPr>
          <p:spPr bwMode="auto">
            <a:xfrm>
              <a:off x="4080" y="1536"/>
              <a:ext cx="384" cy="240"/>
            </a:xfrm>
            <a:prstGeom prst="rect">
              <a:avLst/>
            </a:prstGeom>
            <a:solidFill>
              <a:srgbClr val="FF66CC"/>
            </a:solidFill>
            <a:ln w="12700">
              <a:solidFill>
                <a:schemeClr val="tx1"/>
              </a:solidFill>
              <a:miter lim="800000"/>
              <a:headEnd/>
              <a:tailEnd/>
            </a:ln>
          </p:spPr>
          <p:txBody>
            <a:bodyPr wrap="none" anchor="ctr"/>
            <a:lstStyle/>
            <a:p>
              <a:endParaRPr lang="ar-DZ"/>
            </a:p>
          </p:txBody>
        </p:sp>
        <p:sp>
          <p:nvSpPr>
            <p:cNvPr id="208960" name="Text Box 112"/>
            <p:cNvSpPr txBox="1">
              <a:spLocks noChangeArrowheads="1"/>
            </p:cNvSpPr>
            <p:nvPr/>
          </p:nvSpPr>
          <p:spPr bwMode="auto">
            <a:xfrm>
              <a:off x="4176" y="1536"/>
              <a:ext cx="204" cy="231"/>
            </a:xfrm>
            <a:prstGeom prst="rect">
              <a:avLst/>
            </a:prstGeom>
            <a:noFill/>
            <a:ln w="12700">
              <a:noFill/>
              <a:miter lim="800000"/>
              <a:headEnd/>
              <a:tailEnd/>
            </a:ln>
          </p:spPr>
          <p:txBody>
            <a:bodyPr wrap="none" anchor="ctr">
              <a:spAutoFit/>
            </a:bodyPr>
            <a:lstStyle/>
            <a:p>
              <a:r>
                <a:rPr lang="en-US"/>
                <a:t>T</a:t>
              </a:r>
            </a:p>
          </p:txBody>
        </p:sp>
      </p:gr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pPr fontAlgn="auto">
              <a:spcAft>
                <a:spcPts val="0"/>
              </a:spcAft>
              <a:defRPr/>
            </a:pPr>
            <a:r>
              <a:rPr lang="en-US" smtClean="0"/>
              <a:t>Le test d’intégration</a:t>
            </a:r>
          </a:p>
        </p:txBody>
      </p:sp>
      <p:sp>
        <p:nvSpPr>
          <p:cNvPr id="209923" name="Rectangle 3"/>
          <p:cNvSpPr>
            <a:spLocks noGrp="1" noChangeArrowheads="1"/>
          </p:cNvSpPr>
          <p:nvPr>
            <p:ph idx="1"/>
          </p:nvPr>
        </p:nvSpPr>
        <p:spPr>
          <a:xfrm>
            <a:off x="685800" y="2057400"/>
            <a:ext cx="7772400" cy="4114800"/>
          </a:xfrm>
        </p:spPr>
        <p:txBody>
          <a:bodyPr/>
          <a:lstStyle/>
          <a:p>
            <a:r>
              <a:rPr lang="en-US" smtClean="0"/>
              <a:t>intégration Big-Bang</a:t>
            </a:r>
          </a:p>
          <a:p>
            <a:r>
              <a:rPr lang="en-US" smtClean="0"/>
              <a:t>intégration Top-down</a:t>
            </a:r>
          </a:p>
          <a:p>
            <a:r>
              <a:rPr lang="en-US" smtClean="0"/>
              <a:t>intégration bottom-up</a:t>
            </a:r>
          </a:p>
          <a:p>
            <a:r>
              <a:rPr lang="en-US" smtClean="0"/>
              <a:t>intégration backbone</a:t>
            </a:r>
          </a:p>
          <a:p>
            <a:r>
              <a:rPr lang="en-US" smtClean="0"/>
              <a:t>intégration par domaines de collaboration</a:t>
            </a:r>
          </a:p>
          <a:p>
            <a:endParaRPr lang="en-US" smtClean="0"/>
          </a:p>
          <a:p>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xfrm>
            <a:off x="1714500" y="0"/>
            <a:ext cx="6324600" cy="685800"/>
          </a:xfrm>
        </p:spPr>
        <p:txBody>
          <a:bodyPr/>
          <a:lstStyle/>
          <a:p>
            <a:pPr fontAlgn="auto">
              <a:spcAft>
                <a:spcPts val="0"/>
              </a:spcAft>
              <a:defRPr/>
            </a:pPr>
            <a:r>
              <a:rPr lang="fr-FR" smtClean="0"/>
              <a:t>Plan du cours</a:t>
            </a:r>
            <a:endParaRPr lang="ar-DZ" smtClean="0"/>
          </a:p>
        </p:txBody>
      </p:sp>
      <p:sp>
        <p:nvSpPr>
          <p:cNvPr id="3" name="Espace réservé du contenu 2"/>
          <p:cNvSpPr>
            <a:spLocks noGrp="1"/>
          </p:cNvSpPr>
          <p:nvPr>
            <p:ph idx="1"/>
          </p:nvPr>
        </p:nvSpPr>
        <p:spPr>
          <a:xfrm>
            <a:off x="1357313" y="785813"/>
            <a:ext cx="6869112" cy="5572145"/>
          </a:xfrm>
        </p:spPr>
        <p:txBody>
          <a:bodyPr>
            <a:normAutofit fontScale="77500" lnSpcReduction="20000"/>
          </a:bodyPr>
          <a:lstStyle/>
          <a:p>
            <a:pPr fontAlgn="auto">
              <a:spcAft>
                <a:spcPts val="0"/>
              </a:spcAft>
              <a:buFont typeface="Wingdings 2"/>
              <a:buChar char=""/>
              <a:defRPr/>
            </a:pPr>
            <a:r>
              <a:rPr lang="fr-FR" dirty="0" smtClean="0">
                <a:solidFill>
                  <a:schemeClr val="accent6">
                    <a:lumMod val="75000"/>
                  </a:schemeClr>
                </a:solidFill>
              </a:rPr>
              <a:t>Concepts fondamentaux de génie logiciel</a:t>
            </a:r>
          </a:p>
          <a:p>
            <a:pPr fontAlgn="auto">
              <a:spcAft>
                <a:spcPts val="0"/>
              </a:spcAft>
              <a:buFont typeface="Wingdings 2"/>
              <a:buChar char=""/>
              <a:defRPr/>
            </a:pPr>
            <a:endParaRPr lang="fr-FR" dirty="0" smtClean="0">
              <a:solidFill>
                <a:schemeClr val="accent6">
                  <a:lumMod val="75000"/>
                </a:schemeClr>
              </a:solidFill>
            </a:endParaRPr>
          </a:p>
          <a:p>
            <a:pPr lvl="1" fontAlgn="auto">
              <a:spcAft>
                <a:spcPts val="0"/>
              </a:spcAft>
              <a:buFont typeface="Wingdings 2"/>
              <a:buChar char=""/>
              <a:defRPr/>
            </a:pPr>
            <a:r>
              <a:rPr lang="fr-FR" dirty="0" smtClean="0"/>
              <a:t>Développement d’un logiciel</a:t>
            </a:r>
          </a:p>
          <a:p>
            <a:pPr lvl="1" fontAlgn="auto">
              <a:spcAft>
                <a:spcPts val="0"/>
              </a:spcAft>
              <a:buFont typeface="Wingdings 2"/>
              <a:buChar char=""/>
              <a:defRPr/>
            </a:pPr>
            <a:r>
              <a:rPr lang="fr-FR" dirty="0" smtClean="0"/>
              <a:t>Etapes de développement</a:t>
            </a:r>
          </a:p>
          <a:p>
            <a:pPr lvl="1" fontAlgn="auto">
              <a:spcAft>
                <a:spcPts val="0"/>
              </a:spcAft>
              <a:buFont typeface="Wingdings 2"/>
              <a:buChar char=""/>
              <a:defRPr/>
            </a:pPr>
            <a:r>
              <a:rPr lang="fr-FR" dirty="0" smtClean="0"/>
              <a:t>Validation du logiciel</a:t>
            </a:r>
          </a:p>
          <a:p>
            <a:pPr lvl="1" fontAlgn="auto">
              <a:spcAft>
                <a:spcPts val="0"/>
              </a:spcAft>
              <a:buFont typeface="Wingdings 2"/>
              <a:buChar char=""/>
              <a:defRPr/>
            </a:pPr>
            <a:r>
              <a:rPr lang="fr-FR" dirty="0" smtClean="0"/>
              <a:t>Comparaison des moyens de validation</a:t>
            </a:r>
          </a:p>
          <a:p>
            <a:pPr fontAlgn="auto">
              <a:spcAft>
                <a:spcPts val="0"/>
              </a:spcAft>
              <a:buFont typeface="Wingdings 2"/>
              <a:buChar char=""/>
              <a:defRPr/>
            </a:pPr>
            <a:r>
              <a:rPr lang="fr-FR" dirty="0" smtClean="0"/>
              <a:t>Le « cycle de vie » du logiciel</a:t>
            </a:r>
          </a:p>
          <a:p>
            <a:pPr lvl="1" fontAlgn="auto">
              <a:spcAft>
                <a:spcPts val="0"/>
              </a:spcAft>
              <a:buFont typeface="Wingdings 2"/>
              <a:buChar char=""/>
              <a:defRPr/>
            </a:pPr>
            <a:r>
              <a:rPr lang="fr-FR" dirty="0" smtClean="0"/>
              <a:t>1. Le modèle en tunnel</a:t>
            </a:r>
          </a:p>
          <a:p>
            <a:pPr lvl="1" fontAlgn="auto">
              <a:spcAft>
                <a:spcPts val="0"/>
              </a:spcAft>
              <a:buFont typeface="Wingdings 2"/>
              <a:buChar char=""/>
              <a:defRPr/>
            </a:pPr>
            <a:r>
              <a:rPr lang="fr-FR" dirty="0" smtClean="0"/>
              <a:t>2. Le modèle en cascade</a:t>
            </a:r>
          </a:p>
          <a:p>
            <a:pPr lvl="1" fontAlgn="auto">
              <a:spcAft>
                <a:spcPts val="0"/>
              </a:spcAft>
              <a:buFont typeface="Wingdings 2"/>
              <a:buChar char=""/>
              <a:defRPr/>
            </a:pPr>
            <a:r>
              <a:rPr lang="fr-FR" dirty="0" smtClean="0"/>
              <a:t>3. Le modèle en V</a:t>
            </a:r>
          </a:p>
          <a:p>
            <a:pPr lvl="1" fontAlgn="auto">
              <a:spcAft>
                <a:spcPts val="0"/>
              </a:spcAft>
              <a:buFont typeface="Wingdings 2"/>
              <a:buChar char=""/>
              <a:defRPr/>
            </a:pPr>
            <a:r>
              <a:rPr lang="fr-FR" dirty="0" smtClean="0"/>
              <a:t>4. Le modèle itératif</a:t>
            </a:r>
          </a:p>
          <a:p>
            <a:pPr lvl="1" fontAlgn="auto">
              <a:spcAft>
                <a:spcPts val="0"/>
              </a:spcAft>
              <a:buFont typeface="Wingdings 2"/>
              <a:buChar char=""/>
              <a:defRPr/>
            </a:pPr>
            <a:r>
              <a:rPr lang="fr-FR" dirty="0" smtClean="0"/>
              <a:t>4 bis. Le modèle en spirale</a:t>
            </a:r>
          </a:p>
          <a:p>
            <a:pPr fontAlgn="auto">
              <a:spcAft>
                <a:spcPts val="0"/>
              </a:spcAft>
              <a:buFont typeface="Wingdings 2"/>
              <a:buChar char=""/>
              <a:defRPr/>
            </a:pPr>
            <a:r>
              <a:rPr lang="fr-FR" dirty="0" smtClean="0"/>
              <a:t>Critères de qualité d’un logiciel</a:t>
            </a:r>
          </a:p>
          <a:p>
            <a:pPr lvl="1" fontAlgn="auto">
              <a:spcAft>
                <a:spcPts val="0"/>
              </a:spcAft>
              <a:buFont typeface="Wingdings 2"/>
              <a:buChar char=""/>
              <a:defRPr/>
            </a:pPr>
            <a:r>
              <a:rPr lang="fr-FR" dirty="0" smtClean="0"/>
              <a:t>Qualité et Assurance Qualité</a:t>
            </a:r>
          </a:p>
          <a:p>
            <a:pPr lvl="1" fontAlgn="auto">
              <a:spcAft>
                <a:spcPts val="0"/>
              </a:spcAft>
              <a:buFont typeface="Wingdings 2"/>
              <a:buChar char=""/>
              <a:defRPr/>
            </a:pPr>
            <a:r>
              <a:rPr lang="fr-FR" dirty="0" smtClean="0"/>
              <a:t>Evaluer la qualité</a:t>
            </a:r>
          </a:p>
          <a:p>
            <a:pPr fontAlgn="auto">
              <a:spcAft>
                <a:spcPts val="0"/>
              </a:spcAft>
              <a:buFont typeface="Wingdings 2"/>
              <a:buChar char=""/>
              <a:defRPr/>
            </a:pPr>
            <a:endParaRPr lang="ar-DZ" dirty="0"/>
          </a:p>
        </p:txBody>
      </p:sp>
      <p:sp>
        <p:nvSpPr>
          <p:cNvPr id="4101" name="Espace réservé du pied de page 4"/>
          <p:cNvSpPr>
            <a:spLocks noGrp="1"/>
          </p:cNvSpPr>
          <p:nvPr>
            <p:ph type="ftr" sz="quarter" idx="11"/>
          </p:nvPr>
        </p:nvSpPr>
        <p:spPr/>
        <p:txBody>
          <a:bodyPr/>
          <a:lstStyle/>
          <a:p>
            <a:pPr>
              <a:defRPr/>
            </a:pPr>
            <a:r>
              <a:rPr lang="en-US"/>
              <a:t>Dr Maamri Ramdane</a:t>
            </a:r>
          </a:p>
        </p:txBody>
      </p:sp>
      <p:sp>
        <p:nvSpPr>
          <p:cNvPr id="4102" name="Espace réservé du numéro de diapositive 5"/>
          <p:cNvSpPr>
            <a:spLocks noGrp="1"/>
          </p:cNvSpPr>
          <p:nvPr>
            <p:ph type="sldNum" sz="quarter" idx="12"/>
          </p:nvPr>
        </p:nvSpPr>
        <p:spPr>
          <a:xfrm>
            <a:off x="1905000" y="6415088"/>
            <a:ext cx="1593850" cy="441325"/>
          </a:xfrm>
        </p:spPr>
        <p:txBody>
          <a:bodyPr/>
          <a:lstStyle/>
          <a:p>
            <a:pPr algn="l">
              <a:defRPr/>
            </a:pPr>
            <a:fld id="{F0407ED4-C47C-4685-9743-CB86C0570FC4}" type="slidenum">
              <a:rPr lang="en-US"/>
              <a:pPr algn="l">
                <a:defRPr/>
              </a:pPr>
              <a:t>2</a:t>
            </a:fld>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normAutofit fontScale="90000"/>
          </a:bodyPr>
          <a:lstStyle/>
          <a:p>
            <a:pPr fontAlgn="auto">
              <a:spcAft>
                <a:spcPts val="0"/>
              </a:spcAft>
              <a:defRPr/>
            </a:pPr>
            <a:r>
              <a:rPr lang="fr-FR" smtClean="0"/>
              <a:t>Modèle en spirale  Prototype incrémental</a:t>
            </a:r>
          </a:p>
        </p:txBody>
      </p:sp>
      <p:sp>
        <p:nvSpPr>
          <p:cNvPr id="23554" name="Espace réservé du pied de page 3"/>
          <p:cNvSpPr>
            <a:spLocks noGrp="1"/>
          </p:cNvSpPr>
          <p:nvPr>
            <p:ph type="ftr" sz="quarter" idx="11"/>
          </p:nvPr>
        </p:nvSpPr>
        <p:spPr>
          <a:xfrm>
            <a:off x="95250" y="6438900"/>
            <a:ext cx="3760788" cy="344488"/>
          </a:xfrm>
        </p:spPr>
        <p:txBody>
          <a:bodyPr/>
          <a:lstStyle/>
          <a:p>
            <a:pPr>
              <a:defRPr/>
            </a:pPr>
            <a:r>
              <a:rPr lang="fr-FR"/>
              <a:t>Dr Maamri Ramdane</a:t>
            </a:r>
          </a:p>
        </p:txBody>
      </p:sp>
      <p:sp>
        <p:nvSpPr>
          <p:cNvPr id="23555" name="Espace réservé du numéro de diapositive 4"/>
          <p:cNvSpPr>
            <a:spLocks noGrp="1"/>
          </p:cNvSpPr>
          <p:nvPr>
            <p:ph type="sldNum" sz="quarter" idx="12"/>
          </p:nvPr>
        </p:nvSpPr>
        <p:spPr>
          <a:xfrm>
            <a:off x="4105275" y="6427788"/>
            <a:ext cx="2895600" cy="355600"/>
          </a:xfrm>
        </p:spPr>
        <p:txBody>
          <a:bodyPr/>
          <a:lstStyle/>
          <a:p>
            <a:pPr algn="ctr">
              <a:defRPr/>
            </a:pPr>
            <a:fld id="{48575F16-D20E-407B-88C1-4FEC75A80FDD}" type="slidenum">
              <a:rPr lang="fr-FR"/>
              <a:pPr algn="ctr">
                <a:defRPr/>
              </a:pPr>
              <a:t>20</a:t>
            </a:fld>
            <a:endParaRPr lang="fr-FR"/>
          </a:p>
        </p:txBody>
      </p:sp>
      <p:sp>
        <p:nvSpPr>
          <p:cNvPr id="33797" name="Line 3"/>
          <p:cNvSpPr>
            <a:spLocks noChangeShapeType="1"/>
          </p:cNvSpPr>
          <p:nvPr/>
        </p:nvSpPr>
        <p:spPr bwMode="auto">
          <a:xfrm flipV="1">
            <a:off x="4495800" y="1219200"/>
            <a:ext cx="0" cy="5029200"/>
          </a:xfrm>
          <a:prstGeom prst="line">
            <a:avLst/>
          </a:prstGeom>
          <a:noFill/>
          <a:ln w="31750">
            <a:solidFill>
              <a:schemeClr val="tx1"/>
            </a:solidFill>
            <a:round/>
            <a:headEnd/>
            <a:tailEnd type="triangle" w="med" len="med"/>
          </a:ln>
        </p:spPr>
        <p:txBody>
          <a:bodyPr wrap="none" anchor="ctr"/>
          <a:lstStyle/>
          <a:p>
            <a:endParaRPr lang="fr-FR"/>
          </a:p>
        </p:txBody>
      </p:sp>
      <p:sp>
        <p:nvSpPr>
          <p:cNvPr id="33798" name="Text Box 4"/>
          <p:cNvSpPr txBox="1">
            <a:spLocks noChangeArrowheads="1"/>
          </p:cNvSpPr>
          <p:nvPr/>
        </p:nvSpPr>
        <p:spPr bwMode="auto">
          <a:xfrm>
            <a:off x="2822575" y="990600"/>
            <a:ext cx="1825625" cy="396875"/>
          </a:xfrm>
          <a:prstGeom prst="rect">
            <a:avLst/>
          </a:prstGeom>
          <a:noFill/>
          <a:ln w="9525">
            <a:noFill/>
            <a:miter lim="800000"/>
            <a:headEnd/>
            <a:tailEnd/>
          </a:ln>
        </p:spPr>
        <p:txBody>
          <a:bodyPr wrap="none">
            <a:spAutoFit/>
          </a:bodyPr>
          <a:lstStyle/>
          <a:p>
            <a:r>
              <a:rPr lang="fr-FR"/>
              <a:t>Coût cumulatif</a:t>
            </a:r>
          </a:p>
        </p:txBody>
      </p:sp>
      <p:sp>
        <p:nvSpPr>
          <p:cNvPr id="33799" name="Line 5"/>
          <p:cNvSpPr>
            <a:spLocks noChangeShapeType="1"/>
          </p:cNvSpPr>
          <p:nvPr/>
        </p:nvSpPr>
        <p:spPr bwMode="auto">
          <a:xfrm>
            <a:off x="990600" y="3429000"/>
            <a:ext cx="7772400" cy="0"/>
          </a:xfrm>
          <a:prstGeom prst="line">
            <a:avLst/>
          </a:prstGeom>
          <a:noFill/>
          <a:ln w="9525">
            <a:solidFill>
              <a:schemeClr val="tx1"/>
            </a:solidFill>
            <a:round/>
            <a:headEnd/>
            <a:tailEnd/>
          </a:ln>
        </p:spPr>
        <p:txBody>
          <a:bodyPr wrap="none" anchor="ctr"/>
          <a:lstStyle/>
          <a:p>
            <a:endParaRPr lang="fr-FR"/>
          </a:p>
        </p:txBody>
      </p:sp>
      <p:sp>
        <p:nvSpPr>
          <p:cNvPr id="33800" name="Text Box 6"/>
          <p:cNvSpPr txBox="1">
            <a:spLocks noChangeArrowheads="1"/>
          </p:cNvSpPr>
          <p:nvPr/>
        </p:nvSpPr>
        <p:spPr bwMode="auto">
          <a:xfrm>
            <a:off x="6143636" y="1571612"/>
            <a:ext cx="2863850" cy="641350"/>
          </a:xfrm>
          <a:prstGeom prst="rect">
            <a:avLst/>
          </a:prstGeom>
          <a:noFill/>
          <a:ln w="9525">
            <a:noFill/>
            <a:miter lim="800000"/>
            <a:headEnd/>
            <a:tailEnd/>
          </a:ln>
        </p:spPr>
        <p:txBody>
          <a:bodyPr wrap="none">
            <a:spAutoFit/>
          </a:bodyPr>
          <a:lstStyle/>
          <a:p>
            <a:r>
              <a:rPr lang="fr-FR" sz="1800" i="1" dirty="0"/>
              <a:t>Evaluer les alternatives</a:t>
            </a:r>
          </a:p>
          <a:p>
            <a:r>
              <a:rPr lang="fr-FR" sz="1800" i="1" dirty="0"/>
              <a:t>Identifier et éviter les risques</a:t>
            </a:r>
          </a:p>
        </p:txBody>
      </p:sp>
      <p:sp>
        <p:nvSpPr>
          <p:cNvPr id="33801" name="Text Box 7"/>
          <p:cNvSpPr txBox="1">
            <a:spLocks noChangeArrowheads="1"/>
          </p:cNvSpPr>
          <p:nvPr/>
        </p:nvSpPr>
        <p:spPr bwMode="auto">
          <a:xfrm>
            <a:off x="6280150" y="5638800"/>
            <a:ext cx="2692400" cy="641350"/>
          </a:xfrm>
          <a:prstGeom prst="rect">
            <a:avLst/>
          </a:prstGeom>
          <a:noFill/>
          <a:ln w="9525">
            <a:noFill/>
            <a:miter lim="800000"/>
            <a:headEnd/>
            <a:tailEnd/>
          </a:ln>
        </p:spPr>
        <p:txBody>
          <a:bodyPr wrap="none">
            <a:spAutoFit/>
          </a:bodyPr>
          <a:lstStyle/>
          <a:p>
            <a:r>
              <a:rPr lang="fr-FR" sz="1800" i="1"/>
              <a:t>Développer et vérifier le</a:t>
            </a:r>
          </a:p>
          <a:p>
            <a:r>
              <a:rPr lang="fr-FR" sz="1800" i="1"/>
              <a:t>prochain niveau du produit</a:t>
            </a:r>
          </a:p>
        </p:txBody>
      </p:sp>
      <p:sp>
        <p:nvSpPr>
          <p:cNvPr id="33802" name="Text Box 8"/>
          <p:cNvSpPr txBox="1">
            <a:spLocks noChangeArrowheads="1"/>
          </p:cNvSpPr>
          <p:nvPr/>
        </p:nvSpPr>
        <p:spPr bwMode="auto">
          <a:xfrm>
            <a:off x="0" y="1500174"/>
            <a:ext cx="3028950" cy="641350"/>
          </a:xfrm>
          <a:prstGeom prst="rect">
            <a:avLst/>
          </a:prstGeom>
          <a:noFill/>
          <a:ln w="9525">
            <a:noFill/>
            <a:miter lim="800000"/>
            <a:headEnd/>
            <a:tailEnd/>
          </a:ln>
        </p:spPr>
        <p:txBody>
          <a:bodyPr wrap="none">
            <a:spAutoFit/>
          </a:bodyPr>
          <a:lstStyle/>
          <a:p>
            <a:r>
              <a:rPr lang="fr-FR" sz="1800" i="1" dirty="0"/>
              <a:t>Déterminer les objectifs,</a:t>
            </a:r>
          </a:p>
          <a:p>
            <a:r>
              <a:rPr lang="fr-FR" sz="1800" i="1" dirty="0"/>
              <a:t>les alternatives, les contraintes</a:t>
            </a:r>
          </a:p>
        </p:txBody>
      </p:sp>
      <p:sp>
        <p:nvSpPr>
          <p:cNvPr id="33803" name="Text Box 9"/>
          <p:cNvSpPr txBox="1">
            <a:spLocks noChangeArrowheads="1"/>
          </p:cNvSpPr>
          <p:nvPr/>
        </p:nvSpPr>
        <p:spPr bwMode="auto">
          <a:xfrm>
            <a:off x="228600" y="5486400"/>
            <a:ext cx="3022600" cy="366713"/>
          </a:xfrm>
          <a:prstGeom prst="rect">
            <a:avLst/>
          </a:prstGeom>
          <a:noFill/>
          <a:ln w="9525">
            <a:noFill/>
            <a:miter lim="800000"/>
            <a:headEnd/>
            <a:tailEnd/>
          </a:ln>
        </p:spPr>
        <p:txBody>
          <a:bodyPr wrap="none">
            <a:spAutoFit/>
          </a:bodyPr>
          <a:lstStyle/>
          <a:p>
            <a:r>
              <a:rPr lang="fr-FR" sz="1800" i="1"/>
              <a:t>Organiser les phases suivantes</a:t>
            </a:r>
          </a:p>
        </p:txBody>
      </p:sp>
      <p:sp>
        <p:nvSpPr>
          <p:cNvPr id="33804" name="Freeform 10"/>
          <p:cNvSpPr>
            <a:spLocks/>
          </p:cNvSpPr>
          <p:nvPr/>
        </p:nvSpPr>
        <p:spPr bwMode="auto">
          <a:xfrm>
            <a:off x="838200" y="1371600"/>
            <a:ext cx="7848600" cy="4800600"/>
          </a:xfrm>
          <a:custGeom>
            <a:avLst/>
            <a:gdLst>
              <a:gd name="T0" fmla="*/ 2147483647 w 3648"/>
              <a:gd name="T1" fmla="*/ 2147483647 h 2736"/>
              <a:gd name="T2" fmla="*/ 2147483647 w 3648"/>
              <a:gd name="T3" fmla="*/ 2147483647 h 2736"/>
              <a:gd name="T4" fmla="*/ 2147483647 w 3648"/>
              <a:gd name="T5" fmla="*/ 2147483647 h 2736"/>
              <a:gd name="T6" fmla="*/ 2147483647 w 3648"/>
              <a:gd name="T7" fmla="*/ 2147483647 h 2736"/>
              <a:gd name="T8" fmla="*/ 2147483647 w 3648"/>
              <a:gd name="T9" fmla="*/ 2147483647 h 2736"/>
              <a:gd name="T10" fmla="*/ 2147483647 w 3648"/>
              <a:gd name="T11" fmla="*/ 2147483647 h 2736"/>
              <a:gd name="T12" fmla="*/ 2147483647 w 3648"/>
              <a:gd name="T13" fmla="*/ 2147483647 h 2736"/>
              <a:gd name="T14" fmla="*/ 2147483647 w 3648"/>
              <a:gd name="T15" fmla="*/ 2147483647 h 2736"/>
              <a:gd name="T16" fmla="*/ 2147483647 w 3648"/>
              <a:gd name="T17" fmla="*/ 2147483647 h 2736"/>
              <a:gd name="T18" fmla="*/ 2147483647 w 3648"/>
              <a:gd name="T19" fmla="*/ 2147483647 h 2736"/>
              <a:gd name="T20" fmla="*/ 2147483647 w 3648"/>
              <a:gd name="T21" fmla="*/ 2147483647 h 2736"/>
              <a:gd name="T22" fmla="*/ 2147483647 w 3648"/>
              <a:gd name="T23" fmla="*/ 2147483647 h 2736"/>
              <a:gd name="T24" fmla="*/ 0 w 3648"/>
              <a:gd name="T25" fmla="*/ 2147483647 h 2736"/>
              <a:gd name="T26" fmla="*/ 2147483647 w 3648"/>
              <a:gd name="T27" fmla="*/ 0 h 2736"/>
              <a:gd name="T28" fmla="*/ 2147483647 w 3648"/>
              <a:gd name="T29" fmla="*/ 2147483647 h 2736"/>
              <a:gd name="T30" fmla="*/ 2147483647 w 3648"/>
              <a:gd name="T31" fmla="*/ 2147483647 h 27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48"/>
              <a:gd name="T49" fmla="*/ 0 h 2736"/>
              <a:gd name="T50" fmla="*/ 3648 w 3648"/>
              <a:gd name="T51" fmla="*/ 2736 h 27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48" h="2736">
                <a:moveTo>
                  <a:pt x="1296" y="1200"/>
                </a:moveTo>
                <a:cubicBezTo>
                  <a:pt x="1432" y="1080"/>
                  <a:pt x="1568" y="960"/>
                  <a:pt x="1680" y="960"/>
                </a:cubicBezTo>
                <a:cubicBezTo>
                  <a:pt x="1792" y="960"/>
                  <a:pt x="1968" y="1096"/>
                  <a:pt x="1968" y="1200"/>
                </a:cubicBezTo>
                <a:cubicBezTo>
                  <a:pt x="1968" y="1304"/>
                  <a:pt x="1856" y="1584"/>
                  <a:pt x="1680" y="1584"/>
                </a:cubicBezTo>
                <a:cubicBezTo>
                  <a:pt x="1504" y="1584"/>
                  <a:pt x="912" y="1360"/>
                  <a:pt x="912" y="1200"/>
                </a:cubicBezTo>
                <a:cubicBezTo>
                  <a:pt x="912" y="1040"/>
                  <a:pt x="1424" y="624"/>
                  <a:pt x="1680" y="624"/>
                </a:cubicBezTo>
                <a:cubicBezTo>
                  <a:pt x="1936" y="624"/>
                  <a:pt x="2448" y="976"/>
                  <a:pt x="2448" y="1200"/>
                </a:cubicBezTo>
                <a:cubicBezTo>
                  <a:pt x="2448" y="1424"/>
                  <a:pt x="2008" y="1968"/>
                  <a:pt x="1680" y="1968"/>
                </a:cubicBezTo>
                <a:cubicBezTo>
                  <a:pt x="1352" y="1968"/>
                  <a:pt x="480" y="1472"/>
                  <a:pt x="480" y="1200"/>
                </a:cubicBezTo>
                <a:cubicBezTo>
                  <a:pt x="480" y="928"/>
                  <a:pt x="1248" y="336"/>
                  <a:pt x="1680" y="336"/>
                </a:cubicBezTo>
                <a:cubicBezTo>
                  <a:pt x="2112" y="336"/>
                  <a:pt x="3072" y="864"/>
                  <a:pt x="3072" y="1200"/>
                </a:cubicBezTo>
                <a:cubicBezTo>
                  <a:pt x="3072" y="1536"/>
                  <a:pt x="2192" y="2352"/>
                  <a:pt x="1680" y="2352"/>
                </a:cubicBezTo>
                <a:cubicBezTo>
                  <a:pt x="1168" y="2352"/>
                  <a:pt x="0" y="1592"/>
                  <a:pt x="0" y="1200"/>
                </a:cubicBezTo>
                <a:cubicBezTo>
                  <a:pt x="0" y="808"/>
                  <a:pt x="1072" y="0"/>
                  <a:pt x="1680" y="0"/>
                </a:cubicBezTo>
                <a:cubicBezTo>
                  <a:pt x="2288" y="0"/>
                  <a:pt x="3648" y="744"/>
                  <a:pt x="3648" y="1200"/>
                </a:cubicBezTo>
                <a:cubicBezTo>
                  <a:pt x="3648" y="1656"/>
                  <a:pt x="2664" y="2196"/>
                  <a:pt x="1680" y="2736"/>
                </a:cubicBezTo>
              </a:path>
            </a:pathLst>
          </a:custGeom>
          <a:noFill/>
          <a:ln w="9525">
            <a:solidFill>
              <a:schemeClr val="tx1"/>
            </a:solidFill>
            <a:round/>
            <a:headEnd/>
            <a:tailEnd/>
          </a:ln>
        </p:spPr>
        <p:txBody>
          <a:bodyPr wrap="none" anchor="ctr"/>
          <a:lstStyle/>
          <a:p>
            <a:endParaRPr lang="fr-FR"/>
          </a:p>
        </p:txBody>
      </p:sp>
      <p:sp>
        <p:nvSpPr>
          <p:cNvPr id="33805" name="Text Box 11"/>
          <p:cNvSpPr txBox="1">
            <a:spLocks noChangeArrowheads="1"/>
          </p:cNvSpPr>
          <p:nvPr/>
        </p:nvSpPr>
        <p:spPr bwMode="auto">
          <a:xfrm>
            <a:off x="2743200" y="3429000"/>
            <a:ext cx="1616075" cy="581025"/>
          </a:xfrm>
          <a:prstGeom prst="rect">
            <a:avLst/>
          </a:prstGeom>
          <a:noFill/>
          <a:ln w="9525">
            <a:noFill/>
            <a:miter lim="800000"/>
            <a:headEnd/>
            <a:tailEnd/>
          </a:ln>
        </p:spPr>
        <p:txBody>
          <a:bodyPr wrap="none">
            <a:spAutoFit/>
          </a:bodyPr>
          <a:lstStyle/>
          <a:p>
            <a:pPr algn="r"/>
            <a:r>
              <a:rPr lang="fr-FR" sz="1600"/>
              <a:t>Prévision besoins</a:t>
            </a:r>
          </a:p>
          <a:p>
            <a:pPr algn="r"/>
            <a:r>
              <a:rPr lang="fr-FR" sz="1600"/>
              <a:t>projet</a:t>
            </a:r>
          </a:p>
        </p:txBody>
      </p:sp>
      <p:sp>
        <p:nvSpPr>
          <p:cNvPr id="33806" name="Text Box 12"/>
          <p:cNvSpPr txBox="1">
            <a:spLocks noChangeArrowheads="1"/>
          </p:cNvSpPr>
          <p:nvPr/>
        </p:nvSpPr>
        <p:spPr bwMode="auto">
          <a:xfrm>
            <a:off x="4419600" y="3124200"/>
            <a:ext cx="760413" cy="336550"/>
          </a:xfrm>
          <a:prstGeom prst="rect">
            <a:avLst/>
          </a:prstGeom>
          <a:noFill/>
          <a:ln w="9525">
            <a:noFill/>
            <a:miter lim="800000"/>
            <a:headEnd/>
            <a:tailEnd/>
          </a:ln>
        </p:spPr>
        <p:txBody>
          <a:bodyPr wrap="none">
            <a:spAutoFit/>
          </a:bodyPr>
          <a:lstStyle/>
          <a:p>
            <a:r>
              <a:rPr lang="fr-FR" sz="1600"/>
              <a:t>proto1</a:t>
            </a:r>
          </a:p>
        </p:txBody>
      </p:sp>
      <p:sp>
        <p:nvSpPr>
          <p:cNvPr id="33807" name="Text Box 13"/>
          <p:cNvSpPr txBox="1">
            <a:spLocks noChangeArrowheads="1"/>
          </p:cNvSpPr>
          <p:nvPr/>
        </p:nvSpPr>
        <p:spPr bwMode="auto">
          <a:xfrm>
            <a:off x="5181600" y="3048000"/>
            <a:ext cx="760413" cy="336550"/>
          </a:xfrm>
          <a:prstGeom prst="rect">
            <a:avLst/>
          </a:prstGeom>
          <a:noFill/>
          <a:ln w="9525">
            <a:noFill/>
            <a:miter lim="800000"/>
            <a:headEnd/>
            <a:tailEnd/>
          </a:ln>
        </p:spPr>
        <p:txBody>
          <a:bodyPr wrap="none">
            <a:spAutoFit/>
          </a:bodyPr>
          <a:lstStyle/>
          <a:p>
            <a:r>
              <a:rPr lang="fr-FR" sz="1600"/>
              <a:t>proto2</a:t>
            </a:r>
          </a:p>
        </p:txBody>
      </p:sp>
      <p:sp>
        <p:nvSpPr>
          <p:cNvPr id="33808" name="Text Box 14"/>
          <p:cNvSpPr txBox="1">
            <a:spLocks noChangeArrowheads="1"/>
          </p:cNvSpPr>
          <p:nvPr/>
        </p:nvSpPr>
        <p:spPr bwMode="auto">
          <a:xfrm>
            <a:off x="6248400" y="2895600"/>
            <a:ext cx="760413" cy="336550"/>
          </a:xfrm>
          <a:prstGeom prst="rect">
            <a:avLst/>
          </a:prstGeom>
          <a:noFill/>
          <a:ln w="9525">
            <a:noFill/>
            <a:miter lim="800000"/>
            <a:headEnd/>
            <a:tailEnd/>
          </a:ln>
        </p:spPr>
        <p:txBody>
          <a:bodyPr wrap="none">
            <a:spAutoFit/>
          </a:bodyPr>
          <a:lstStyle/>
          <a:p>
            <a:r>
              <a:rPr lang="fr-FR" sz="1600"/>
              <a:t>proto3</a:t>
            </a:r>
          </a:p>
        </p:txBody>
      </p:sp>
      <p:sp>
        <p:nvSpPr>
          <p:cNvPr id="33809" name="Text Box 15"/>
          <p:cNvSpPr txBox="1">
            <a:spLocks noChangeArrowheads="1"/>
          </p:cNvSpPr>
          <p:nvPr/>
        </p:nvSpPr>
        <p:spPr bwMode="auto">
          <a:xfrm>
            <a:off x="7239000" y="2743200"/>
            <a:ext cx="1281113" cy="581025"/>
          </a:xfrm>
          <a:prstGeom prst="rect">
            <a:avLst/>
          </a:prstGeom>
          <a:noFill/>
          <a:ln w="9525">
            <a:noFill/>
            <a:miter lim="800000"/>
            <a:headEnd/>
            <a:tailEnd/>
          </a:ln>
        </p:spPr>
        <p:txBody>
          <a:bodyPr wrap="none">
            <a:spAutoFit/>
          </a:bodyPr>
          <a:lstStyle/>
          <a:p>
            <a:r>
              <a:rPr lang="fr-FR" sz="1600"/>
              <a:t>Proto</a:t>
            </a:r>
          </a:p>
          <a:p>
            <a:r>
              <a:rPr lang="fr-FR" sz="1600"/>
              <a:t>opérationnel</a:t>
            </a:r>
          </a:p>
        </p:txBody>
      </p:sp>
      <p:sp>
        <p:nvSpPr>
          <p:cNvPr id="33810" name="Text Box 16"/>
          <p:cNvSpPr txBox="1">
            <a:spLocks noChangeArrowheads="1"/>
          </p:cNvSpPr>
          <p:nvPr/>
        </p:nvSpPr>
        <p:spPr bwMode="auto">
          <a:xfrm>
            <a:off x="4724400" y="1905000"/>
            <a:ext cx="850900" cy="825500"/>
          </a:xfrm>
          <a:prstGeom prst="rect">
            <a:avLst/>
          </a:prstGeom>
          <a:noFill/>
          <a:ln w="9525">
            <a:noFill/>
            <a:miter lim="800000"/>
            <a:headEnd/>
            <a:tailEnd/>
          </a:ln>
        </p:spPr>
        <p:txBody>
          <a:bodyPr wrap="none">
            <a:spAutoFit/>
          </a:bodyPr>
          <a:lstStyle/>
          <a:p>
            <a:pPr algn="ctr"/>
            <a:r>
              <a:rPr lang="fr-FR" sz="1600"/>
              <a:t>Analyse</a:t>
            </a:r>
          </a:p>
          <a:p>
            <a:pPr algn="ctr"/>
            <a:r>
              <a:rPr lang="fr-FR" sz="1600"/>
              <a:t>des</a:t>
            </a:r>
          </a:p>
          <a:p>
            <a:pPr algn="ctr"/>
            <a:r>
              <a:rPr lang="fr-FR" sz="1600"/>
              <a:t>risques</a:t>
            </a:r>
          </a:p>
        </p:txBody>
      </p:sp>
      <p:sp>
        <p:nvSpPr>
          <p:cNvPr id="33811" name="Line 17"/>
          <p:cNvSpPr>
            <a:spLocks noChangeShapeType="1"/>
          </p:cNvSpPr>
          <p:nvPr/>
        </p:nvSpPr>
        <p:spPr bwMode="auto">
          <a:xfrm flipV="1">
            <a:off x="4876800" y="2057400"/>
            <a:ext cx="2362200" cy="1143000"/>
          </a:xfrm>
          <a:prstGeom prst="line">
            <a:avLst/>
          </a:prstGeom>
          <a:noFill/>
          <a:ln w="9525">
            <a:solidFill>
              <a:schemeClr val="tx1"/>
            </a:solidFill>
            <a:prstDash val="sysDot"/>
            <a:round/>
            <a:headEnd/>
            <a:tailEnd/>
          </a:ln>
        </p:spPr>
        <p:txBody>
          <a:bodyPr wrap="none" anchor="ctr"/>
          <a:lstStyle/>
          <a:p>
            <a:endParaRPr lang="fr-FR"/>
          </a:p>
        </p:txBody>
      </p:sp>
      <p:sp>
        <p:nvSpPr>
          <p:cNvPr id="33812" name="Text Box 18"/>
          <p:cNvSpPr txBox="1">
            <a:spLocks noChangeArrowheads="1"/>
          </p:cNvSpPr>
          <p:nvPr/>
        </p:nvSpPr>
        <p:spPr bwMode="auto">
          <a:xfrm>
            <a:off x="4267200" y="3429000"/>
            <a:ext cx="1033463" cy="581025"/>
          </a:xfrm>
          <a:prstGeom prst="rect">
            <a:avLst/>
          </a:prstGeom>
          <a:noFill/>
          <a:ln w="9525">
            <a:noFill/>
            <a:miter lim="800000"/>
            <a:headEnd/>
            <a:tailEnd/>
          </a:ln>
        </p:spPr>
        <p:txBody>
          <a:bodyPr wrap="none">
            <a:spAutoFit/>
          </a:bodyPr>
          <a:lstStyle/>
          <a:p>
            <a:r>
              <a:rPr lang="fr-FR" sz="1600"/>
              <a:t>Concevoir</a:t>
            </a:r>
          </a:p>
          <a:p>
            <a:r>
              <a:rPr lang="fr-FR" sz="1600"/>
              <a:t>opérations</a:t>
            </a:r>
          </a:p>
        </p:txBody>
      </p:sp>
      <p:sp>
        <p:nvSpPr>
          <p:cNvPr id="33813" name="Text Box 19"/>
          <p:cNvSpPr txBox="1">
            <a:spLocks noChangeArrowheads="1"/>
          </p:cNvSpPr>
          <p:nvPr/>
        </p:nvSpPr>
        <p:spPr bwMode="auto">
          <a:xfrm>
            <a:off x="5334000" y="3505200"/>
            <a:ext cx="722313" cy="336550"/>
          </a:xfrm>
          <a:prstGeom prst="rect">
            <a:avLst/>
          </a:prstGeom>
          <a:noFill/>
          <a:ln w="9525">
            <a:noFill/>
            <a:miter lim="800000"/>
            <a:headEnd/>
            <a:tailEnd/>
          </a:ln>
        </p:spPr>
        <p:txBody>
          <a:bodyPr wrap="none">
            <a:spAutoFit/>
          </a:bodyPr>
          <a:lstStyle/>
          <a:p>
            <a:r>
              <a:rPr lang="fr-FR" sz="1600"/>
              <a:t>Simul.</a:t>
            </a:r>
          </a:p>
        </p:txBody>
      </p:sp>
      <p:sp>
        <p:nvSpPr>
          <p:cNvPr id="33814" name="Line 20"/>
          <p:cNvSpPr>
            <a:spLocks noChangeShapeType="1"/>
          </p:cNvSpPr>
          <p:nvPr/>
        </p:nvSpPr>
        <p:spPr bwMode="auto">
          <a:xfrm>
            <a:off x="5029200" y="3733800"/>
            <a:ext cx="2667000" cy="838200"/>
          </a:xfrm>
          <a:prstGeom prst="line">
            <a:avLst/>
          </a:prstGeom>
          <a:noFill/>
          <a:ln w="9525">
            <a:solidFill>
              <a:schemeClr val="tx1"/>
            </a:solidFill>
            <a:prstDash val="sysDot"/>
            <a:round/>
            <a:headEnd/>
            <a:tailEnd/>
          </a:ln>
        </p:spPr>
        <p:txBody>
          <a:bodyPr wrap="none" anchor="ctr"/>
          <a:lstStyle/>
          <a:p>
            <a:endParaRPr lang="fr-FR"/>
          </a:p>
        </p:txBody>
      </p:sp>
      <p:sp>
        <p:nvSpPr>
          <p:cNvPr id="33815" name="Text Box 21"/>
          <p:cNvSpPr txBox="1">
            <a:spLocks noChangeArrowheads="1"/>
          </p:cNvSpPr>
          <p:nvPr/>
        </p:nvSpPr>
        <p:spPr bwMode="auto">
          <a:xfrm>
            <a:off x="6172200" y="3581400"/>
            <a:ext cx="885825" cy="336550"/>
          </a:xfrm>
          <a:prstGeom prst="rect">
            <a:avLst/>
          </a:prstGeom>
          <a:noFill/>
          <a:ln w="9525">
            <a:noFill/>
            <a:miter lim="800000"/>
            <a:headEnd/>
            <a:tailEnd/>
          </a:ln>
        </p:spPr>
        <p:txBody>
          <a:bodyPr wrap="none">
            <a:spAutoFit/>
          </a:bodyPr>
          <a:lstStyle/>
          <a:p>
            <a:r>
              <a:rPr lang="fr-FR" sz="1600"/>
              <a:t>Modèles</a:t>
            </a:r>
          </a:p>
        </p:txBody>
      </p:sp>
      <p:sp>
        <p:nvSpPr>
          <p:cNvPr id="33816" name="Text Box 22"/>
          <p:cNvSpPr txBox="1">
            <a:spLocks noChangeArrowheads="1"/>
          </p:cNvSpPr>
          <p:nvPr/>
        </p:nvSpPr>
        <p:spPr bwMode="auto">
          <a:xfrm>
            <a:off x="7315200" y="3657600"/>
            <a:ext cx="1201738" cy="336550"/>
          </a:xfrm>
          <a:prstGeom prst="rect">
            <a:avLst/>
          </a:prstGeom>
          <a:noFill/>
          <a:ln w="9525">
            <a:noFill/>
            <a:miter lim="800000"/>
            <a:headEnd/>
            <a:tailEnd/>
          </a:ln>
        </p:spPr>
        <p:txBody>
          <a:bodyPr wrap="none">
            <a:spAutoFit/>
          </a:bodyPr>
          <a:lstStyle/>
          <a:p>
            <a:r>
              <a:rPr lang="fr-FR" sz="1600"/>
              <a:t>Benchmarks</a:t>
            </a:r>
          </a:p>
        </p:txBody>
      </p:sp>
      <p:sp>
        <p:nvSpPr>
          <p:cNvPr id="33817" name="Text Box 23"/>
          <p:cNvSpPr txBox="1">
            <a:spLocks noChangeArrowheads="1"/>
          </p:cNvSpPr>
          <p:nvPr/>
        </p:nvSpPr>
        <p:spPr bwMode="auto">
          <a:xfrm>
            <a:off x="6400800" y="4495800"/>
            <a:ext cx="1122363" cy="581025"/>
          </a:xfrm>
          <a:prstGeom prst="rect">
            <a:avLst/>
          </a:prstGeom>
          <a:noFill/>
          <a:ln w="9525">
            <a:noFill/>
            <a:miter lim="800000"/>
            <a:headEnd/>
            <a:tailEnd/>
          </a:ln>
        </p:spPr>
        <p:txBody>
          <a:bodyPr wrap="none">
            <a:spAutoFit/>
          </a:bodyPr>
          <a:lstStyle/>
          <a:p>
            <a:r>
              <a:rPr lang="fr-FR" sz="1600"/>
              <a:t>Conception</a:t>
            </a:r>
          </a:p>
          <a:p>
            <a:r>
              <a:rPr lang="fr-FR" sz="1600"/>
              <a:t>détaillée</a:t>
            </a:r>
          </a:p>
        </p:txBody>
      </p:sp>
      <p:sp>
        <p:nvSpPr>
          <p:cNvPr id="33818" name="Text Box 24"/>
          <p:cNvSpPr txBox="1">
            <a:spLocks noChangeArrowheads="1"/>
          </p:cNvSpPr>
          <p:nvPr/>
        </p:nvSpPr>
        <p:spPr bwMode="auto">
          <a:xfrm>
            <a:off x="5486400" y="4191000"/>
            <a:ext cx="1122363" cy="336550"/>
          </a:xfrm>
          <a:prstGeom prst="rect">
            <a:avLst/>
          </a:prstGeom>
          <a:noFill/>
          <a:ln w="9525">
            <a:noFill/>
            <a:miter lim="800000"/>
            <a:headEnd/>
            <a:tailEnd/>
          </a:ln>
        </p:spPr>
        <p:txBody>
          <a:bodyPr wrap="none">
            <a:spAutoFit/>
          </a:bodyPr>
          <a:lstStyle/>
          <a:p>
            <a:r>
              <a:rPr lang="fr-FR" sz="1600"/>
              <a:t>Conception</a:t>
            </a:r>
          </a:p>
        </p:txBody>
      </p:sp>
      <p:sp>
        <p:nvSpPr>
          <p:cNvPr id="33819" name="Text Box 25"/>
          <p:cNvSpPr txBox="1">
            <a:spLocks noChangeArrowheads="1"/>
          </p:cNvSpPr>
          <p:nvPr/>
        </p:nvSpPr>
        <p:spPr bwMode="auto">
          <a:xfrm>
            <a:off x="4648200" y="3962400"/>
            <a:ext cx="795338" cy="581025"/>
          </a:xfrm>
          <a:prstGeom prst="rect">
            <a:avLst/>
          </a:prstGeom>
          <a:noFill/>
          <a:ln w="9525">
            <a:noFill/>
            <a:miter lim="800000"/>
            <a:headEnd/>
            <a:tailEnd/>
          </a:ln>
        </p:spPr>
        <p:txBody>
          <a:bodyPr wrap="none">
            <a:spAutoFit/>
          </a:bodyPr>
          <a:lstStyle/>
          <a:p>
            <a:r>
              <a:rPr lang="fr-FR" sz="1600"/>
              <a:t>Spec.</a:t>
            </a:r>
          </a:p>
          <a:p>
            <a:r>
              <a:rPr lang="fr-FR" sz="1600"/>
              <a:t>besoins</a:t>
            </a:r>
          </a:p>
        </p:txBody>
      </p:sp>
      <p:sp>
        <p:nvSpPr>
          <p:cNvPr id="33820" name="Text Box 26"/>
          <p:cNvSpPr txBox="1">
            <a:spLocks noChangeArrowheads="1"/>
          </p:cNvSpPr>
          <p:nvPr/>
        </p:nvSpPr>
        <p:spPr bwMode="auto">
          <a:xfrm>
            <a:off x="4495800" y="4724400"/>
            <a:ext cx="1128713" cy="581025"/>
          </a:xfrm>
          <a:prstGeom prst="rect">
            <a:avLst/>
          </a:prstGeom>
          <a:noFill/>
          <a:ln w="9525">
            <a:noFill/>
            <a:miter lim="800000"/>
            <a:headEnd/>
            <a:tailEnd/>
          </a:ln>
        </p:spPr>
        <p:txBody>
          <a:bodyPr wrap="none">
            <a:spAutoFit/>
          </a:bodyPr>
          <a:lstStyle/>
          <a:p>
            <a:r>
              <a:rPr lang="fr-FR" sz="1600"/>
              <a:t>Valider</a:t>
            </a:r>
          </a:p>
          <a:p>
            <a:r>
              <a:rPr lang="fr-FR" sz="1600"/>
              <a:t> conception</a:t>
            </a:r>
          </a:p>
        </p:txBody>
      </p:sp>
      <p:sp>
        <p:nvSpPr>
          <p:cNvPr id="33821" name="Text Box 27"/>
          <p:cNvSpPr txBox="1">
            <a:spLocks noChangeArrowheads="1"/>
          </p:cNvSpPr>
          <p:nvPr/>
        </p:nvSpPr>
        <p:spPr bwMode="auto">
          <a:xfrm>
            <a:off x="5791200" y="5029200"/>
            <a:ext cx="804863" cy="336550"/>
          </a:xfrm>
          <a:prstGeom prst="rect">
            <a:avLst/>
          </a:prstGeom>
          <a:noFill/>
          <a:ln w="9525">
            <a:noFill/>
            <a:miter lim="800000"/>
            <a:headEnd/>
            <a:tailEnd/>
          </a:ln>
        </p:spPr>
        <p:txBody>
          <a:bodyPr wrap="none">
            <a:spAutoFit/>
          </a:bodyPr>
          <a:lstStyle/>
          <a:p>
            <a:pPr algn="ctr"/>
            <a:r>
              <a:rPr lang="fr-FR" sz="1600"/>
              <a:t>Codage</a:t>
            </a:r>
          </a:p>
        </p:txBody>
      </p:sp>
      <p:sp>
        <p:nvSpPr>
          <p:cNvPr id="33822" name="Text Box 28"/>
          <p:cNvSpPr txBox="1">
            <a:spLocks noChangeArrowheads="1"/>
          </p:cNvSpPr>
          <p:nvPr/>
        </p:nvSpPr>
        <p:spPr bwMode="auto">
          <a:xfrm>
            <a:off x="5334000" y="5257800"/>
            <a:ext cx="614363" cy="336550"/>
          </a:xfrm>
          <a:prstGeom prst="rect">
            <a:avLst/>
          </a:prstGeom>
          <a:noFill/>
          <a:ln w="9525">
            <a:noFill/>
            <a:miter lim="800000"/>
            <a:headEnd/>
            <a:tailEnd/>
          </a:ln>
        </p:spPr>
        <p:txBody>
          <a:bodyPr wrap="none">
            <a:spAutoFit/>
          </a:bodyPr>
          <a:lstStyle/>
          <a:p>
            <a:pPr algn="ctr"/>
            <a:r>
              <a:rPr lang="fr-FR" sz="1600"/>
              <a:t>Tests</a:t>
            </a:r>
          </a:p>
        </p:txBody>
      </p:sp>
      <p:sp>
        <p:nvSpPr>
          <p:cNvPr id="33823" name="Text Box 29"/>
          <p:cNvSpPr txBox="1">
            <a:spLocks noChangeArrowheads="1"/>
          </p:cNvSpPr>
          <p:nvPr/>
        </p:nvSpPr>
        <p:spPr bwMode="auto">
          <a:xfrm>
            <a:off x="4441825" y="5486400"/>
            <a:ext cx="919163" cy="581025"/>
          </a:xfrm>
          <a:prstGeom prst="rect">
            <a:avLst/>
          </a:prstGeom>
          <a:noFill/>
          <a:ln w="9525">
            <a:noFill/>
            <a:miter lim="800000"/>
            <a:headEnd/>
            <a:tailEnd/>
          </a:ln>
        </p:spPr>
        <p:txBody>
          <a:bodyPr wrap="none">
            <a:spAutoFit/>
          </a:bodyPr>
          <a:lstStyle/>
          <a:p>
            <a:pPr algn="ctr"/>
            <a:r>
              <a:rPr lang="fr-FR" sz="1600"/>
              <a:t>Accepter</a:t>
            </a:r>
          </a:p>
          <a:p>
            <a:pPr algn="ctr"/>
            <a:r>
              <a:rPr lang="fr-FR" sz="1600"/>
              <a:t>tests</a:t>
            </a:r>
          </a:p>
        </p:txBody>
      </p:sp>
      <p:sp>
        <p:nvSpPr>
          <p:cNvPr id="33824" name="Text Box 30"/>
          <p:cNvSpPr txBox="1">
            <a:spLocks noChangeArrowheads="1"/>
          </p:cNvSpPr>
          <p:nvPr/>
        </p:nvSpPr>
        <p:spPr bwMode="auto">
          <a:xfrm>
            <a:off x="2819400" y="3962400"/>
            <a:ext cx="1428750" cy="581025"/>
          </a:xfrm>
          <a:prstGeom prst="rect">
            <a:avLst/>
          </a:prstGeom>
          <a:noFill/>
          <a:ln w="9525">
            <a:noFill/>
            <a:miter lim="800000"/>
            <a:headEnd/>
            <a:tailEnd/>
          </a:ln>
        </p:spPr>
        <p:txBody>
          <a:bodyPr wrap="none">
            <a:spAutoFit/>
          </a:bodyPr>
          <a:lstStyle/>
          <a:p>
            <a:pPr algn="r"/>
            <a:r>
              <a:rPr lang="fr-FR" sz="1600"/>
              <a:t>Organisation</a:t>
            </a:r>
          </a:p>
          <a:p>
            <a:pPr algn="r"/>
            <a:r>
              <a:rPr lang="fr-FR" sz="1600"/>
              <a:t>développement</a:t>
            </a:r>
          </a:p>
        </p:txBody>
      </p:sp>
      <p:sp>
        <p:nvSpPr>
          <p:cNvPr id="33825" name="Text Box 31"/>
          <p:cNvSpPr txBox="1">
            <a:spLocks noChangeArrowheads="1"/>
          </p:cNvSpPr>
          <p:nvPr/>
        </p:nvSpPr>
        <p:spPr bwMode="auto">
          <a:xfrm>
            <a:off x="1752600" y="4648200"/>
            <a:ext cx="2309813" cy="581025"/>
          </a:xfrm>
          <a:prstGeom prst="rect">
            <a:avLst/>
          </a:prstGeom>
          <a:noFill/>
          <a:ln w="9525">
            <a:noFill/>
            <a:miter lim="800000"/>
            <a:headEnd/>
            <a:tailEnd/>
          </a:ln>
        </p:spPr>
        <p:txBody>
          <a:bodyPr wrap="none">
            <a:spAutoFit/>
          </a:bodyPr>
          <a:lstStyle/>
          <a:p>
            <a:pPr algn="ctr"/>
            <a:r>
              <a:rPr lang="fr-FR" sz="1600"/>
              <a:t>Intégration et test </a:t>
            </a:r>
          </a:p>
          <a:p>
            <a:pPr algn="ctr"/>
            <a:r>
              <a:rPr lang="fr-FR" sz="1600"/>
              <a:t>de l'organisation du projet</a:t>
            </a:r>
          </a:p>
        </p:txBody>
      </p:sp>
      <p:sp>
        <p:nvSpPr>
          <p:cNvPr id="33826" name="Text Box 32"/>
          <p:cNvSpPr txBox="1">
            <a:spLocks noChangeArrowheads="1"/>
          </p:cNvSpPr>
          <p:nvPr/>
        </p:nvSpPr>
        <p:spPr bwMode="auto">
          <a:xfrm>
            <a:off x="1927225" y="2667000"/>
            <a:ext cx="1377950" cy="336550"/>
          </a:xfrm>
          <a:prstGeom prst="rect">
            <a:avLst/>
          </a:prstGeom>
          <a:noFill/>
          <a:ln w="9525">
            <a:noFill/>
            <a:miter lim="800000"/>
            <a:headEnd/>
            <a:tailEnd/>
          </a:ln>
        </p:spPr>
        <p:txBody>
          <a:bodyPr wrap="none">
            <a:spAutoFit/>
          </a:bodyPr>
          <a:lstStyle/>
          <a:p>
            <a:pPr algn="ctr"/>
            <a:r>
              <a:rPr lang="fr-FR" sz="1600"/>
              <a:t>Revue critique</a:t>
            </a:r>
          </a:p>
        </p:txBody>
      </p:sp>
      <p:sp>
        <p:nvSpPr>
          <p:cNvPr id="33827" name="Freeform 33"/>
          <p:cNvSpPr>
            <a:spLocks/>
          </p:cNvSpPr>
          <p:nvPr/>
        </p:nvSpPr>
        <p:spPr bwMode="auto">
          <a:xfrm>
            <a:off x="533400" y="2362200"/>
            <a:ext cx="457200" cy="2057400"/>
          </a:xfrm>
          <a:custGeom>
            <a:avLst/>
            <a:gdLst>
              <a:gd name="T0" fmla="*/ 2147483647 w 448"/>
              <a:gd name="T1" fmla="*/ 2147483647 h 1296"/>
              <a:gd name="T2" fmla="*/ 2147483647 w 448"/>
              <a:gd name="T3" fmla="*/ 2147483647 h 1296"/>
              <a:gd name="T4" fmla="*/ 2147483647 w 448"/>
              <a:gd name="T5" fmla="*/ 0 h 1296"/>
              <a:gd name="T6" fmla="*/ 0 60000 65536"/>
              <a:gd name="T7" fmla="*/ 0 60000 65536"/>
              <a:gd name="T8" fmla="*/ 0 60000 65536"/>
              <a:gd name="T9" fmla="*/ 0 w 448"/>
              <a:gd name="T10" fmla="*/ 0 h 1296"/>
              <a:gd name="T11" fmla="*/ 448 w 448"/>
              <a:gd name="T12" fmla="*/ 1296 h 1296"/>
            </a:gdLst>
            <a:ahLst/>
            <a:cxnLst>
              <a:cxn ang="T6">
                <a:pos x="T0" y="T1"/>
              </a:cxn>
              <a:cxn ang="T7">
                <a:pos x="T2" y="T3"/>
              </a:cxn>
              <a:cxn ang="T8">
                <a:pos x="T4" y="T5"/>
              </a:cxn>
            </a:cxnLst>
            <a:rect l="T9" t="T10" r="T11" b="T12"/>
            <a:pathLst>
              <a:path w="448" h="1296">
                <a:moveTo>
                  <a:pt x="352" y="1296"/>
                </a:moveTo>
                <a:cubicBezTo>
                  <a:pt x="176" y="1092"/>
                  <a:pt x="0" y="888"/>
                  <a:pt x="16" y="672"/>
                </a:cubicBezTo>
                <a:cubicBezTo>
                  <a:pt x="32" y="456"/>
                  <a:pt x="240" y="228"/>
                  <a:pt x="448" y="0"/>
                </a:cubicBezTo>
              </a:path>
            </a:pathLst>
          </a:custGeom>
          <a:noFill/>
          <a:ln w="31750">
            <a:solidFill>
              <a:schemeClr val="tx1"/>
            </a:solidFill>
            <a:round/>
            <a:headEnd/>
            <a:tailEnd type="triangle" w="med" len="med"/>
          </a:ln>
        </p:spPr>
        <p:txBody>
          <a:bodyPr wrap="none" anchor="ctr"/>
          <a:lstStyle/>
          <a:p>
            <a:endParaRPr lang="fr-FR"/>
          </a:p>
        </p:txBody>
      </p:sp>
      <p:sp>
        <p:nvSpPr>
          <p:cNvPr id="33828" name="Text Box 34"/>
          <p:cNvSpPr txBox="1">
            <a:spLocks noChangeArrowheads="1"/>
          </p:cNvSpPr>
          <p:nvPr/>
        </p:nvSpPr>
        <p:spPr bwMode="auto">
          <a:xfrm rot="-5400000">
            <a:off x="-846931" y="3209132"/>
            <a:ext cx="2216150" cy="366712"/>
          </a:xfrm>
          <a:prstGeom prst="rect">
            <a:avLst/>
          </a:prstGeom>
          <a:solidFill>
            <a:schemeClr val="bg1"/>
          </a:solidFill>
          <a:ln w="9525">
            <a:noFill/>
            <a:miter lim="800000"/>
            <a:headEnd/>
            <a:tailEnd/>
          </a:ln>
        </p:spPr>
        <p:txBody>
          <a:bodyPr wrap="none">
            <a:spAutoFit/>
          </a:bodyPr>
          <a:lstStyle/>
          <a:p>
            <a:r>
              <a:rPr lang="fr-FR" sz="1800" i="1"/>
              <a:t>Progresser par étapes</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p:cNvSpPr>
            <a:spLocks noGrp="1"/>
          </p:cNvSpPr>
          <p:nvPr>
            <p:ph type="title"/>
          </p:nvPr>
        </p:nvSpPr>
        <p:spPr>
          <a:xfrm>
            <a:off x="69850" y="96838"/>
            <a:ext cx="9004300" cy="5359400"/>
          </a:xfrm>
        </p:spPr>
        <p:txBody>
          <a:bodyPr/>
          <a:lstStyle/>
          <a:p>
            <a:pPr fontAlgn="auto">
              <a:spcAft>
                <a:spcPts val="0"/>
              </a:spcAft>
              <a:defRPr/>
            </a:pPr>
            <a:r>
              <a:rPr lang="fr-FR" sz="4800" smtClean="0"/>
              <a:t>Introduction au qualité de logiciel</a:t>
            </a:r>
            <a:endParaRPr lang="ar-DZ" sz="4800" smtClean="0"/>
          </a:p>
        </p:txBody>
      </p:sp>
      <p:sp>
        <p:nvSpPr>
          <p:cNvPr id="24580" name="Espace réservé du pied de page 4"/>
          <p:cNvSpPr>
            <a:spLocks noGrp="1"/>
          </p:cNvSpPr>
          <p:nvPr>
            <p:ph type="ftr" sz="quarter" idx="11"/>
          </p:nvPr>
        </p:nvSpPr>
        <p:spPr/>
        <p:txBody>
          <a:bodyPr/>
          <a:lstStyle/>
          <a:p>
            <a:pPr>
              <a:defRPr/>
            </a:pPr>
            <a:r>
              <a:rPr lang="en-US"/>
              <a:t>Dr Maamri Ramdane</a:t>
            </a:r>
          </a:p>
        </p:txBody>
      </p:sp>
      <p:sp>
        <p:nvSpPr>
          <p:cNvPr id="24581" name="Espace réservé du numéro de diapositive 5"/>
          <p:cNvSpPr>
            <a:spLocks noGrp="1"/>
          </p:cNvSpPr>
          <p:nvPr>
            <p:ph type="sldNum" sz="quarter" idx="12"/>
          </p:nvPr>
        </p:nvSpPr>
        <p:spPr>
          <a:xfrm>
            <a:off x="1905000" y="6415088"/>
            <a:ext cx="1593850" cy="441325"/>
          </a:xfrm>
        </p:spPr>
        <p:txBody>
          <a:bodyPr/>
          <a:lstStyle/>
          <a:p>
            <a:pPr algn="l">
              <a:defRPr/>
            </a:pPr>
            <a:fld id="{02D6EEBD-C7D7-4453-B4A8-2558EBD0A648}" type="slidenum">
              <a:rPr lang="en-US"/>
              <a:pPr algn="l">
                <a:defRPr/>
              </a:pPr>
              <a:t>21</a:t>
            </a:fld>
            <a:endParaRPr lang="en-US"/>
          </a:p>
        </p:txBody>
      </p:sp>
    </p:spTree>
  </p:cSld>
  <p:clrMapOvr>
    <a:masterClrMapping/>
  </p:clrMapOvr>
  <p:transition spd="med">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ctrTitle"/>
          </p:nvPr>
        </p:nvSpPr>
        <p:spPr>
          <a:xfrm>
            <a:off x="685800" y="609600"/>
            <a:ext cx="7772400" cy="762000"/>
          </a:xfrm>
        </p:spPr>
        <p:txBody>
          <a:bodyPr>
            <a:normAutofit fontScale="90000"/>
          </a:bodyPr>
          <a:lstStyle/>
          <a:p>
            <a:pPr fontAlgn="auto">
              <a:spcAft>
                <a:spcPts val="0"/>
              </a:spcAft>
              <a:defRPr/>
            </a:pPr>
            <a:r>
              <a:rPr lang="fr-CA" sz="3200" smtClean="0">
                <a:solidFill>
                  <a:schemeClr val="tx1"/>
                </a:solidFill>
              </a:rPr>
              <a:t>La qualité</a:t>
            </a:r>
            <a:r>
              <a:rPr lang="fr-CA" smtClean="0">
                <a:solidFill>
                  <a:schemeClr val="tx1"/>
                </a:solidFill>
              </a:rPr>
              <a:t/>
            </a:r>
            <a:br>
              <a:rPr lang="fr-CA" smtClean="0">
                <a:solidFill>
                  <a:schemeClr val="tx1"/>
                </a:solidFill>
              </a:rPr>
            </a:br>
            <a:endParaRPr lang="fr-CA" u="sng" smtClean="0">
              <a:solidFill>
                <a:schemeClr val="tx1"/>
              </a:solidFill>
            </a:endParaRPr>
          </a:p>
        </p:txBody>
      </p:sp>
      <p:sp>
        <p:nvSpPr>
          <p:cNvPr id="28675" name="Rectangle 5"/>
          <p:cNvSpPr>
            <a:spLocks noGrp="1" noChangeArrowheads="1"/>
          </p:cNvSpPr>
          <p:nvPr>
            <p:ph type="subTitle" idx="1"/>
          </p:nvPr>
        </p:nvSpPr>
        <p:spPr>
          <a:xfrm>
            <a:off x="762000" y="1295400"/>
            <a:ext cx="7772400" cy="4953000"/>
          </a:xfrm>
        </p:spPr>
        <p:txBody>
          <a:bodyPr>
            <a:normAutofit fontScale="92500"/>
          </a:bodyPr>
          <a:lstStyle/>
          <a:p>
            <a:pPr algn="just" fontAlgn="auto">
              <a:spcAft>
                <a:spcPts val="0"/>
              </a:spcAft>
              <a:buFont typeface="Wingdings 2"/>
              <a:buNone/>
              <a:defRPr/>
            </a:pPr>
            <a:r>
              <a:rPr lang="fr-CA" sz="2800" smtClean="0"/>
              <a:t>Un ensemble de principes et de méthodes organisées en stratégie globale, visant à mobiliser toute l’entreprise, en fonction d’obtenir l’entière satisfaction du client, et ce au moindre coût.</a:t>
            </a:r>
          </a:p>
          <a:p>
            <a:pPr algn="just" fontAlgn="auto">
              <a:spcAft>
                <a:spcPts val="0"/>
              </a:spcAft>
              <a:buFont typeface="Wingdings 2"/>
              <a:buNone/>
              <a:defRPr/>
            </a:pPr>
            <a:endParaRPr lang="fr-CA" sz="1200" smtClean="0"/>
          </a:p>
          <a:p>
            <a:pPr algn="just" fontAlgn="auto">
              <a:spcAft>
                <a:spcPts val="0"/>
              </a:spcAft>
              <a:buFont typeface="Wingdings 2"/>
              <a:buNone/>
              <a:defRPr/>
            </a:pPr>
            <a:r>
              <a:rPr lang="fr-CA" sz="1400" smtClean="0"/>
              <a:t>Définition de l’AFCERQ, Association française des cercles de qualité</a:t>
            </a:r>
            <a:endParaRPr lang="fr-CA" smtClean="0"/>
          </a:p>
          <a:p>
            <a:pPr fontAlgn="auto">
              <a:spcAft>
                <a:spcPts val="0"/>
              </a:spcAft>
              <a:buFont typeface="Wingdings 2"/>
              <a:buNone/>
              <a:defRPr/>
            </a:pPr>
            <a:endParaRPr lang="fr-CA" sz="2800" smtClean="0"/>
          </a:p>
          <a:p>
            <a:pPr fontAlgn="auto">
              <a:spcAft>
                <a:spcPts val="0"/>
              </a:spcAft>
              <a:buFont typeface="Wingdings 2"/>
              <a:buNone/>
              <a:defRPr/>
            </a:pPr>
            <a:r>
              <a:rPr lang="fr-CA" sz="2800" smtClean="0"/>
              <a:t>La qualité, c’est l’aptitude d’un produit à satisfaire le besoin du client en respectant ses exigences de volume, de temps, de lieu et de coûts. </a:t>
            </a:r>
          </a:p>
          <a:p>
            <a:pPr fontAlgn="auto">
              <a:spcAft>
                <a:spcPts val="0"/>
              </a:spcAft>
              <a:buFont typeface="Wingdings 2"/>
              <a:buNone/>
              <a:defRPr/>
            </a:pPr>
            <a:endParaRPr lang="fr-CA" sz="1200" smtClean="0"/>
          </a:p>
          <a:p>
            <a:pPr fontAlgn="auto">
              <a:spcAft>
                <a:spcPts val="0"/>
              </a:spcAft>
              <a:buFont typeface="Wingdings 2"/>
              <a:buNone/>
              <a:defRPr/>
            </a:pPr>
            <a:r>
              <a:rPr lang="fr-CA" sz="1400" smtClean="0"/>
              <a:t>Définition reconnue par la plupart des organisations nord-américaines</a:t>
            </a:r>
            <a:endParaRPr lang="fr-CA" sz="1200" smtClean="0"/>
          </a:p>
          <a:p>
            <a:pPr fontAlgn="auto">
              <a:spcAft>
                <a:spcPts val="0"/>
              </a:spcAft>
              <a:buFont typeface="Wingdings 2"/>
              <a:buNone/>
              <a:defRPr/>
            </a:pPr>
            <a:endParaRPr lang="fr-CA" smtClean="0"/>
          </a:p>
        </p:txBody>
      </p:sp>
      <p:sp>
        <p:nvSpPr>
          <p:cNvPr id="5" name="Espace réservé du pied de page 4"/>
          <p:cNvSpPr>
            <a:spLocks noGrp="1"/>
          </p:cNvSpPr>
          <p:nvPr>
            <p:ph type="ftr" sz="quarter" idx="11"/>
          </p:nvPr>
        </p:nvSpPr>
        <p:spPr/>
        <p:txBody>
          <a:bodyPr/>
          <a:lstStyle/>
          <a:p>
            <a:pPr>
              <a:defRPr/>
            </a:pPr>
            <a:r>
              <a:rPr lang="fr-FR"/>
              <a:t>Dr Maamri Ramdane</a:t>
            </a:r>
            <a:endParaRPr lang="en-US"/>
          </a:p>
        </p:txBody>
      </p:sp>
      <p:sp>
        <p:nvSpPr>
          <p:cNvPr id="4" name="Espace réservé du numéro de diapositive 3"/>
          <p:cNvSpPr>
            <a:spLocks noGrp="1"/>
          </p:cNvSpPr>
          <p:nvPr>
            <p:ph type="sldNum" sz="quarter" idx="12"/>
          </p:nvPr>
        </p:nvSpPr>
        <p:spPr/>
        <p:txBody>
          <a:bodyPr/>
          <a:lstStyle/>
          <a:p>
            <a:pPr>
              <a:defRPr/>
            </a:pPr>
            <a:fld id="{C9A0169C-9DAE-49C7-BC1A-CD9D86F2F5E3}" type="slidenum">
              <a:rPr lang="en-US"/>
              <a:pPr>
                <a:defRPr/>
              </a:pPr>
              <a:t>22</a:t>
            </a:fld>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p:nvPr>
        </p:nvSpPr>
        <p:spPr/>
        <p:txBody>
          <a:bodyPr/>
          <a:lstStyle/>
          <a:p>
            <a:pPr fontAlgn="auto">
              <a:spcAft>
                <a:spcPts val="0"/>
              </a:spcAft>
              <a:defRPr/>
            </a:pPr>
            <a:endParaRPr lang="ar-DZ" smtClean="0"/>
          </a:p>
        </p:txBody>
      </p:sp>
      <p:sp>
        <p:nvSpPr>
          <p:cNvPr id="29699" name="Espace réservé du contenu 2"/>
          <p:cNvSpPr>
            <a:spLocks noGrp="1"/>
          </p:cNvSpPr>
          <p:nvPr>
            <p:ph idx="1"/>
          </p:nvPr>
        </p:nvSpPr>
        <p:spPr>
          <a:xfrm>
            <a:off x="571500" y="1752600"/>
            <a:ext cx="7654925" cy="4191000"/>
          </a:xfrm>
        </p:spPr>
        <p:txBody>
          <a:bodyPr>
            <a:normAutofit fontScale="92500" lnSpcReduction="10000"/>
          </a:bodyPr>
          <a:lstStyle/>
          <a:p>
            <a:pPr fontAlgn="auto">
              <a:spcAft>
                <a:spcPts val="0"/>
              </a:spcAft>
              <a:buFont typeface="Wingdings 2"/>
              <a:buChar char=""/>
              <a:defRPr/>
            </a:pPr>
            <a:r>
              <a:rPr lang="fr-FR" smtClean="0"/>
              <a:t>Selon l'IEEE</a:t>
            </a:r>
          </a:p>
          <a:p>
            <a:pPr fontAlgn="auto">
              <a:spcAft>
                <a:spcPts val="0"/>
              </a:spcAft>
              <a:buFont typeface="Wingdings 2"/>
              <a:buChar char=""/>
              <a:defRPr/>
            </a:pPr>
            <a:r>
              <a:rPr lang="fr-FR" smtClean="0"/>
              <a:t>La qualité logicielle est:</a:t>
            </a:r>
          </a:p>
          <a:p>
            <a:pPr fontAlgn="auto">
              <a:spcAft>
                <a:spcPts val="0"/>
              </a:spcAft>
              <a:buFontTx/>
              <a:buNone/>
              <a:defRPr/>
            </a:pPr>
            <a:r>
              <a:rPr lang="fr-FR" i="1" smtClean="0"/>
              <a:t>(1) Le degré avec lequel un système, un composant ou un processus satisfait à ses exigences spécifiées.</a:t>
            </a:r>
          </a:p>
          <a:p>
            <a:pPr fontAlgn="auto">
              <a:spcAft>
                <a:spcPts val="0"/>
              </a:spcAft>
              <a:buFontTx/>
              <a:buNone/>
              <a:defRPr/>
            </a:pPr>
            <a:r>
              <a:rPr lang="fr-FR" i="1" smtClean="0"/>
              <a:t>(2) Le degré avec lequel un système, un composant ou un processus satisfait aux besoins ou attentes de ses clients/usagers.</a:t>
            </a:r>
            <a:endParaRPr lang="ar-DZ" smtClean="0"/>
          </a:p>
        </p:txBody>
      </p:sp>
      <p:sp>
        <p:nvSpPr>
          <p:cNvPr id="26629" name="Espace réservé du pied de page 4"/>
          <p:cNvSpPr>
            <a:spLocks noGrp="1"/>
          </p:cNvSpPr>
          <p:nvPr>
            <p:ph type="ftr" sz="quarter" idx="11"/>
          </p:nvPr>
        </p:nvSpPr>
        <p:spPr/>
        <p:txBody>
          <a:bodyPr/>
          <a:lstStyle/>
          <a:p>
            <a:pPr>
              <a:defRPr/>
            </a:pPr>
            <a:r>
              <a:rPr lang="en-US"/>
              <a:t>Dr Maamri Ramdane</a:t>
            </a:r>
          </a:p>
        </p:txBody>
      </p:sp>
      <p:sp>
        <p:nvSpPr>
          <p:cNvPr id="26630" name="Espace réservé du numéro de diapositive 5"/>
          <p:cNvSpPr>
            <a:spLocks noGrp="1"/>
          </p:cNvSpPr>
          <p:nvPr>
            <p:ph type="sldNum" sz="quarter" idx="12"/>
          </p:nvPr>
        </p:nvSpPr>
        <p:spPr>
          <a:xfrm>
            <a:off x="1905000" y="6415088"/>
            <a:ext cx="1593850" cy="441325"/>
          </a:xfrm>
        </p:spPr>
        <p:txBody>
          <a:bodyPr/>
          <a:lstStyle/>
          <a:p>
            <a:pPr algn="l">
              <a:defRPr/>
            </a:pPr>
            <a:fld id="{22009AB5-D65C-4A88-B374-55323AD5F92C}" type="slidenum">
              <a:rPr lang="en-US"/>
              <a:pPr algn="l">
                <a:defRPr/>
              </a:pPr>
              <a:t>23</a:t>
            </a:fld>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subTitle" idx="1"/>
          </p:nvPr>
        </p:nvSpPr>
        <p:spPr>
          <a:xfrm>
            <a:off x="762000" y="1371600"/>
            <a:ext cx="7620000" cy="4267200"/>
          </a:xfrm>
        </p:spPr>
        <p:txBody>
          <a:bodyPr>
            <a:normAutofit/>
          </a:bodyPr>
          <a:lstStyle/>
          <a:p>
            <a:pPr fontAlgn="auto">
              <a:spcAft>
                <a:spcPts val="0"/>
              </a:spcAft>
              <a:buFont typeface="Wingdings 2"/>
              <a:buNone/>
              <a:defRPr/>
            </a:pPr>
            <a:r>
              <a:rPr lang="fr-CA" sz="2800" smtClean="0"/>
              <a:t>Quality means “meeting requirements” </a:t>
            </a:r>
          </a:p>
          <a:p>
            <a:pPr fontAlgn="auto">
              <a:spcAft>
                <a:spcPts val="0"/>
              </a:spcAft>
              <a:buFont typeface="Wingdings 2"/>
              <a:buNone/>
              <a:defRPr/>
            </a:pPr>
            <a:endParaRPr lang="fr-CA" sz="2800" smtClean="0"/>
          </a:p>
          <a:p>
            <a:pPr fontAlgn="auto">
              <a:spcAft>
                <a:spcPts val="0"/>
              </a:spcAft>
              <a:buFont typeface="Wingdings 2"/>
              <a:buNone/>
              <a:defRPr/>
            </a:pPr>
            <a:r>
              <a:rPr lang="fr-CA" sz="2800" smtClean="0"/>
              <a:t>With this definition, to have a quality product the requirements must be measurable, and the product ’s requirements will either be met or not met.</a:t>
            </a:r>
            <a:endParaRPr lang="fr-CA" smtClean="0"/>
          </a:p>
          <a:p>
            <a:pPr fontAlgn="auto">
              <a:spcAft>
                <a:spcPts val="0"/>
              </a:spcAft>
              <a:buFont typeface="Wingdings 2"/>
              <a:buNone/>
              <a:defRPr/>
            </a:pPr>
            <a:endParaRPr lang="fr-CA" smtClean="0"/>
          </a:p>
          <a:p>
            <a:pPr fontAlgn="auto">
              <a:spcAft>
                <a:spcPts val="0"/>
              </a:spcAft>
              <a:buFont typeface="Wingdings 2"/>
              <a:buNone/>
              <a:defRPr/>
            </a:pPr>
            <a:r>
              <a:rPr lang="fr-CA" sz="1600" smtClean="0"/>
              <a:t>Software testing and continuous quality improvement</a:t>
            </a:r>
          </a:p>
          <a:p>
            <a:pPr fontAlgn="auto">
              <a:spcAft>
                <a:spcPts val="0"/>
              </a:spcAft>
              <a:buFont typeface="Wingdings 2"/>
              <a:buNone/>
              <a:defRPr/>
            </a:pPr>
            <a:r>
              <a:rPr lang="fr-CA" sz="1600" smtClean="0"/>
              <a:t>William E. Lewis</a:t>
            </a:r>
            <a:endParaRPr lang="fr-CA" sz="1200" smtClean="0"/>
          </a:p>
          <a:p>
            <a:pPr fontAlgn="auto">
              <a:spcAft>
                <a:spcPts val="0"/>
              </a:spcAft>
              <a:buFont typeface="Wingdings 2"/>
              <a:buNone/>
              <a:defRPr/>
            </a:pPr>
            <a:endParaRPr lang="fr-CA" sz="1200" smtClean="0"/>
          </a:p>
        </p:txBody>
      </p:sp>
      <p:sp>
        <p:nvSpPr>
          <p:cNvPr id="5" name="Espace réservé du pied de page 4"/>
          <p:cNvSpPr>
            <a:spLocks noGrp="1"/>
          </p:cNvSpPr>
          <p:nvPr>
            <p:ph type="ftr" sz="quarter" idx="11"/>
          </p:nvPr>
        </p:nvSpPr>
        <p:spPr/>
        <p:txBody>
          <a:bodyPr/>
          <a:lstStyle/>
          <a:p>
            <a:pPr>
              <a:defRPr/>
            </a:pPr>
            <a:r>
              <a:rPr lang="fr-FR"/>
              <a:t>Dr Maamri Ramdane</a:t>
            </a:r>
            <a:endParaRPr lang="en-US"/>
          </a:p>
        </p:txBody>
      </p:sp>
      <p:sp>
        <p:nvSpPr>
          <p:cNvPr id="4" name="Espace réservé du numéro de diapositive 3"/>
          <p:cNvSpPr>
            <a:spLocks noGrp="1"/>
          </p:cNvSpPr>
          <p:nvPr>
            <p:ph type="sldNum" sz="quarter" idx="12"/>
          </p:nvPr>
        </p:nvSpPr>
        <p:spPr/>
        <p:txBody>
          <a:bodyPr/>
          <a:lstStyle/>
          <a:p>
            <a:pPr>
              <a:defRPr/>
            </a:pPr>
            <a:fld id="{6162CA6F-41C3-4D96-98C3-142CBBC90151}" type="slidenum">
              <a:rPr lang="en-US"/>
              <a:pPr>
                <a:defRPr/>
              </a:pPr>
              <a:t>24</a:t>
            </a:fld>
            <a:endParaRPr lang="en-US"/>
          </a:p>
        </p:txBody>
      </p:sp>
      <p:sp>
        <p:nvSpPr>
          <p:cNvPr id="37893" name="Rectangle 4"/>
          <p:cNvSpPr>
            <a:spLocks noChangeArrowheads="1"/>
          </p:cNvSpPr>
          <p:nvPr/>
        </p:nvSpPr>
        <p:spPr bwMode="auto">
          <a:xfrm>
            <a:off x="685800" y="228600"/>
            <a:ext cx="7772400" cy="838200"/>
          </a:xfrm>
          <a:prstGeom prst="rect">
            <a:avLst/>
          </a:prstGeom>
          <a:noFill/>
          <a:ln w="9525">
            <a:noFill/>
            <a:miter lim="800000"/>
            <a:headEnd/>
            <a:tailEnd/>
          </a:ln>
        </p:spPr>
        <p:txBody>
          <a:bodyPr anchor="ctr"/>
          <a:lstStyle/>
          <a:p>
            <a:r>
              <a:rPr lang="fr-CA" sz="3200"/>
              <a:t>La qualité</a:t>
            </a:r>
            <a:endParaRPr lang="fr-CA" sz="4400" u="sng"/>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1"/>
          <p:cNvSpPr>
            <a:spLocks noGrp="1"/>
          </p:cNvSpPr>
          <p:nvPr>
            <p:ph type="title"/>
          </p:nvPr>
        </p:nvSpPr>
        <p:spPr/>
        <p:txBody>
          <a:bodyPr/>
          <a:lstStyle/>
          <a:p>
            <a:pPr fontAlgn="auto">
              <a:spcAft>
                <a:spcPts val="0"/>
              </a:spcAft>
              <a:defRPr/>
            </a:pPr>
            <a:endParaRPr lang="ar-DZ" smtClean="0"/>
          </a:p>
        </p:txBody>
      </p:sp>
      <p:sp>
        <p:nvSpPr>
          <p:cNvPr id="31747" name="Espace réservé du contenu 2"/>
          <p:cNvSpPr>
            <a:spLocks noGrp="1"/>
          </p:cNvSpPr>
          <p:nvPr>
            <p:ph idx="1"/>
          </p:nvPr>
        </p:nvSpPr>
        <p:spPr>
          <a:xfrm>
            <a:off x="571500" y="1752600"/>
            <a:ext cx="7929563" cy="4191000"/>
          </a:xfrm>
        </p:spPr>
        <p:txBody>
          <a:bodyPr>
            <a:normAutofit fontScale="77500" lnSpcReduction="20000"/>
          </a:bodyPr>
          <a:lstStyle/>
          <a:p>
            <a:pPr fontAlgn="auto">
              <a:spcAft>
                <a:spcPts val="0"/>
              </a:spcAft>
              <a:buFontTx/>
              <a:buNone/>
              <a:defRPr/>
            </a:pPr>
            <a:r>
              <a:rPr lang="fr-FR" smtClean="0"/>
              <a:t>la Qualité logicielle </a:t>
            </a:r>
          </a:p>
          <a:p>
            <a:pPr fontAlgn="auto">
              <a:spcAft>
                <a:spcPts val="0"/>
              </a:spcAft>
              <a:buFontTx/>
              <a:buNone/>
              <a:defRPr/>
            </a:pPr>
            <a:r>
              <a:rPr lang="fr-FR" smtClean="0"/>
              <a:t>● </a:t>
            </a:r>
            <a:r>
              <a:rPr lang="fr-FR" i="1" smtClean="0"/>
              <a:t>Conformité aux exigences</a:t>
            </a:r>
          </a:p>
          <a:p>
            <a:pPr fontAlgn="auto">
              <a:spcAft>
                <a:spcPts val="0"/>
              </a:spcAft>
              <a:buFontTx/>
              <a:buNone/>
              <a:defRPr/>
            </a:pPr>
            <a:r>
              <a:rPr lang="fr-FR" smtClean="0"/>
              <a:t>● Sens le plus étroit de qualité du logiciel</a:t>
            </a:r>
          </a:p>
          <a:p>
            <a:pPr fontAlgn="auto">
              <a:spcAft>
                <a:spcPts val="0"/>
              </a:spcAft>
              <a:buFontTx/>
              <a:buNone/>
              <a:defRPr/>
            </a:pPr>
            <a:r>
              <a:rPr lang="fr-FR" smtClean="0"/>
              <a:t>	– absence de bugs</a:t>
            </a:r>
          </a:p>
          <a:p>
            <a:pPr fontAlgn="auto">
              <a:spcAft>
                <a:spcPts val="0"/>
              </a:spcAft>
              <a:buFontTx/>
              <a:buNone/>
              <a:defRPr/>
            </a:pPr>
            <a:r>
              <a:rPr lang="fr-FR" smtClean="0"/>
              <a:t>	– bas </a:t>
            </a:r>
            <a:r>
              <a:rPr lang="fr-FR" i="1" smtClean="0"/>
              <a:t>ratio de défauts (# de défauts/unité de taille)</a:t>
            </a:r>
          </a:p>
          <a:p>
            <a:pPr fontAlgn="auto">
              <a:spcAft>
                <a:spcPts val="0"/>
              </a:spcAft>
              <a:buFontTx/>
              <a:buNone/>
              <a:defRPr/>
            </a:pPr>
            <a:r>
              <a:rPr lang="fr-FR" smtClean="0"/>
              <a:t>	– haute </a:t>
            </a:r>
            <a:r>
              <a:rPr lang="fr-FR" i="1" smtClean="0"/>
              <a:t>fiabilité (nombre de pannes par n heures </a:t>
            </a:r>
            <a:r>
              <a:rPr lang="fr-FR" smtClean="0"/>
              <a:t>d'opération)</a:t>
            </a:r>
          </a:p>
          <a:p>
            <a:pPr fontAlgn="auto">
              <a:spcAft>
                <a:spcPts val="0"/>
              </a:spcAft>
              <a:buFont typeface="Wingdings 2"/>
              <a:buChar char=""/>
              <a:defRPr/>
            </a:pPr>
            <a:r>
              <a:rPr lang="fr-FR" smtClean="0"/>
              <a:t>● Temps Moyen entre Pannes (Mean Time ToFailure MTTF)</a:t>
            </a:r>
          </a:p>
          <a:p>
            <a:pPr fontAlgn="auto">
              <a:spcAft>
                <a:spcPts val="0"/>
              </a:spcAft>
              <a:buFontTx/>
              <a:buNone/>
              <a:defRPr/>
            </a:pPr>
            <a:r>
              <a:rPr lang="fr-FR" smtClean="0"/>
              <a:t>probabilité d'opération sans panne dans un temps spécifié</a:t>
            </a:r>
            <a:endParaRPr lang="ar-DZ" smtClean="0"/>
          </a:p>
        </p:txBody>
      </p:sp>
      <p:sp>
        <p:nvSpPr>
          <p:cNvPr id="28677" name="Espace réservé du pied de page 4"/>
          <p:cNvSpPr>
            <a:spLocks noGrp="1"/>
          </p:cNvSpPr>
          <p:nvPr>
            <p:ph type="ftr" sz="quarter" idx="11"/>
          </p:nvPr>
        </p:nvSpPr>
        <p:spPr/>
        <p:txBody>
          <a:bodyPr/>
          <a:lstStyle/>
          <a:p>
            <a:pPr>
              <a:defRPr/>
            </a:pPr>
            <a:r>
              <a:rPr lang="en-US"/>
              <a:t>Dr Maamri Ramdane</a:t>
            </a:r>
          </a:p>
        </p:txBody>
      </p:sp>
      <p:sp>
        <p:nvSpPr>
          <p:cNvPr id="28678" name="Espace réservé du numéro de diapositive 5"/>
          <p:cNvSpPr>
            <a:spLocks noGrp="1"/>
          </p:cNvSpPr>
          <p:nvPr>
            <p:ph type="sldNum" sz="quarter" idx="12"/>
          </p:nvPr>
        </p:nvSpPr>
        <p:spPr>
          <a:xfrm>
            <a:off x="1905000" y="6415088"/>
            <a:ext cx="1593850" cy="441325"/>
          </a:xfrm>
        </p:spPr>
        <p:txBody>
          <a:bodyPr/>
          <a:lstStyle/>
          <a:p>
            <a:pPr algn="l">
              <a:defRPr/>
            </a:pPr>
            <a:fld id="{BE9E7C4F-3B5D-4E22-A557-B4F1B4A79AB2}" type="slidenum">
              <a:rPr lang="en-US"/>
              <a:pPr algn="l">
                <a:defRPr/>
              </a:pPr>
              <a:t>25</a:t>
            </a:fld>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p:cNvSpPr>
            <a:spLocks noGrp="1"/>
          </p:cNvSpPr>
          <p:nvPr>
            <p:ph type="title"/>
          </p:nvPr>
        </p:nvSpPr>
        <p:spPr/>
        <p:txBody>
          <a:bodyPr/>
          <a:lstStyle/>
          <a:p>
            <a:pPr fontAlgn="auto">
              <a:spcAft>
                <a:spcPts val="0"/>
              </a:spcAft>
              <a:defRPr/>
            </a:pPr>
            <a:endParaRPr lang="ar-DZ" smtClean="0"/>
          </a:p>
        </p:txBody>
      </p:sp>
      <p:sp>
        <p:nvSpPr>
          <p:cNvPr id="32771" name="Espace réservé du contenu 2"/>
          <p:cNvSpPr>
            <a:spLocks noGrp="1"/>
          </p:cNvSpPr>
          <p:nvPr>
            <p:ph idx="1"/>
          </p:nvPr>
        </p:nvSpPr>
        <p:spPr>
          <a:xfrm>
            <a:off x="857250" y="1752600"/>
            <a:ext cx="7369175" cy="4191000"/>
          </a:xfrm>
        </p:spPr>
        <p:txBody>
          <a:bodyPr>
            <a:normAutofit fontScale="92500"/>
          </a:bodyPr>
          <a:lstStyle/>
          <a:p>
            <a:pPr fontAlgn="auto">
              <a:spcAft>
                <a:spcPts val="0"/>
              </a:spcAft>
              <a:buFontTx/>
              <a:buNone/>
              <a:defRPr/>
            </a:pPr>
            <a:r>
              <a:rPr lang="fr-FR" smtClean="0"/>
              <a:t>Selon Pressman</a:t>
            </a:r>
          </a:p>
          <a:p>
            <a:pPr fontAlgn="auto">
              <a:spcAft>
                <a:spcPts val="0"/>
              </a:spcAft>
              <a:buFontTx/>
              <a:buNone/>
              <a:defRPr/>
            </a:pPr>
            <a:r>
              <a:rPr lang="fr-FR" smtClean="0"/>
              <a:t>La qualité logicielle est:</a:t>
            </a:r>
          </a:p>
          <a:p>
            <a:pPr algn="just" fontAlgn="auto">
              <a:spcAft>
                <a:spcPts val="0"/>
              </a:spcAft>
              <a:buFontTx/>
              <a:buNone/>
              <a:defRPr/>
            </a:pPr>
            <a:r>
              <a:rPr lang="fr-FR" i="1" smtClean="0"/>
              <a:t>Conformité aux exigences fonctionnelles et de performance explicites, aux normes de developpement explicitement documentées, et aux caractéristiques implicites qui sont attendues de tout le logiciel professionnellement développé</a:t>
            </a:r>
            <a:endParaRPr lang="ar-DZ" smtClean="0"/>
          </a:p>
        </p:txBody>
      </p:sp>
      <p:sp>
        <p:nvSpPr>
          <p:cNvPr id="29701" name="Espace réservé du pied de page 4"/>
          <p:cNvSpPr>
            <a:spLocks noGrp="1"/>
          </p:cNvSpPr>
          <p:nvPr>
            <p:ph type="ftr" sz="quarter" idx="11"/>
          </p:nvPr>
        </p:nvSpPr>
        <p:spPr/>
        <p:txBody>
          <a:bodyPr/>
          <a:lstStyle/>
          <a:p>
            <a:pPr>
              <a:defRPr/>
            </a:pPr>
            <a:r>
              <a:rPr lang="en-US"/>
              <a:t>Dr Maamri Ramdane</a:t>
            </a:r>
          </a:p>
        </p:txBody>
      </p:sp>
      <p:sp>
        <p:nvSpPr>
          <p:cNvPr id="29702" name="Espace réservé du numéro de diapositive 5"/>
          <p:cNvSpPr>
            <a:spLocks noGrp="1"/>
          </p:cNvSpPr>
          <p:nvPr>
            <p:ph type="sldNum" sz="quarter" idx="12"/>
          </p:nvPr>
        </p:nvSpPr>
        <p:spPr>
          <a:xfrm>
            <a:off x="1905000" y="6415088"/>
            <a:ext cx="1593850" cy="441325"/>
          </a:xfrm>
        </p:spPr>
        <p:txBody>
          <a:bodyPr/>
          <a:lstStyle/>
          <a:p>
            <a:pPr algn="l">
              <a:defRPr/>
            </a:pPr>
            <a:fld id="{AFD75A20-6429-4EE5-A1CC-2E24FBCB3983}" type="slidenum">
              <a:rPr lang="en-US"/>
              <a:pPr algn="l">
                <a:defRPr/>
              </a:pPr>
              <a:t>26</a:t>
            </a:fld>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p:cNvSpPr>
            <a:spLocks noGrp="1"/>
          </p:cNvSpPr>
          <p:nvPr>
            <p:ph type="title"/>
          </p:nvPr>
        </p:nvSpPr>
        <p:spPr/>
        <p:txBody>
          <a:bodyPr/>
          <a:lstStyle/>
          <a:p>
            <a:pPr fontAlgn="auto">
              <a:spcAft>
                <a:spcPts val="0"/>
              </a:spcAft>
              <a:defRPr/>
            </a:pPr>
            <a:r>
              <a:rPr lang="fr-FR" smtClean="0"/>
              <a:t>Importance de la qualité du logiciel</a:t>
            </a:r>
            <a:endParaRPr lang="ar-DZ" smtClean="0"/>
          </a:p>
        </p:txBody>
      </p:sp>
      <p:sp>
        <p:nvSpPr>
          <p:cNvPr id="33795" name="Espace réservé du contenu 2"/>
          <p:cNvSpPr>
            <a:spLocks noGrp="1"/>
          </p:cNvSpPr>
          <p:nvPr>
            <p:ph idx="1"/>
          </p:nvPr>
        </p:nvSpPr>
        <p:spPr>
          <a:xfrm>
            <a:off x="642938" y="1752600"/>
            <a:ext cx="7583487" cy="4191000"/>
          </a:xfrm>
        </p:spPr>
        <p:txBody>
          <a:bodyPr>
            <a:normAutofit fontScale="77500" lnSpcReduction="20000"/>
          </a:bodyPr>
          <a:lstStyle/>
          <a:p>
            <a:pPr fontAlgn="auto">
              <a:spcAft>
                <a:spcPts val="0"/>
              </a:spcAft>
              <a:buFontTx/>
              <a:buNone/>
              <a:defRPr/>
            </a:pPr>
            <a:r>
              <a:rPr lang="fr-FR" smtClean="0"/>
              <a:t>● Logiciel est une composante majeure des systèmes informatiques (environ 80% du coût) – utilisés pour </a:t>
            </a:r>
          </a:p>
          <a:p>
            <a:pPr fontAlgn="auto">
              <a:spcAft>
                <a:spcPts val="0"/>
              </a:spcAft>
              <a:buFontTx/>
              <a:buNone/>
              <a:defRPr/>
            </a:pPr>
            <a:r>
              <a:rPr lang="fr-FR" smtClean="0"/>
              <a:t>	– communication (ex. syst. téléphone, syst. email)</a:t>
            </a:r>
          </a:p>
          <a:p>
            <a:pPr fontAlgn="auto">
              <a:spcAft>
                <a:spcPts val="0"/>
              </a:spcAft>
              <a:buFontTx/>
              <a:buNone/>
              <a:defRPr/>
            </a:pPr>
            <a:r>
              <a:rPr lang="fr-FR" smtClean="0"/>
              <a:t>	– santé (monitoring),</a:t>
            </a:r>
          </a:p>
          <a:p>
            <a:pPr fontAlgn="auto">
              <a:spcAft>
                <a:spcPts val="0"/>
              </a:spcAft>
              <a:buFontTx/>
              <a:buNone/>
              <a:defRPr/>
            </a:pPr>
            <a:r>
              <a:rPr lang="fr-FR" smtClean="0"/>
              <a:t>	– transport (ex. automobile, aéronautique),</a:t>
            </a:r>
          </a:p>
          <a:p>
            <a:pPr fontAlgn="auto">
              <a:spcAft>
                <a:spcPts val="0"/>
              </a:spcAft>
              <a:buFontTx/>
              <a:buNone/>
              <a:defRPr/>
            </a:pPr>
            <a:r>
              <a:rPr lang="fr-FR" smtClean="0"/>
              <a:t>	– échanges économiques (ex. ecommerce),</a:t>
            </a:r>
          </a:p>
          <a:p>
            <a:pPr fontAlgn="auto">
              <a:spcAft>
                <a:spcPts val="0"/>
              </a:spcAft>
              <a:buFontTx/>
              <a:buNone/>
              <a:defRPr/>
            </a:pPr>
            <a:r>
              <a:rPr lang="fr-FR" smtClean="0"/>
              <a:t>	– entertainment,</a:t>
            </a:r>
          </a:p>
          <a:p>
            <a:pPr fontAlgn="auto">
              <a:spcAft>
                <a:spcPts val="0"/>
              </a:spcAft>
              <a:buFontTx/>
              <a:buNone/>
              <a:defRPr/>
            </a:pPr>
            <a:r>
              <a:rPr lang="fr-FR" smtClean="0"/>
              <a:t>	– etc.</a:t>
            </a:r>
          </a:p>
          <a:p>
            <a:pPr fontAlgn="auto">
              <a:spcAft>
                <a:spcPts val="0"/>
              </a:spcAft>
              <a:buFontTx/>
              <a:buNone/>
              <a:defRPr/>
            </a:pPr>
            <a:r>
              <a:rPr lang="fr-FR" smtClean="0"/>
              <a:t>●</a:t>
            </a:r>
            <a:endParaRPr lang="ar-DZ" smtClean="0"/>
          </a:p>
        </p:txBody>
      </p:sp>
      <p:sp>
        <p:nvSpPr>
          <p:cNvPr id="30725" name="Espace réservé du pied de page 4"/>
          <p:cNvSpPr>
            <a:spLocks noGrp="1"/>
          </p:cNvSpPr>
          <p:nvPr>
            <p:ph type="ftr" sz="quarter" idx="11"/>
          </p:nvPr>
        </p:nvSpPr>
        <p:spPr/>
        <p:txBody>
          <a:bodyPr/>
          <a:lstStyle/>
          <a:p>
            <a:pPr>
              <a:defRPr/>
            </a:pPr>
            <a:r>
              <a:rPr lang="en-US"/>
              <a:t>Dr Maamri Ramdane</a:t>
            </a:r>
          </a:p>
        </p:txBody>
      </p:sp>
      <p:sp>
        <p:nvSpPr>
          <p:cNvPr id="30726" name="Espace réservé du numéro de diapositive 5"/>
          <p:cNvSpPr>
            <a:spLocks noGrp="1"/>
          </p:cNvSpPr>
          <p:nvPr>
            <p:ph type="sldNum" sz="quarter" idx="12"/>
          </p:nvPr>
        </p:nvSpPr>
        <p:spPr>
          <a:xfrm>
            <a:off x="1905000" y="6415088"/>
            <a:ext cx="1593850" cy="441325"/>
          </a:xfrm>
        </p:spPr>
        <p:txBody>
          <a:bodyPr/>
          <a:lstStyle/>
          <a:p>
            <a:pPr algn="l">
              <a:defRPr/>
            </a:pPr>
            <a:fld id="{9C4ABC08-54C4-4DC1-A7D5-BB2D173157D1}" type="slidenum">
              <a:rPr lang="en-US"/>
              <a:pPr algn="l">
                <a:defRPr/>
              </a:pPr>
              <a:t>27</a:t>
            </a:fld>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p:cNvSpPr>
            <a:spLocks noGrp="1"/>
          </p:cNvSpPr>
          <p:nvPr>
            <p:ph type="title"/>
          </p:nvPr>
        </p:nvSpPr>
        <p:spPr/>
        <p:txBody>
          <a:bodyPr/>
          <a:lstStyle/>
          <a:p>
            <a:pPr fontAlgn="auto">
              <a:spcAft>
                <a:spcPts val="0"/>
              </a:spcAft>
              <a:defRPr/>
            </a:pPr>
            <a:endParaRPr lang="ar-DZ" smtClean="0"/>
          </a:p>
        </p:txBody>
      </p:sp>
      <p:sp>
        <p:nvSpPr>
          <p:cNvPr id="41987" name="Espace réservé du contenu 2"/>
          <p:cNvSpPr>
            <a:spLocks noGrp="1"/>
          </p:cNvSpPr>
          <p:nvPr>
            <p:ph idx="1"/>
          </p:nvPr>
        </p:nvSpPr>
        <p:spPr>
          <a:xfrm>
            <a:off x="857250" y="1752600"/>
            <a:ext cx="7369175" cy="4191000"/>
          </a:xfrm>
        </p:spPr>
        <p:txBody>
          <a:bodyPr/>
          <a:lstStyle/>
          <a:p>
            <a:pPr>
              <a:buFontTx/>
              <a:buNone/>
            </a:pPr>
            <a:r>
              <a:rPr lang="fr-FR" smtClean="0"/>
              <a:t> Les défauts du logiciel sont extrêmement coûteux en terme</a:t>
            </a:r>
          </a:p>
          <a:p>
            <a:pPr>
              <a:buFontTx/>
              <a:buNone/>
            </a:pPr>
            <a:r>
              <a:rPr lang="fr-FR" smtClean="0"/>
              <a:t>	– d'argent</a:t>
            </a:r>
          </a:p>
          <a:p>
            <a:pPr>
              <a:buFontTx/>
              <a:buNone/>
            </a:pPr>
            <a:r>
              <a:rPr lang="fr-FR" smtClean="0"/>
              <a:t>	– de réputation</a:t>
            </a:r>
          </a:p>
          <a:p>
            <a:pPr>
              <a:buFontTx/>
              <a:buNone/>
            </a:pPr>
            <a:r>
              <a:rPr lang="fr-FR" smtClean="0"/>
              <a:t>	- de perte de vie</a:t>
            </a:r>
            <a:endParaRPr lang="ar-DZ" smtClean="0"/>
          </a:p>
          <a:p>
            <a:endParaRPr lang="ar-DZ" smtClean="0"/>
          </a:p>
        </p:txBody>
      </p:sp>
      <p:sp>
        <p:nvSpPr>
          <p:cNvPr id="5" name="Espace réservé du pied de page 4"/>
          <p:cNvSpPr>
            <a:spLocks noGrp="1"/>
          </p:cNvSpPr>
          <p:nvPr>
            <p:ph type="ftr" sz="quarter" idx="11"/>
          </p:nvPr>
        </p:nvSpPr>
        <p:spPr/>
        <p:txBody>
          <a:bodyPr/>
          <a:lstStyle/>
          <a:p>
            <a:pPr>
              <a:defRPr/>
            </a:pPr>
            <a:r>
              <a:rPr lang="fr-FR"/>
              <a:t>Dr Maamri Ramdane</a:t>
            </a:r>
            <a:endParaRPr lang="en-US"/>
          </a:p>
        </p:txBody>
      </p:sp>
      <p:sp>
        <p:nvSpPr>
          <p:cNvPr id="4" name="Espace réservé du numéro de diapositive 3"/>
          <p:cNvSpPr>
            <a:spLocks noGrp="1"/>
          </p:cNvSpPr>
          <p:nvPr>
            <p:ph type="sldNum" sz="quarter" idx="12"/>
          </p:nvPr>
        </p:nvSpPr>
        <p:spPr/>
        <p:txBody>
          <a:bodyPr/>
          <a:lstStyle/>
          <a:p>
            <a:pPr>
              <a:defRPr/>
            </a:pPr>
            <a:fld id="{5569F5B5-D246-4E83-BA0B-CDE5CAB07AF4}" type="slidenum">
              <a:rPr lang="en-US"/>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1"/>
          <p:cNvSpPr>
            <a:spLocks noGrp="1"/>
          </p:cNvSpPr>
          <p:nvPr>
            <p:ph type="title"/>
          </p:nvPr>
        </p:nvSpPr>
        <p:spPr/>
        <p:txBody>
          <a:bodyPr/>
          <a:lstStyle/>
          <a:p>
            <a:pPr fontAlgn="auto">
              <a:spcAft>
                <a:spcPts val="0"/>
              </a:spcAft>
              <a:defRPr/>
            </a:pPr>
            <a:endParaRPr lang="ar-DZ" smtClean="0"/>
          </a:p>
        </p:txBody>
      </p:sp>
      <p:sp>
        <p:nvSpPr>
          <p:cNvPr id="35843" name="Espace réservé du contenu 2"/>
          <p:cNvSpPr>
            <a:spLocks noGrp="1"/>
          </p:cNvSpPr>
          <p:nvPr>
            <p:ph idx="1"/>
          </p:nvPr>
        </p:nvSpPr>
        <p:spPr>
          <a:xfrm>
            <a:off x="1285875" y="1752600"/>
            <a:ext cx="6940550" cy="4191000"/>
          </a:xfrm>
        </p:spPr>
        <p:txBody>
          <a:bodyPr>
            <a:normAutofit fontScale="85000" lnSpcReduction="20000"/>
          </a:bodyPr>
          <a:lstStyle/>
          <a:p>
            <a:pPr fontAlgn="auto">
              <a:spcAft>
                <a:spcPts val="0"/>
              </a:spcAft>
              <a:buFontTx/>
              <a:buNone/>
              <a:defRPr/>
            </a:pPr>
            <a:r>
              <a:rPr lang="fr-FR" smtClean="0"/>
              <a:t>● Plusieurs désastres historiques attribués au logiciel</a:t>
            </a:r>
          </a:p>
          <a:p>
            <a:pPr fontAlgn="auto">
              <a:spcAft>
                <a:spcPts val="0"/>
              </a:spcAft>
              <a:buFontTx/>
              <a:buNone/>
              <a:defRPr/>
            </a:pPr>
            <a:r>
              <a:rPr lang="fr-FR" smtClean="0"/>
              <a:t>– 1988 abattage d'un Airbus 320 par l'USS Vincennes – affichage cryptique et confusant du logiciel de détection</a:t>
            </a:r>
          </a:p>
          <a:p>
            <a:pPr fontAlgn="auto">
              <a:spcAft>
                <a:spcPts val="0"/>
              </a:spcAft>
              <a:buFontTx/>
              <a:buNone/>
              <a:defRPr/>
            </a:pPr>
            <a:r>
              <a:rPr lang="fr-FR" smtClean="0"/>
              <a:t>– 1991 échec de missile patriot calcul imprécis de temps dû à des erreurs arithmétiques</a:t>
            </a:r>
          </a:p>
          <a:p>
            <a:pPr fontAlgn="auto">
              <a:spcAft>
                <a:spcPts val="0"/>
              </a:spcAft>
              <a:buFontTx/>
              <a:buNone/>
              <a:defRPr/>
            </a:pPr>
            <a:r>
              <a:rPr lang="fr-FR" smtClean="0"/>
              <a:t>– London Ambulance Service Computer Aided Despatch System – plusieurs décès</a:t>
            </a:r>
          </a:p>
        </p:txBody>
      </p:sp>
      <p:sp>
        <p:nvSpPr>
          <p:cNvPr id="31749" name="Espace réservé du pied de page 4"/>
          <p:cNvSpPr>
            <a:spLocks noGrp="1"/>
          </p:cNvSpPr>
          <p:nvPr>
            <p:ph type="ftr" sz="quarter" idx="11"/>
          </p:nvPr>
        </p:nvSpPr>
        <p:spPr/>
        <p:txBody>
          <a:bodyPr/>
          <a:lstStyle/>
          <a:p>
            <a:pPr>
              <a:defRPr/>
            </a:pPr>
            <a:r>
              <a:rPr lang="en-US"/>
              <a:t>Dr Maamri Ramdane</a:t>
            </a:r>
          </a:p>
        </p:txBody>
      </p:sp>
      <p:sp>
        <p:nvSpPr>
          <p:cNvPr id="31750" name="Espace réservé du numéro de diapositive 5"/>
          <p:cNvSpPr>
            <a:spLocks noGrp="1"/>
          </p:cNvSpPr>
          <p:nvPr>
            <p:ph type="sldNum" sz="quarter" idx="12"/>
          </p:nvPr>
        </p:nvSpPr>
        <p:spPr>
          <a:xfrm>
            <a:off x="1905000" y="6415088"/>
            <a:ext cx="1593850" cy="441325"/>
          </a:xfrm>
        </p:spPr>
        <p:txBody>
          <a:bodyPr/>
          <a:lstStyle/>
          <a:p>
            <a:pPr algn="l">
              <a:defRPr/>
            </a:pPr>
            <a:fld id="{85CB7C25-FB73-4144-9A6A-699E29310B79}" type="slidenum">
              <a:rPr lang="en-US"/>
              <a:pPr algn="l">
                <a:defRPr/>
              </a:pPr>
              <a:t>29</a:t>
            </a:fld>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p:txBody>
          <a:bodyPr/>
          <a:lstStyle/>
          <a:p>
            <a:pPr fontAlgn="auto">
              <a:spcAft>
                <a:spcPts val="0"/>
              </a:spcAft>
              <a:defRPr/>
            </a:pPr>
            <a:endParaRPr lang="ar-DZ" smtClean="0"/>
          </a:p>
        </p:txBody>
      </p:sp>
      <p:sp>
        <p:nvSpPr>
          <p:cNvPr id="16387" name="Espace réservé du contenu 2"/>
          <p:cNvSpPr>
            <a:spLocks noGrp="1"/>
          </p:cNvSpPr>
          <p:nvPr>
            <p:ph idx="1"/>
          </p:nvPr>
        </p:nvSpPr>
        <p:spPr/>
        <p:txBody>
          <a:bodyPr/>
          <a:lstStyle/>
          <a:p>
            <a:pPr lvl="1"/>
            <a:r>
              <a:rPr lang="fr-FR" smtClean="0"/>
              <a:t>Les facteurs de la qualité</a:t>
            </a:r>
          </a:p>
          <a:p>
            <a:pPr lvl="1"/>
            <a:r>
              <a:rPr lang="fr-FR" smtClean="0"/>
              <a:t>Des critères de qualité</a:t>
            </a:r>
          </a:p>
          <a:p>
            <a:pPr lvl="1"/>
            <a:r>
              <a:rPr lang="fr-FR" smtClean="0"/>
              <a:t>Relations entre facteurs et critères</a:t>
            </a:r>
          </a:p>
          <a:p>
            <a:pPr lvl="1"/>
            <a:r>
              <a:rPr lang="fr-FR" smtClean="0"/>
              <a:t>Mesure</a:t>
            </a:r>
          </a:p>
          <a:p>
            <a:pPr lvl="1"/>
            <a:r>
              <a:rPr lang="fr-FR" smtClean="0"/>
              <a:t>Mise en place de la qualité</a:t>
            </a:r>
          </a:p>
          <a:p>
            <a:pPr lvl="1">
              <a:buFontTx/>
              <a:buNone/>
            </a:pPr>
            <a:r>
              <a:rPr lang="fr-FR" smtClean="0"/>
              <a:t>Test de Logiciel</a:t>
            </a:r>
          </a:p>
          <a:p>
            <a:pPr lvl="1">
              <a:buFontTx/>
              <a:buNone/>
            </a:pPr>
            <a:endParaRPr lang="ar-DZ" smtClean="0"/>
          </a:p>
        </p:txBody>
      </p:sp>
      <p:sp>
        <p:nvSpPr>
          <p:cNvPr id="5126" name="Espace réservé du pied de page 4"/>
          <p:cNvSpPr>
            <a:spLocks noGrp="1"/>
          </p:cNvSpPr>
          <p:nvPr>
            <p:ph type="ftr" sz="quarter" idx="11"/>
          </p:nvPr>
        </p:nvSpPr>
        <p:spPr/>
        <p:txBody>
          <a:bodyPr/>
          <a:lstStyle/>
          <a:p>
            <a:pPr>
              <a:defRPr/>
            </a:pPr>
            <a:r>
              <a:rPr lang="en-US"/>
              <a:t>Dr Maamri Ramdane</a:t>
            </a:r>
          </a:p>
        </p:txBody>
      </p:sp>
      <p:sp>
        <p:nvSpPr>
          <p:cNvPr id="5124" name="Espace réservé du numéro de diapositive 5"/>
          <p:cNvSpPr>
            <a:spLocks noGrp="1"/>
          </p:cNvSpPr>
          <p:nvPr>
            <p:ph type="sldNum" sz="quarter" idx="12"/>
          </p:nvPr>
        </p:nvSpPr>
        <p:spPr>
          <a:xfrm>
            <a:off x="1905000" y="6415088"/>
            <a:ext cx="1593850" cy="441325"/>
          </a:xfrm>
        </p:spPr>
        <p:txBody>
          <a:bodyPr/>
          <a:lstStyle/>
          <a:p>
            <a:pPr algn="l">
              <a:defRPr/>
            </a:pPr>
            <a:fld id="{C86C0F0E-8101-4945-9258-3181555B219E}" type="slidenum">
              <a:rPr lang="en-US"/>
              <a:pPr algn="l">
                <a:defRPr/>
              </a:pPr>
              <a:t>3</a:t>
            </a:fld>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1"/>
          <p:cNvSpPr>
            <a:spLocks noGrp="1"/>
          </p:cNvSpPr>
          <p:nvPr>
            <p:ph type="title"/>
          </p:nvPr>
        </p:nvSpPr>
        <p:spPr/>
        <p:txBody>
          <a:bodyPr/>
          <a:lstStyle/>
          <a:p>
            <a:pPr fontAlgn="auto">
              <a:spcAft>
                <a:spcPts val="0"/>
              </a:spcAft>
              <a:defRPr/>
            </a:pPr>
            <a:endParaRPr lang="ar-DZ" smtClean="0"/>
          </a:p>
        </p:txBody>
      </p:sp>
      <p:sp>
        <p:nvSpPr>
          <p:cNvPr id="36867" name="Espace réservé du contenu 2"/>
          <p:cNvSpPr>
            <a:spLocks noGrp="1"/>
          </p:cNvSpPr>
          <p:nvPr>
            <p:ph idx="1"/>
          </p:nvPr>
        </p:nvSpPr>
        <p:spPr>
          <a:xfrm>
            <a:off x="1214438" y="1752600"/>
            <a:ext cx="7011987" cy="4191000"/>
          </a:xfrm>
        </p:spPr>
        <p:txBody>
          <a:bodyPr>
            <a:normAutofit fontScale="77500" lnSpcReduction="20000"/>
          </a:bodyPr>
          <a:lstStyle/>
          <a:p>
            <a:pPr fontAlgn="auto">
              <a:spcAft>
                <a:spcPts val="0"/>
              </a:spcAft>
              <a:buFontTx/>
              <a:buNone/>
              <a:defRPr/>
            </a:pPr>
            <a:r>
              <a:rPr lang="fr-FR" smtClean="0"/>
              <a:t>– Le 3 Juin 1980, North American Aerospace Defense Command (NORAD) rapporta que les U.S. étaient sous attaque de missiles</a:t>
            </a:r>
          </a:p>
          <a:p>
            <a:pPr fontAlgn="auto">
              <a:spcAft>
                <a:spcPts val="0"/>
              </a:spcAft>
              <a:buFontTx/>
              <a:buNone/>
              <a:defRPr/>
            </a:pPr>
            <a:r>
              <a:rPr lang="ar-DZ" smtClean="0"/>
              <a:t>– </a:t>
            </a:r>
            <a:r>
              <a:rPr lang="fr-FR" smtClean="0"/>
              <a:t>Echec du premier lancement opérationnel de la navette spatiale dont le logiciel d'exploitation temps réel consiste en environ 500,000 LOC –problème de synchronisation entre les ordinateurs de contrôle de vol</a:t>
            </a:r>
          </a:p>
          <a:p>
            <a:pPr fontAlgn="auto">
              <a:spcAft>
                <a:spcPts val="0"/>
              </a:spcAft>
              <a:buFontTx/>
              <a:buNone/>
              <a:defRPr/>
            </a:pPr>
            <a:r>
              <a:rPr lang="fr-FR" smtClean="0"/>
              <a:t>– panne de 9 heures du réseau téléphonique longue distance d'AT&amp;T – provoqué par un patch de code non testé</a:t>
            </a:r>
            <a:endParaRPr lang="ar-DZ" smtClean="0"/>
          </a:p>
          <a:p>
            <a:pPr fontAlgn="auto">
              <a:spcAft>
                <a:spcPts val="0"/>
              </a:spcAft>
              <a:buFont typeface="Wingdings 2"/>
              <a:buChar char=""/>
              <a:defRPr/>
            </a:pPr>
            <a:endParaRPr lang="ar-DZ" smtClean="0"/>
          </a:p>
        </p:txBody>
      </p:sp>
      <p:sp>
        <p:nvSpPr>
          <p:cNvPr id="32773" name="Espace réservé du pied de page 4"/>
          <p:cNvSpPr>
            <a:spLocks noGrp="1"/>
          </p:cNvSpPr>
          <p:nvPr>
            <p:ph type="ftr" sz="quarter" idx="11"/>
          </p:nvPr>
        </p:nvSpPr>
        <p:spPr/>
        <p:txBody>
          <a:bodyPr/>
          <a:lstStyle/>
          <a:p>
            <a:pPr>
              <a:defRPr/>
            </a:pPr>
            <a:r>
              <a:rPr lang="en-US"/>
              <a:t>Dr Maamri Ramdane</a:t>
            </a:r>
          </a:p>
        </p:txBody>
      </p:sp>
      <p:sp>
        <p:nvSpPr>
          <p:cNvPr id="32774" name="Espace réservé du numéro de diapositive 5"/>
          <p:cNvSpPr>
            <a:spLocks noGrp="1"/>
          </p:cNvSpPr>
          <p:nvPr>
            <p:ph type="sldNum" sz="quarter" idx="12"/>
          </p:nvPr>
        </p:nvSpPr>
        <p:spPr>
          <a:xfrm>
            <a:off x="1905000" y="6415088"/>
            <a:ext cx="1593850" cy="441325"/>
          </a:xfrm>
        </p:spPr>
        <p:txBody>
          <a:bodyPr/>
          <a:lstStyle/>
          <a:p>
            <a:pPr algn="l">
              <a:defRPr/>
            </a:pPr>
            <a:fld id="{67C476C1-3388-4FF3-9D84-D9852F7D6057}" type="slidenum">
              <a:rPr lang="en-US"/>
              <a:pPr algn="l">
                <a:defRPr/>
              </a:pPr>
              <a:t>30</a:t>
            </a:fld>
            <a:endParaRPr 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1"/>
          <p:cNvSpPr>
            <a:spLocks noGrp="1"/>
          </p:cNvSpPr>
          <p:nvPr>
            <p:ph type="title"/>
          </p:nvPr>
        </p:nvSpPr>
        <p:spPr/>
        <p:txBody>
          <a:bodyPr/>
          <a:lstStyle/>
          <a:p>
            <a:pPr fontAlgn="auto">
              <a:spcAft>
                <a:spcPts val="0"/>
              </a:spcAft>
              <a:defRPr/>
            </a:pPr>
            <a:endParaRPr lang="ar-DZ" smtClean="0"/>
          </a:p>
        </p:txBody>
      </p:sp>
      <p:sp>
        <p:nvSpPr>
          <p:cNvPr id="37891" name="Espace réservé du contenu 2"/>
          <p:cNvSpPr>
            <a:spLocks noGrp="1"/>
          </p:cNvSpPr>
          <p:nvPr>
            <p:ph idx="1"/>
          </p:nvPr>
        </p:nvSpPr>
        <p:spPr>
          <a:xfrm>
            <a:off x="1214438" y="1752600"/>
            <a:ext cx="7011987" cy="4191000"/>
          </a:xfrm>
        </p:spPr>
        <p:txBody>
          <a:bodyPr>
            <a:normAutofit lnSpcReduction="10000"/>
          </a:bodyPr>
          <a:lstStyle/>
          <a:p>
            <a:pPr fontAlgn="auto">
              <a:spcAft>
                <a:spcPts val="0"/>
              </a:spcAft>
              <a:buFontTx/>
              <a:buNone/>
              <a:defRPr/>
            </a:pPr>
            <a:r>
              <a:rPr lang="fr-FR" smtClean="0"/>
              <a:t>● Ariane 5 crash 4 Juin 1996</a:t>
            </a:r>
          </a:p>
          <a:p>
            <a:pPr fontAlgn="auto">
              <a:spcAft>
                <a:spcPts val="0"/>
              </a:spcAft>
              <a:buFontTx/>
              <a:buNone/>
              <a:defRPr/>
            </a:pPr>
            <a:r>
              <a:rPr lang="fr-FR" smtClean="0"/>
              <a:t>		– Vol inaugural du lanceur européen Ariane 5 crash environ 40 secondes après décollage</a:t>
            </a:r>
          </a:p>
          <a:p>
            <a:pPr fontAlgn="auto">
              <a:spcAft>
                <a:spcPts val="0"/>
              </a:spcAft>
              <a:buFontTx/>
              <a:buNone/>
              <a:defRPr/>
            </a:pPr>
            <a:r>
              <a:rPr lang="fr-FR" smtClean="0"/>
              <a:t>		– Perte d'environ ½ milliards de dollars</a:t>
            </a:r>
          </a:p>
          <a:p>
            <a:pPr fontAlgn="auto">
              <a:spcAft>
                <a:spcPts val="0"/>
              </a:spcAft>
              <a:buFontTx/>
              <a:buNone/>
              <a:defRPr/>
            </a:pPr>
            <a:r>
              <a:rPr lang="fr-FR" smtClean="0"/>
              <a:t>		– L'explosion était le résultat d'une erreur logiciel</a:t>
            </a:r>
          </a:p>
        </p:txBody>
      </p:sp>
      <p:sp>
        <p:nvSpPr>
          <p:cNvPr id="33797" name="Espace réservé du pied de page 4"/>
          <p:cNvSpPr>
            <a:spLocks noGrp="1"/>
          </p:cNvSpPr>
          <p:nvPr>
            <p:ph type="ftr" sz="quarter" idx="11"/>
          </p:nvPr>
        </p:nvSpPr>
        <p:spPr/>
        <p:txBody>
          <a:bodyPr/>
          <a:lstStyle/>
          <a:p>
            <a:pPr>
              <a:defRPr/>
            </a:pPr>
            <a:r>
              <a:rPr lang="en-US"/>
              <a:t>Dr Maamri Ramdane</a:t>
            </a:r>
          </a:p>
        </p:txBody>
      </p:sp>
      <p:sp>
        <p:nvSpPr>
          <p:cNvPr id="33798" name="Espace réservé du numéro de diapositive 5"/>
          <p:cNvSpPr>
            <a:spLocks noGrp="1"/>
          </p:cNvSpPr>
          <p:nvPr>
            <p:ph type="sldNum" sz="quarter" idx="12"/>
          </p:nvPr>
        </p:nvSpPr>
        <p:spPr>
          <a:xfrm>
            <a:off x="1905000" y="6415088"/>
            <a:ext cx="1593850" cy="441325"/>
          </a:xfrm>
        </p:spPr>
        <p:txBody>
          <a:bodyPr/>
          <a:lstStyle/>
          <a:p>
            <a:pPr algn="l">
              <a:defRPr/>
            </a:pPr>
            <a:fld id="{64E7BEFE-25AE-4C1F-99A0-9422E1406BA0}" type="slidenum">
              <a:rPr lang="en-US"/>
              <a:pPr algn="l">
                <a:defRPr/>
              </a:pPr>
              <a:t>31</a:t>
            </a:fld>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p:cNvSpPr>
            <a:spLocks noGrp="1"/>
          </p:cNvSpPr>
          <p:nvPr>
            <p:ph type="title"/>
          </p:nvPr>
        </p:nvSpPr>
        <p:spPr/>
        <p:txBody>
          <a:bodyPr/>
          <a:lstStyle/>
          <a:p>
            <a:pPr fontAlgn="auto">
              <a:spcAft>
                <a:spcPts val="0"/>
              </a:spcAft>
              <a:defRPr/>
            </a:pPr>
            <a:endParaRPr lang="ar-DZ" smtClean="0"/>
          </a:p>
        </p:txBody>
      </p:sp>
      <p:sp>
        <p:nvSpPr>
          <p:cNvPr id="38915" name="Espace réservé du contenu 2"/>
          <p:cNvSpPr>
            <a:spLocks noGrp="1"/>
          </p:cNvSpPr>
          <p:nvPr>
            <p:ph idx="1"/>
          </p:nvPr>
        </p:nvSpPr>
        <p:spPr>
          <a:xfrm>
            <a:off x="1000125" y="1752600"/>
            <a:ext cx="7226300" cy="4191000"/>
          </a:xfrm>
        </p:spPr>
        <p:txBody>
          <a:bodyPr>
            <a:normAutofit fontScale="92500" lnSpcReduction="20000"/>
          </a:bodyPr>
          <a:lstStyle/>
          <a:p>
            <a:pPr fontAlgn="auto">
              <a:spcAft>
                <a:spcPts val="0"/>
              </a:spcAft>
              <a:buFontTx/>
              <a:buNone/>
              <a:defRPr/>
            </a:pPr>
            <a:r>
              <a:rPr lang="fr-FR" smtClean="0"/>
              <a:t>● Exception non capturée due à une erreur de floating point:</a:t>
            </a:r>
          </a:p>
          <a:p>
            <a:pPr fontAlgn="auto">
              <a:spcAft>
                <a:spcPts val="0"/>
              </a:spcAft>
              <a:buFontTx/>
              <a:buNone/>
              <a:defRPr/>
            </a:pPr>
            <a:r>
              <a:rPr lang="fr-FR" smtClean="0"/>
              <a:t>conversion d'entier 64bit à entier 16bit  signed integer appliqué à un nombre plus large que supposé</a:t>
            </a:r>
          </a:p>
          <a:p>
            <a:pPr fontAlgn="auto">
              <a:spcAft>
                <a:spcPts val="0"/>
              </a:spcAft>
              <a:buFontTx/>
              <a:buNone/>
              <a:defRPr/>
            </a:pPr>
            <a:r>
              <a:rPr lang="fr-FR" smtClean="0"/>
              <a:t>● Le module était réutilisé sans avoir été testé convenablement d'Ariane 4</a:t>
            </a:r>
          </a:p>
          <a:p>
            <a:pPr fontAlgn="auto">
              <a:spcAft>
                <a:spcPts val="0"/>
              </a:spcAft>
              <a:buFontTx/>
              <a:buNone/>
              <a:defRPr/>
            </a:pPr>
            <a:r>
              <a:rPr lang="fr-FR" smtClean="0"/>
              <a:t>		– Erreur n'était pas supposé survenir avec Ariane 4</a:t>
            </a:r>
          </a:p>
          <a:p>
            <a:pPr fontAlgn="auto">
              <a:spcAft>
                <a:spcPts val="0"/>
              </a:spcAft>
              <a:buFontTx/>
              <a:buNone/>
              <a:defRPr/>
            </a:pPr>
            <a:r>
              <a:rPr lang="fr-FR" smtClean="0"/>
              <a:t>		– Pas de gestionnaire d'exception</a:t>
            </a:r>
            <a:endParaRPr lang="ar-DZ" smtClean="0"/>
          </a:p>
          <a:p>
            <a:pPr fontAlgn="auto">
              <a:spcAft>
                <a:spcPts val="0"/>
              </a:spcAft>
              <a:buFont typeface="Wingdings 2"/>
              <a:buChar char=""/>
              <a:defRPr/>
            </a:pPr>
            <a:endParaRPr lang="ar-DZ" smtClean="0"/>
          </a:p>
        </p:txBody>
      </p:sp>
      <p:sp>
        <p:nvSpPr>
          <p:cNvPr id="5" name="Espace réservé du pied de page 4"/>
          <p:cNvSpPr>
            <a:spLocks noGrp="1"/>
          </p:cNvSpPr>
          <p:nvPr>
            <p:ph type="ftr" sz="quarter" idx="11"/>
          </p:nvPr>
        </p:nvSpPr>
        <p:spPr/>
        <p:txBody>
          <a:bodyPr/>
          <a:lstStyle/>
          <a:p>
            <a:pPr>
              <a:defRPr/>
            </a:pPr>
            <a:r>
              <a:rPr lang="fr-FR"/>
              <a:t>Dr Maamri Ramdane</a:t>
            </a:r>
            <a:endParaRPr lang="en-US"/>
          </a:p>
        </p:txBody>
      </p:sp>
      <p:sp>
        <p:nvSpPr>
          <p:cNvPr id="4" name="Espace réservé du numéro de diapositive 3"/>
          <p:cNvSpPr>
            <a:spLocks noGrp="1"/>
          </p:cNvSpPr>
          <p:nvPr>
            <p:ph type="sldNum" sz="quarter" idx="12"/>
          </p:nvPr>
        </p:nvSpPr>
        <p:spPr/>
        <p:txBody>
          <a:bodyPr/>
          <a:lstStyle/>
          <a:p>
            <a:pPr>
              <a:defRPr/>
            </a:pPr>
            <a:fld id="{E370CBFB-1D9E-4BBA-9564-B6497C941B93}" type="slidenum">
              <a:rPr lang="en-US"/>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1"/>
          <p:cNvSpPr>
            <a:spLocks noGrp="1"/>
          </p:cNvSpPr>
          <p:nvPr>
            <p:ph type="title"/>
          </p:nvPr>
        </p:nvSpPr>
        <p:spPr/>
        <p:txBody>
          <a:bodyPr/>
          <a:lstStyle/>
          <a:p>
            <a:pPr fontAlgn="auto">
              <a:spcAft>
                <a:spcPts val="0"/>
              </a:spcAft>
              <a:defRPr/>
            </a:pPr>
            <a:endParaRPr lang="ar-DZ" smtClean="0"/>
          </a:p>
        </p:txBody>
      </p:sp>
      <p:sp>
        <p:nvSpPr>
          <p:cNvPr id="39939" name="Espace réservé du contenu 2"/>
          <p:cNvSpPr>
            <a:spLocks noGrp="1"/>
          </p:cNvSpPr>
          <p:nvPr>
            <p:ph idx="1"/>
          </p:nvPr>
        </p:nvSpPr>
        <p:spPr>
          <a:xfrm>
            <a:off x="857250" y="1752600"/>
            <a:ext cx="7369175" cy="4191000"/>
          </a:xfrm>
        </p:spPr>
        <p:txBody>
          <a:bodyPr>
            <a:normAutofit fontScale="85000" lnSpcReduction="20000"/>
          </a:bodyPr>
          <a:lstStyle/>
          <a:p>
            <a:pPr fontAlgn="auto">
              <a:spcAft>
                <a:spcPts val="0"/>
              </a:spcAft>
              <a:buFontTx/>
              <a:buNone/>
              <a:defRPr/>
            </a:pPr>
            <a:r>
              <a:rPr lang="fr-FR" smtClean="0"/>
              <a:t>● Mars Climate Orbiter – 23 Septembre 1999</a:t>
            </a:r>
          </a:p>
          <a:p>
            <a:pPr fontAlgn="auto">
              <a:spcAft>
                <a:spcPts val="0"/>
              </a:spcAft>
              <a:buFontTx/>
              <a:buNone/>
              <a:defRPr/>
            </a:pPr>
            <a:r>
              <a:rPr lang="fr-FR" smtClean="0"/>
              <a:t>– Mars Climate Orbiter disparaît alors qu'il commence à orbitrer Mars.</a:t>
            </a:r>
          </a:p>
          <a:p>
            <a:pPr fontAlgn="auto">
              <a:spcAft>
                <a:spcPts val="0"/>
              </a:spcAft>
              <a:buFontTx/>
              <a:buNone/>
              <a:defRPr/>
            </a:pPr>
            <a:r>
              <a:rPr lang="fr-FR" smtClean="0"/>
              <a:t>– Coût environ $US 125million</a:t>
            </a:r>
          </a:p>
          <a:p>
            <a:pPr fontAlgn="auto">
              <a:spcAft>
                <a:spcPts val="0"/>
              </a:spcAft>
              <a:buFontTx/>
              <a:buNone/>
              <a:defRPr/>
            </a:pPr>
            <a:r>
              <a:rPr lang="fr-FR" smtClean="0"/>
              <a:t>– Panne due à une erreur dans le transfert de l'information entre une équipe au Colorado et une équipe en Californie</a:t>
            </a:r>
          </a:p>
          <a:p>
            <a:pPr fontAlgn="auto">
              <a:spcAft>
                <a:spcPts val="0"/>
              </a:spcAft>
              <a:buFontTx/>
              <a:buNone/>
              <a:defRPr/>
            </a:pPr>
            <a:r>
              <a:rPr lang="fr-FR" smtClean="0"/>
              <a:t>● Une équipe utilisa des unités anglaises (ex., inches, feet, pounds) tandis que l'autre utilisa des unités métriques pour une opération clé.</a:t>
            </a:r>
            <a:endParaRPr lang="ar-DZ" smtClean="0"/>
          </a:p>
        </p:txBody>
      </p:sp>
      <p:sp>
        <p:nvSpPr>
          <p:cNvPr id="34821" name="Espace réservé du pied de page 4"/>
          <p:cNvSpPr>
            <a:spLocks noGrp="1"/>
          </p:cNvSpPr>
          <p:nvPr>
            <p:ph type="ftr" sz="quarter" idx="11"/>
          </p:nvPr>
        </p:nvSpPr>
        <p:spPr/>
        <p:txBody>
          <a:bodyPr/>
          <a:lstStyle/>
          <a:p>
            <a:pPr>
              <a:defRPr/>
            </a:pPr>
            <a:r>
              <a:rPr lang="en-US"/>
              <a:t>Dr Maamri Ramdane</a:t>
            </a:r>
          </a:p>
        </p:txBody>
      </p:sp>
      <p:sp>
        <p:nvSpPr>
          <p:cNvPr id="34822" name="Espace réservé du numéro de diapositive 5"/>
          <p:cNvSpPr>
            <a:spLocks noGrp="1"/>
          </p:cNvSpPr>
          <p:nvPr>
            <p:ph type="sldNum" sz="quarter" idx="12"/>
          </p:nvPr>
        </p:nvSpPr>
        <p:spPr>
          <a:xfrm>
            <a:off x="1905000" y="6415088"/>
            <a:ext cx="1593850" cy="441325"/>
          </a:xfrm>
        </p:spPr>
        <p:txBody>
          <a:bodyPr/>
          <a:lstStyle/>
          <a:p>
            <a:pPr algn="l">
              <a:defRPr/>
            </a:pPr>
            <a:fld id="{4730D44C-251D-4EFA-B8BB-8C9645A8C12C}" type="slidenum">
              <a:rPr lang="en-US"/>
              <a:pPr algn="l">
                <a:defRPr/>
              </a:pPr>
              <a:t>33</a:t>
            </a:fld>
            <a:endParaRPr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p:cNvSpPr>
            <a:spLocks noGrp="1"/>
          </p:cNvSpPr>
          <p:nvPr>
            <p:ph type="title"/>
          </p:nvPr>
        </p:nvSpPr>
        <p:spPr/>
        <p:txBody>
          <a:bodyPr/>
          <a:lstStyle/>
          <a:p>
            <a:pPr fontAlgn="auto">
              <a:spcAft>
                <a:spcPts val="0"/>
              </a:spcAft>
              <a:defRPr/>
            </a:pPr>
            <a:endParaRPr lang="ar-DZ" smtClean="0"/>
          </a:p>
        </p:txBody>
      </p:sp>
      <p:sp>
        <p:nvSpPr>
          <p:cNvPr id="40963" name="Espace réservé du contenu 2"/>
          <p:cNvSpPr>
            <a:spLocks noGrp="1"/>
          </p:cNvSpPr>
          <p:nvPr>
            <p:ph idx="1"/>
          </p:nvPr>
        </p:nvSpPr>
        <p:spPr>
          <a:xfrm>
            <a:off x="1071563" y="1752600"/>
            <a:ext cx="7154862" cy="4191000"/>
          </a:xfrm>
        </p:spPr>
        <p:txBody>
          <a:bodyPr>
            <a:normAutofit fontScale="92500"/>
          </a:bodyPr>
          <a:lstStyle/>
          <a:p>
            <a:pPr fontAlgn="auto">
              <a:spcAft>
                <a:spcPts val="0"/>
              </a:spcAft>
              <a:buFontTx/>
              <a:buNone/>
              <a:defRPr/>
            </a:pPr>
            <a:r>
              <a:rPr lang="fr-FR" smtClean="0"/>
              <a:t>● Mars Polar Lander Décembre </a:t>
            </a:r>
            <a:r>
              <a:rPr lang="ar-DZ" smtClean="0"/>
              <a:t>1999</a:t>
            </a:r>
            <a:r>
              <a:rPr lang="fr-FR" smtClean="0"/>
              <a:t>  </a:t>
            </a:r>
          </a:p>
          <a:p>
            <a:pPr fontAlgn="auto">
              <a:spcAft>
                <a:spcPts val="0"/>
              </a:spcAft>
              <a:buFontTx/>
              <a:buNone/>
              <a:defRPr/>
            </a:pPr>
            <a:r>
              <a:rPr lang="fr-FR" smtClean="0"/>
              <a:t>	– Mars Polar Lander disparait à l'atterrissage sur la planète Mars</a:t>
            </a:r>
          </a:p>
          <a:p>
            <a:pPr fontAlgn="auto">
              <a:spcAft>
                <a:spcPts val="0"/>
              </a:spcAft>
              <a:buFontTx/>
              <a:buNone/>
              <a:defRPr/>
            </a:pPr>
            <a:r>
              <a:rPr lang="fr-FR" smtClean="0"/>
              <a:t>	– Panne probablement due à la mise inattendue d'un seul bit de donnée.</a:t>
            </a:r>
          </a:p>
          <a:p>
            <a:pPr fontAlgn="auto">
              <a:spcAft>
                <a:spcPts val="0"/>
              </a:spcAft>
              <a:buFontTx/>
              <a:buNone/>
              <a:defRPr/>
            </a:pPr>
            <a:r>
              <a:rPr lang="fr-FR" smtClean="0"/>
              <a:t>● défaut non décelé durant les tests</a:t>
            </a:r>
          </a:p>
          <a:p>
            <a:pPr fontAlgn="auto">
              <a:spcAft>
                <a:spcPts val="0"/>
              </a:spcAft>
              <a:buFontTx/>
              <a:buNone/>
              <a:defRPr/>
            </a:pPr>
            <a:r>
              <a:rPr lang="fr-FR" smtClean="0"/>
              <a:t>● équipes indépendantes on testés des aspects du système séparément</a:t>
            </a:r>
            <a:endParaRPr lang="ar-DZ" smtClean="0"/>
          </a:p>
        </p:txBody>
      </p:sp>
      <p:sp>
        <p:nvSpPr>
          <p:cNvPr id="35845" name="Espace réservé du pied de page 4"/>
          <p:cNvSpPr>
            <a:spLocks noGrp="1"/>
          </p:cNvSpPr>
          <p:nvPr>
            <p:ph type="ftr" sz="quarter" idx="11"/>
          </p:nvPr>
        </p:nvSpPr>
        <p:spPr/>
        <p:txBody>
          <a:bodyPr/>
          <a:lstStyle/>
          <a:p>
            <a:pPr>
              <a:defRPr/>
            </a:pPr>
            <a:r>
              <a:rPr lang="en-US"/>
              <a:t>Dr Maamri Ramdane</a:t>
            </a:r>
          </a:p>
        </p:txBody>
      </p:sp>
      <p:sp>
        <p:nvSpPr>
          <p:cNvPr id="35846" name="Espace réservé du numéro de diapositive 5"/>
          <p:cNvSpPr>
            <a:spLocks noGrp="1"/>
          </p:cNvSpPr>
          <p:nvPr>
            <p:ph type="sldNum" sz="quarter" idx="12"/>
          </p:nvPr>
        </p:nvSpPr>
        <p:spPr>
          <a:xfrm>
            <a:off x="1905000" y="6415088"/>
            <a:ext cx="1593850" cy="441325"/>
          </a:xfrm>
        </p:spPr>
        <p:txBody>
          <a:bodyPr/>
          <a:lstStyle/>
          <a:p>
            <a:pPr algn="l">
              <a:defRPr/>
            </a:pPr>
            <a:fld id="{20BC239C-55AB-492E-B025-5A9FBDFF2000}" type="slidenum">
              <a:rPr lang="en-US"/>
              <a:pPr algn="l">
                <a:defRPr/>
              </a:pPr>
              <a:t>34</a:t>
            </a:fld>
            <a:endParaRPr 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re 1"/>
          <p:cNvSpPr>
            <a:spLocks noGrp="1"/>
          </p:cNvSpPr>
          <p:nvPr>
            <p:ph type="title"/>
          </p:nvPr>
        </p:nvSpPr>
        <p:spPr/>
        <p:txBody>
          <a:bodyPr/>
          <a:lstStyle/>
          <a:p>
            <a:pPr fontAlgn="auto">
              <a:spcAft>
                <a:spcPts val="0"/>
              </a:spcAft>
              <a:defRPr/>
            </a:pPr>
            <a:endParaRPr lang="ar-DZ" smtClean="0"/>
          </a:p>
        </p:txBody>
      </p:sp>
      <p:sp>
        <p:nvSpPr>
          <p:cNvPr id="41987" name="Espace réservé du contenu 2"/>
          <p:cNvSpPr>
            <a:spLocks noGrp="1"/>
          </p:cNvSpPr>
          <p:nvPr>
            <p:ph idx="1"/>
          </p:nvPr>
        </p:nvSpPr>
        <p:spPr>
          <a:xfrm>
            <a:off x="642938" y="1752600"/>
            <a:ext cx="7929562" cy="4191000"/>
          </a:xfrm>
        </p:spPr>
        <p:txBody>
          <a:bodyPr>
            <a:normAutofit fontScale="77500" lnSpcReduction="20000"/>
          </a:bodyPr>
          <a:lstStyle/>
          <a:p>
            <a:pPr fontAlgn="auto">
              <a:spcAft>
                <a:spcPts val="0"/>
              </a:spcAft>
              <a:buFontTx/>
              <a:buNone/>
              <a:defRPr/>
            </a:pPr>
            <a:r>
              <a:rPr lang="fr-FR" smtClean="0"/>
              <a:t>Virus et vers Internet</a:t>
            </a:r>
          </a:p>
          <a:p>
            <a:pPr fontAlgn="auto">
              <a:spcAft>
                <a:spcPts val="0"/>
              </a:spcAft>
              <a:buFontTx/>
              <a:buNone/>
              <a:defRPr/>
            </a:pPr>
            <a:r>
              <a:rPr lang="fr-FR" smtClean="0"/>
              <a:t>	– Ver Blaster ($US 525 millions)</a:t>
            </a:r>
          </a:p>
          <a:p>
            <a:pPr fontAlgn="auto">
              <a:spcAft>
                <a:spcPts val="0"/>
              </a:spcAft>
              <a:buFontTx/>
              <a:buNone/>
              <a:defRPr/>
            </a:pPr>
            <a:r>
              <a:rPr lang="fr-FR" smtClean="0"/>
              <a:t>	– Sobig.F ($US 500 millions – 1milliard)</a:t>
            </a:r>
          </a:p>
          <a:p>
            <a:pPr fontAlgn="auto">
              <a:spcAft>
                <a:spcPts val="0"/>
              </a:spcAft>
              <a:buFontTx/>
              <a:buNone/>
              <a:defRPr/>
            </a:pPr>
            <a:r>
              <a:rPr lang="fr-FR" smtClean="0"/>
              <a:t>● Exploitent des vulnérabilités bien connues du logiciel</a:t>
            </a:r>
          </a:p>
          <a:p>
            <a:pPr fontAlgn="auto">
              <a:spcAft>
                <a:spcPts val="0"/>
              </a:spcAft>
              <a:buFontTx/>
              <a:buNone/>
              <a:defRPr/>
            </a:pPr>
            <a:r>
              <a:rPr lang="fr-FR" smtClean="0"/>
              <a:t>– Les développeurs de logiciel ne consacrent pas assez d'effort à appliquer des leçons apprises sur les causes des vulnérabilités.</a:t>
            </a:r>
          </a:p>
          <a:p>
            <a:pPr fontAlgn="auto">
              <a:spcAft>
                <a:spcPts val="0"/>
              </a:spcAft>
              <a:buFontTx/>
              <a:buNone/>
              <a:defRPr/>
            </a:pPr>
            <a:r>
              <a:rPr lang="fr-FR" smtClean="0"/>
              <a:t>– Les mêmes types de vulnérabilités continuent à être vus dans les nouvelles versions des produits qui étaient dans des versions précédentes.</a:t>
            </a:r>
          </a:p>
          <a:p>
            <a:pPr fontAlgn="auto">
              <a:spcAft>
                <a:spcPts val="0"/>
              </a:spcAft>
              <a:buFontTx/>
              <a:buNone/>
              <a:defRPr/>
            </a:pPr>
            <a:r>
              <a:rPr lang="fr-FR" smtClean="0"/>
              <a:t>● Problèmes d'utilisabilité</a:t>
            </a:r>
            <a:endParaRPr lang="ar-DZ" smtClean="0"/>
          </a:p>
        </p:txBody>
      </p:sp>
      <p:sp>
        <p:nvSpPr>
          <p:cNvPr id="36869" name="Espace réservé du pied de page 4"/>
          <p:cNvSpPr>
            <a:spLocks noGrp="1"/>
          </p:cNvSpPr>
          <p:nvPr>
            <p:ph type="ftr" sz="quarter" idx="11"/>
          </p:nvPr>
        </p:nvSpPr>
        <p:spPr/>
        <p:txBody>
          <a:bodyPr/>
          <a:lstStyle/>
          <a:p>
            <a:pPr>
              <a:defRPr/>
            </a:pPr>
            <a:r>
              <a:rPr lang="en-US"/>
              <a:t>Dr Maamri Ramdane</a:t>
            </a:r>
          </a:p>
        </p:txBody>
      </p:sp>
      <p:sp>
        <p:nvSpPr>
          <p:cNvPr id="36870" name="Espace réservé du numéro de diapositive 5"/>
          <p:cNvSpPr>
            <a:spLocks noGrp="1"/>
          </p:cNvSpPr>
          <p:nvPr>
            <p:ph type="sldNum" sz="quarter" idx="12"/>
          </p:nvPr>
        </p:nvSpPr>
        <p:spPr>
          <a:xfrm>
            <a:off x="1905000" y="6415088"/>
            <a:ext cx="1593850" cy="441325"/>
          </a:xfrm>
        </p:spPr>
        <p:txBody>
          <a:bodyPr/>
          <a:lstStyle/>
          <a:p>
            <a:pPr algn="l">
              <a:defRPr/>
            </a:pPr>
            <a:fld id="{3096DA25-6C66-4EFE-971E-F92EBAC47321}" type="slidenum">
              <a:rPr lang="en-US"/>
              <a:pPr algn="l">
                <a:defRPr/>
              </a:pPr>
              <a:t>35</a:t>
            </a:fld>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685800" y="457200"/>
            <a:ext cx="7772400" cy="381000"/>
          </a:xfrm>
          <a:prstGeom prst="rect">
            <a:avLst/>
          </a:prstGeom>
          <a:noFill/>
          <a:ln w="9525">
            <a:noFill/>
            <a:miter lim="800000"/>
            <a:headEnd/>
            <a:tailEnd/>
          </a:ln>
        </p:spPr>
        <p:txBody>
          <a:bodyPr anchor="ctr"/>
          <a:lstStyle/>
          <a:p>
            <a:r>
              <a:rPr lang="fr-CA" sz="4400"/>
              <a:t> </a:t>
            </a:r>
            <a:r>
              <a:rPr lang="fr-CA" sz="3200"/>
              <a:t>La qualité au niveau du logiciel</a:t>
            </a:r>
            <a:r>
              <a:rPr lang="fr-CA" sz="4400"/>
              <a:t> </a:t>
            </a:r>
          </a:p>
        </p:txBody>
      </p:sp>
      <p:sp>
        <p:nvSpPr>
          <p:cNvPr id="50179" name="Text Box 5"/>
          <p:cNvSpPr txBox="1">
            <a:spLocks noChangeArrowheads="1"/>
          </p:cNvSpPr>
          <p:nvPr/>
        </p:nvSpPr>
        <p:spPr bwMode="auto">
          <a:xfrm>
            <a:off x="914400" y="1447800"/>
            <a:ext cx="7391400" cy="4381500"/>
          </a:xfrm>
          <a:prstGeom prst="rect">
            <a:avLst/>
          </a:prstGeom>
          <a:noFill/>
          <a:ln w="9525">
            <a:noFill/>
            <a:miter lim="800000"/>
            <a:headEnd/>
            <a:tailEnd/>
          </a:ln>
        </p:spPr>
        <p:txBody>
          <a:bodyPr>
            <a:spAutoFit/>
          </a:bodyPr>
          <a:lstStyle/>
          <a:p>
            <a:pPr lvl="2"/>
            <a:r>
              <a:rPr lang="fr-CA">
                <a:solidFill>
                  <a:srgbClr val="000000"/>
                </a:solidFill>
              </a:rPr>
              <a:t>25% des projets de développement avortent</a:t>
            </a:r>
          </a:p>
          <a:p>
            <a:pPr lvl="2"/>
            <a:endParaRPr lang="fr-CA">
              <a:solidFill>
                <a:srgbClr val="000000"/>
              </a:solidFill>
            </a:endParaRPr>
          </a:p>
          <a:p>
            <a:pPr lvl="2"/>
            <a:r>
              <a:rPr lang="fr-CA">
                <a:solidFill>
                  <a:srgbClr val="000000"/>
                </a:solidFill>
              </a:rPr>
              <a:t>15% des logiciels livrés contiennent des anomalies</a:t>
            </a:r>
          </a:p>
          <a:p>
            <a:pPr lvl="2"/>
            <a:endParaRPr lang="fr-CA">
              <a:solidFill>
                <a:srgbClr val="000000"/>
              </a:solidFill>
            </a:endParaRPr>
          </a:p>
          <a:p>
            <a:pPr lvl="2"/>
            <a:r>
              <a:rPr lang="fr-CA">
                <a:solidFill>
                  <a:srgbClr val="000000"/>
                </a:solidFill>
              </a:rPr>
              <a:t>30 à 40 % du contenu des logiciels sont transformés lors de la maintenance</a:t>
            </a:r>
          </a:p>
          <a:p>
            <a:pPr lvl="2"/>
            <a:endParaRPr lang="fr-CA">
              <a:solidFill>
                <a:srgbClr val="000000"/>
              </a:solidFill>
            </a:endParaRPr>
          </a:p>
          <a:p>
            <a:pPr lvl="2"/>
            <a:r>
              <a:rPr lang="fr-CA">
                <a:solidFill>
                  <a:srgbClr val="000000"/>
                </a:solidFill>
              </a:rPr>
              <a:t>50 % des projets de développement ne respectent pas les échéanciers</a:t>
            </a:r>
          </a:p>
          <a:p>
            <a:pPr lvl="2"/>
            <a:endParaRPr lang="fr-CA" sz="1400"/>
          </a:p>
          <a:p>
            <a:pPr lvl="2"/>
            <a:endParaRPr lang="fr-CA" sz="1400"/>
          </a:p>
          <a:p>
            <a:pPr lvl="2"/>
            <a:r>
              <a:rPr lang="fr-CA" sz="1400"/>
              <a:t>Centre National de la Recherche Scientifique</a:t>
            </a:r>
            <a:r>
              <a:rPr lang="fr-CA"/>
              <a:t> </a:t>
            </a:r>
          </a:p>
        </p:txBody>
      </p:sp>
      <p:sp>
        <p:nvSpPr>
          <p:cNvPr id="37894" name="Espace réservé du pied de page 5"/>
          <p:cNvSpPr>
            <a:spLocks noGrp="1"/>
          </p:cNvSpPr>
          <p:nvPr>
            <p:ph type="ftr" sz="quarter" idx="11"/>
          </p:nvPr>
        </p:nvSpPr>
        <p:spPr/>
        <p:txBody>
          <a:bodyPr/>
          <a:lstStyle/>
          <a:p>
            <a:pPr>
              <a:defRPr/>
            </a:pPr>
            <a:r>
              <a:rPr lang="en-US"/>
              <a:t>Dr Maamri Ramdane</a:t>
            </a:r>
          </a:p>
        </p:txBody>
      </p:sp>
      <p:sp>
        <p:nvSpPr>
          <p:cNvPr id="37893" name="Espace réservé du numéro de diapositive 4"/>
          <p:cNvSpPr>
            <a:spLocks noGrp="1"/>
          </p:cNvSpPr>
          <p:nvPr>
            <p:ph type="sldNum" sz="quarter" idx="12"/>
          </p:nvPr>
        </p:nvSpPr>
        <p:spPr>
          <a:xfrm>
            <a:off x="1905000" y="6415088"/>
            <a:ext cx="1593850" cy="441325"/>
          </a:xfrm>
        </p:spPr>
        <p:txBody>
          <a:bodyPr/>
          <a:lstStyle/>
          <a:p>
            <a:pPr algn="l">
              <a:defRPr/>
            </a:pPr>
            <a:fld id="{F6305ADE-0EFD-4005-897B-006B3147F858}" type="slidenum">
              <a:rPr lang="en-US"/>
              <a:pPr algn="l">
                <a:defRPr/>
              </a:pPr>
              <a:t>36</a:t>
            </a:fld>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685800" y="457200"/>
            <a:ext cx="7772400" cy="381000"/>
          </a:xfrm>
          <a:prstGeom prst="rect">
            <a:avLst/>
          </a:prstGeom>
          <a:noFill/>
          <a:ln w="9525">
            <a:noFill/>
            <a:miter lim="800000"/>
            <a:headEnd/>
            <a:tailEnd/>
          </a:ln>
        </p:spPr>
        <p:txBody>
          <a:bodyPr anchor="ctr"/>
          <a:lstStyle/>
          <a:p>
            <a:r>
              <a:rPr lang="fr-CA" sz="3200"/>
              <a:t> Les enjeux pour l ’entreprise</a:t>
            </a:r>
            <a:r>
              <a:rPr lang="fr-CA" sz="4400"/>
              <a:t> </a:t>
            </a:r>
          </a:p>
        </p:txBody>
      </p:sp>
      <p:sp>
        <p:nvSpPr>
          <p:cNvPr id="51203" name="Text Box 6"/>
          <p:cNvSpPr txBox="1">
            <a:spLocks noChangeArrowheads="1"/>
          </p:cNvSpPr>
          <p:nvPr/>
        </p:nvSpPr>
        <p:spPr bwMode="auto">
          <a:xfrm>
            <a:off x="304800" y="1676400"/>
            <a:ext cx="8610600" cy="4048125"/>
          </a:xfrm>
          <a:prstGeom prst="rect">
            <a:avLst/>
          </a:prstGeom>
          <a:noFill/>
          <a:ln w="9525">
            <a:noFill/>
            <a:miter lim="800000"/>
            <a:headEnd/>
            <a:tailEnd/>
          </a:ln>
        </p:spPr>
        <p:txBody>
          <a:bodyPr>
            <a:spAutoFit/>
          </a:bodyPr>
          <a:lstStyle/>
          <a:p>
            <a:r>
              <a:rPr lang="fr-CA"/>
              <a:t>La qualité :</a:t>
            </a:r>
          </a:p>
          <a:p>
            <a:endParaRPr lang="fr-CA"/>
          </a:p>
          <a:p>
            <a:pPr lvl="1"/>
            <a:r>
              <a:rPr lang="fr-CA">
                <a:solidFill>
                  <a:srgbClr val="000000"/>
                </a:solidFill>
              </a:rPr>
              <a:t> </a:t>
            </a:r>
            <a:r>
              <a:rPr lang="fr-CA"/>
              <a:t>• Pour fidéliser notre clientèle</a:t>
            </a:r>
          </a:p>
          <a:p>
            <a:endParaRPr lang="fr-CA"/>
          </a:p>
          <a:p>
            <a:pPr lvl="1"/>
            <a:r>
              <a:rPr lang="fr-CA">
                <a:solidFill>
                  <a:srgbClr val="000000"/>
                </a:solidFill>
              </a:rPr>
              <a:t> </a:t>
            </a:r>
            <a:r>
              <a:rPr lang="fr-CA"/>
              <a:t>• Effet positif sur les profits de l’entreprise</a:t>
            </a:r>
          </a:p>
          <a:p>
            <a:endParaRPr lang="fr-CA"/>
          </a:p>
          <a:p>
            <a:pPr lvl="1"/>
            <a:r>
              <a:rPr lang="fr-CA">
                <a:solidFill>
                  <a:srgbClr val="000000"/>
                </a:solidFill>
              </a:rPr>
              <a:t> </a:t>
            </a:r>
            <a:r>
              <a:rPr lang="fr-CA"/>
              <a:t>• Qui doit retourner une rémunération</a:t>
            </a:r>
          </a:p>
          <a:p>
            <a:endParaRPr lang="fr-CA"/>
          </a:p>
          <a:p>
            <a:r>
              <a:rPr lang="fr-CA"/>
              <a:t>         •</a:t>
            </a:r>
            <a:r>
              <a:rPr lang="fr-CA">
                <a:solidFill>
                  <a:srgbClr val="000000"/>
                </a:solidFill>
              </a:rPr>
              <a:t> </a:t>
            </a:r>
            <a:r>
              <a:rPr lang="fr-CA"/>
              <a:t>Aux actionnaires et aux employés.</a:t>
            </a:r>
          </a:p>
          <a:p>
            <a:endParaRPr lang="fr-CA"/>
          </a:p>
          <a:p>
            <a:endParaRPr lang="fr-CA"/>
          </a:p>
        </p:txBody>
      </p:sp>
      <p:sp>
        <p:nvSpPr>
          <p:cNvPr id="38918" name="Espace réservé du pied de page 5"/>
          <p:cNvSpPr>
            <a:spLocks noGrp="1"/>
          </p:cNvSpPr>
          <p:nvPr>
            <p:ph type="ftr" sz="quarter" idx="11"/>
          </p:nvPr>
        </p:nvSpPr>
        <p:spPr/>
        <p:txBody>
          <a:bodyPr/>
          <a:lstStyle/>
          <a:p>
            <a:pPr>
              <a:defRPr/>
            </a:pPr>
            <a:r>
              <a:rPr lang="en-US"/>
              <a:t>Dr Maamri Ramdane</a:t>
            </a:r>
          </a:p>
        </p:txBody>
      </p:sp>
      <p:sp>
        <p:nvSpPr>
          <p:cNvPr id="38917" name="Espace réservé du numéro de diapositive 4"/>
          <p:cNvSpPr>
            <a:spLocks noGrp="1"/>
          </p:cNvSpPr>
          <p:nvPr>
            <p:ph type="sldNum" sz="quarter" idx="12"/>
          </p:nvPr>
        </p:nvSpPr>
        <p:spPr>
          <a:xfrm>
            <a:off x="1905000" y="6415088"/>
            <a:ext cx="1593850" cy="441325"/>
          </a:xfrm>
        </p:spPr>
        <p:txBody>
          <a:bodyPr/>
          <a:lstStyle/>
          <a:p>
            <a:pPr algn="l">
              <a:defRPr/>
            </a:pPr>
            <a:fld id="{B41E780A-F21D-4727-A269-EE244044C7A2}" type="slidenum">
              <a:rPr lang="en-US"/>
              <a:pPr algn="l">
                <a:defRPr/>
              </a:pPr>
              <a:t>37</a:t>
            </a:fld>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ChangeArrowheads="1"/>
          </p:cNvSpPr>
          <p:nvPr/>
        </p:nvSpPr>
        <p:spPr bwMode="auto">
          <a:xfrm>
            <a:off x="685800" y="457200"/>
            <a:ext cx="7772400" cy="381000"/>
          </a:xfrm>
          <a:prstGeom prst="rect">
            <a:avLst/>
          </a:prstGeom>
          <a:noFill/>
          <a:ln w="9525">
            <a:noFill/>
            <a:miter lim="800000"/>
            <a:headEnd/>
            <a:tailEnd/>
          </a:ln>
        </p:spPr>
        <p:txBody>
          <a:bodyPr anchor="ctr"/>
          <a:lstStyle/>
          <a:p>
            <a:r>
              <a:rPr lang="fr-CA" sz="4400"/>
              <a:t> </a:t>
            </a:r>
            <a:r>
              <a:rPr lang="fr-CA" sz="3200"/>
              <a:t>Les enjeux pour l ’entreprise</a:t>
            </a:r>
            <a:r>
              <a:rPr lang="fr-CA" sz="4400"/>
              <a:t> </a:t>
            </a:r>
          </a:p>
        </p:txBody>
      </p:sp>
      <p:sp>
        <p:nvSpPr>
          <p:cNvPr id="52227" name="Text Box 4"/>
          <p:cNvSpPr txBox="1">
            <a:spLocks noChangeArrowheads="1"/>
          </p:cNvSpPr>
          <p:nvPr/>
        </p:nvSpPr>
        <p:spPr bwMode="auto">
          <a:xfrm>
            <a:off x="228600" y="1676400"/>
            <a:ext cx="8686800" cy="4108450"/>
          </a:xfrm>
          <a:prstGeom prst="rect">
            <a:avLst/>
          </a:prstGeom>
          <a:noFill/>
          <a:ln w="9525">
            <a:noFill/>
            <a:miter lim="800000"/>
            <a:headEnd/>
            <a:tailEnd/>
          </a:ln>
        </p:spPr>
        <p:txBody>
          <a:bodyPr>
            <a:spAutoFit/>
          </a:bodyPr>
          <a:lstStyle/>
          <a:p>
            <a:pPr algn="just"/>
            <a:r>
              <a:rPr lang="fr-CA"/>
              <a:t>Le manque de qualité :</a:t>
            </a:r>
          </a:p>
          <a:p>
            <a:pPr algn="just"/>
            <a:endParaRPr lang="fr-CA"/>
          </a:p>
          <a:p>
            <a:pPr marL="190500" lvl="1">
              <a:buFontTx/>
              <a:buChar char="•"/>
            </a:pPr>
            <a:r>
              <a:rPr lang="fr-CA">
                <a:solidFill>
                  <a:srgbClr val="000000"/>
                </a:solidFill>
              </a:rPr>
              <a:t> </a:t>
            </a:r>
            <a:r>
              <a:rPr lang="fr-CA"/>
              <a:t>Effets directs sur les ventes de produits ou services</a:t>
            </a:r>
          </a:p>
          <a:p>
            <a:pPr marL="190500" lvl="1">
              <a:buFontTx/>
              <a:buChar char="•"/>
            </a:pPr>
            <a:endParaRPr lang="fr-CA"/>
          </a:p>
          <a:p>
            <a:pPr marL="190500" lvl="1">
              <a:buFontTx/>
              <a:buChar char="•"/>
            </a:pPr>
            <a:r>
              <a:rPr lang="fr-CA"/>
              <a:t> Les profits de l’entreprise</a:t>
            </a:r>
          </a:p>
          <a:p>
            <a:pPr>
              <a:buFontTx/>
              <a:buChar char="•"/>
            </a:pPr>
            <a:endParaRPr lang="fr-CA"/>
          </a:p>
          <a:p>
            <a:pPr marL="190500" lvl="1">
              <a:buFontTx/>
              <a:buChar char="•"/>
            </a:pPr>
            <a:r>
              <a:rPr lang="fr-CA">
                <a:solidFill>
                  <a:srgbClr val="000000"/>
                </a:solidFill>
              </a:rPr>
              <a:t> </a:t>
            </a:r>
            <a:r>
              <a:rPr lang="fr-CA"/>
              <a:t>Effets indirects sur les salaires et le retour sur l’investissement </a:t>
            </a:r>
          </a:p>
          <a:p>
            <a:pPr>
              <a:buFontTx/>
              <a:buChar char="•"/>
            </a:pPr>
            <a:endParaRPr lang="fr-CA"/>
          </a:p>
          <a:p>
            <a:pPr marL="190500" lvl="1">
              <a:buFontTx/>
              <a:buChar char="•"/>
            </a:pPr>
            <a:r>
              <a:rPr lang="fr-CA">
                <a:solidFill>
                  <a:srgbClr val="000000"/>
                </a:solidFill>
              </a:rPr>
              <a:t> </a:t>
            </a:r>
            <a:r>
              <a:rPr lang="fr-CA"/>
              <a:t>Effets indirects sur la valorisation des employés</a:t>
            </a:r>
          </a:p>
          <a:p>
            <a:endParaRPr lang="fr-CA"/>
          </a:p>
          <a:p>
            <a:endParaRPr lang="fr-CA"/>
          </a:p>
        </p:txBody>
      </p:sp>
      <p:sp>
        <p:nvSpPr>
          <p:cNvPr id="39942" name="Espace réservé du pied de page 5"/>
          <p:cNvSpPr>
            <a:spLocks noGrp="1"/>
          </p:cNvSpPr>
          <p:nvPr>
            <p:ph type="ftr" sz="quarter" idx="11"/>
          </p:nvPr>
        </p:nvSpPr>
        <p:spPr/>
        <p:txBody>
          <a:bodyPr/>
          <a:lstStyle/>
          <a:p>
            <a:pPr>
              <a:defRPr/>
            </a:pPr>
            <a:r>
              <a:rPr lang="en-US"/>
              <a:t>Dr Maamri Ramdane</a:t>
            </a:r>
          </a:p>
        </p:txBody>
      </p:sp>
      <p:sp>
        <p:nvSpPr>
          <p:cNvPr id="39941" name="Espace réservé du numéro de diapositive 4"/>
          <p:cNvSpPr>
            <a:spLocks noGrp="1"/>
          </p:cNvSpPr>
          <p:nvPr>
            <p:ph type="sldNum" sz="quarter" idx="12"/>
          </p:nvPr>
        </p:nvSpPr>
        <p:spPr>
          <a:xfrm>
            <a:off x="1905000" y="6415088"/>
            <a:ext cx="1593850" cy="441325"/>
          </a:xfrm>
        </p:spPr>
        <p:txBody>
          <a:bodyPr/>
          <a:lstStyle/>
          <a:p>
            <a:pPr algn="l">
              <a:defRPr/>
            </a:pPr>
            <a:fld id="{F95D75C2-17D2-4288-A167-EC15C47D1590}" type="slidenum">
              <a:rPr lang="en-US"/>
              <a:pPr algn="l">
                <a:defRPr/>
              </a:pPr>
              <a:t>38</a:t>
            </a:fld>
            <a:endParaRPr 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28600"/>
            <a:ext cx="8458200" cy="609600"/>
          </a:xfrm>
        </p:spPr>
        <p:txBody>
          <a:bodyPr>
            <a:normAutofit fontScale="90000"/>
          </a:bodyPr>
          <a:lstStyle/>
          <a:p>
            <a:pPr fontAlgn="auto">
              <a:spcAft>
                <a:spcPts val="0"/>
              </a:spcAft>
              <a:defRPr/>
            </a:pPr>
            <a:r>
              <a:rPr lang="en-US" sz="3200" smtClean="0"/>
              <a:t>Pourqoi est-ce que la qualité est important?</a:t>
            </a:r>
          </a:p>
        </p:txBody>
      </p:sp>
      <p:sp>
        <p:nvSpPr>
          <p:cNvPr id="46083" name="Rectangle 3"/>
          <p:cNvSpPr>
            <a:spLocks noGrp="1" noChangeArrowheads="1"/>
          </p:cNvSpPr>
          <p:nvPr>
            <p:ph idx="1"/>
          </p:nvPr>
        </p:nvSpPr>
        <p:spPr/>
        <p:txBody>
          <a:bodyPr>
            <a:normAutofit fontScale="70000" lnSpcReduction="20000"/>
          </a:bodyPr>
          <a:lstStyle/>
          <a:p>
            <a:pPr fontAlgn="auto">
              <a:spcAft>
                <a:spcPts val="0"/>
              </a:spcAft>
              <a:buFont typeface="Wingdings 2"/>
              <a:buChar char=""/>
              <a:defRPr/>
            </a:pPr>
            <a:r>
              <a:rPr lang="en-US" smtClean="0"/>
              <a:t>rentabilité </a:t>
            </a:r>
            <a:r>
              <a:rPr lang="fr-CA" smtClean="0"/>
              <a:t>à long terme </a:t>
            </a:r>
          </a:p>
          <a:p>
            <a:pPr fontAlgn="auto">
              <a:spcAft>
                <a:spcPts val="0"/>
              </a:spcAft>
              <a:buFont typeface="Wingdings 2"/>
              <a:buChar char=""/>
              <a:defRPr/>
            </a:pPr>
            <a:endParaRPr lang="en-US" smtClean="0"/>
          </a:p>
          <a:p>
            <a:pPr fontAlgn="auto">
              <a:spcAft>
                <a:spcPts val="0"/>
              </a:spcAft>
              <a:buFont typeface="Wingdings 2"/>
              <a:buChar char=""/>
              <a:defRPr/>
            </a:pPr>
            <a:r>
              <a:rPr lang="en-US" smtClean="0"/>
              <a:t>rentabilité à court terme</a:t>
            </a:r>
          </a:p>
          <a:p>
            <a:pPr lvl="1" fontAlgn="auto">
              <a:spcAft>
                <a:spcPts val="0"/>
              </a:spcAft>
              <a:buFont typeface="Wingdings 2"/>
              <a:buChar char=""/>
              <a:defRPr/>
            </a:pPr>
            <a:r>
              <a:rPr lang="en-US" smtClean="0"/>
              <a:t>faites la bonne chose la première fois</a:t>
            </a:r>
          </a:p>
          <a:p>
            <a:pPr fontAlgn="auto">
              <a:spcAft>
                <a:spcPts val="0"/>
              </a:spcAft>
              <a:buFont typeface="Wingdings 2"/>
              <a:buChar char=""/>
              <a:defRPr/>
            </a:pPr>
            <a:endParaRPr lang="en-US" smtClean="0"/>
          </a:p>
          <a:p>
            <a:pPr fontAlgn="auto">
              <a:spcAft>
                <a:spcPts val="0"/>
              </a:spcAft>
              <a:buFont typeface="Wingdings 2"/>
              <a:buChar char=""/>
              <a:defRPr/>
            </a:pPr>
            <a:r>
              <a:rPr lang="en-US" smtClean="0"/>
              <a:t>aide à l’élaboration</a:t>
            </a:r>
          </a:p>
          <a:p>
            <a:pPr lvl="1" fontAlgn="auto">
              <a:spcAft>
                <a:spcPts val="0"/>
              </a:spcAft>
              <a:buFont typeface="Wingdings 2"/>
              <a:buChar char=""/>
              <a:defRPr/>
            </a:pPr>
            <a:r>
              <a:rPr lang="en-US" smtClean="0"/>
              <a:t>etant donné les changements constantes aux besoins, le logiciel avec un niveau de qualité élevé est plus facile à modifier</a:t>
            </a:r>
          </a:p>
          <a:p>
            <a:pPr lvl="1" fontAlgn="auto">
              <a:spcAft>
                <a:spcPts val="0"/>
              </a:spcAft>
              <a:buFont typeface="Wingdings 2"/>
              <a:buChar char=""/>
              <a:defRPr/>
            </a:pPr>
            <a:endParaRPr lang="en-US" smtClean="0"/>
          </a:p>
          <a:p>
            <a:pPr fontAlgn="auto">
              <a:spcAft>
                <a:spcPts val="0"/>
              </a:spcAft>
              <a:buFont typeface="Wingdings 2"/>
              <a:buChar char=""/>
              <a:defRPr/>
            </a:pPr>
            <a:r>
              <a:rPr lang="en-US" smtClean="0"/>
              <a:t>la satisfaction des clients</a:t>
            </a:r>
          </a:p>
          <a:p>
            <a:pPr fontAlgn="auto">
              <a:spcAft>
                <a:spcPts val="0"/>
              </a:spcAft>
              <a:buFont typeface="Wingdings 2"/>
              <a:buChar char=""/>
              <a:defRPr/>
            </a:pPr>
            <a:endParaRPr lang="en-US" smtClean="0"/>
          </a:p>
          <a:p>
            <a:pPr fontAlgn="auto">
              <a:spcAft>
                <a:spcPts val="0"/>
              </a:spcAft>
              <a:buFont typeface="Wingdings 2"/>
              <a:buChar char=""/>
              <a:defRPr/>
            </a:pPr>
            <a:r>
              <a:rPr lang="en-US" smtClean="0"/>
              <a:t>l’utilisation frequent du logiciel partout</a:t>
            </a:r>
          </a:p>
          <a:p>
            <a:pPr lvl="1" fontAlgn="auto">
              <a:spcAft>
                <a:spcPts val="0"/>
              </a:spcAft>
              <a:buFont typeface="Wingdings 2"/>
              <a:buChar char=""/>
              <a:defRPr/>
            </a:pPr>
            <a:r>
              <a:rPr lang="en-US" smtClean="0"/>
              <a:t>surtout dans les systèmes critiques</a:t>
            </a:r>
          </a:p>
        </p:txBody>
      </p:sp>
      <p:sp>
        <p:nvSpPr>
          <p:cNvPr id="40966" name="Espace réservé du pied de page 5"/>
          <p:cNvSpPr>
            <a:spLocks noGrp="1"/>
          </p:cNvSpPr>
          <p:nvPr>
            <p:ph type="ftr" sz="quarter" idx="11"/>
          </p:nvPr>
        </p:nvSpPr>
        <p:spPr/>
        <p:txBody>
          <a:bodyPr/>
          <a:lstStyle/>
          <a:p>
            <a:pPr>
              <a:defRPr/>
            </a:pPr>
            <a:r>
              <a:rPr lang="en-US"/>
              <a:t>Dr Maamri Ramdane</a:t>
            </a:r>
          </a:p>
        </p:txBody>
      </p:sp>
      <p:sp>
        <p:nvSpPr>
          <p:cNvPr id="40965" name="Espace réservé du numéro de diapositive 4"/>
          <p:cNvSpPr>
            <a:spLocks noGrp="1"/>
          </p:cNvSpPr>
          <p:nvPr>
            <p:ph type="sldNum" sz="quarter" idx="12"/>
          </p:nvPr>
        </p:nvSpPr>
        <p:spPr>
          <a:xfrm>
            <a:off x="1905000" y="6415088"/>
            <a:ext cx="1593850" cy="441325"/>
          </a:xfrm>
        </p:spPr>
        <p:txBody>
          <a:bodyPr/>
          <a:lstStyle/>
          <a:p>
            <a:pPr algn="l">
              <a:defRPr/>
            </a:pPr>
            <a:fld id="{ACF2E8F7-52D1-4A20-BB8D-D0387D31D048}" type="slidenum">
              <a:rPr lang="en-US"/>
              <a:pPr algn="l">
                <a:defRPr/>
              </a:pPr>
              <a:t>39</a:t>
            </a:fld>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850" y="96838"/>
            <a:ext cx="9004300" cy="5964237"/>
          </a:xfrm>
        </p:spPr>
        <p:txBody>
          <a:bodyPr/>
          <a:lstStyle/>
          <a:p>
            <a:pPr fontAlgn="auto">
              <a:spcAft>
                <a:spcPts val="0"/>
              </a:spcAft>
              <a:defRPr/>
            </a:pPr>
            <a:r>
              <a:rPr lang="fr-FR" sz="4000" dirty="0" smtClean="0">
                <a:solidFill>
                  <a:schemeClr val="tx1"/>
                </a:solidFill>
              </a:rPr>
              <a:t>Concepts fondamentaux de génie logiciel</a:t>
            </a:r>
            <a:br>
              <a:rPr lang="fr-FR" sz="4000" dirty="0" smtClean="0">
                <a:solidFill>
                  <a:schemeClr val="tx1"/>
                </a:solidFill>
              </a:rPr>
            </a:br>
            <a:endParaRPr lang="ar-DZ" sz="4000" dirty="0">
              <a:solidFill>
                <a:schemeClr val="tx1"/>
              </a:solidFill>
            </a:endParaRPr>
          </a:p>
        </p:txBody>
      </p:sp>
      <p:sp>
        <p:nvSpPr>
          <p:cNvPr id="6148" name="Espace réservé du pied de page 4"/>
          <p:cNvSpPr>
            <a:spLocks noGrp="1"/>
          </p:cNvSpPr>
          <p:nvPr>
            <p:ph type="ftr" sz="quarter" idx="11"/>
          </p:nvPr>
        </p:nvSpPr>
        <p:spPr/>
        <p:txBody>
          <a:bodyPr/>
          <a:lstStyle/>
          <a:p>
            <a:pPr>
              <a:defRPr/>
            </a:pPr>
            <a:r>
              <a:rPr lang="en-US"/>
              <a:t>Dr Maamri Ramdane</a:t>
            </a:r>
          </a:p>
        </p:txBody>
      </p:sp>
      <p:sp>
        <p:nvSpPr>
          <p:cNvPr id="6149" name="Espace réservé du numéro de diapositive 5"/>
          <p:cNvSpPr>
            <a:spLocks noGrp="1"/>
          </p:cNvSpPr>
          <p:nvPr>
            <p:ph type="sldNum" sz="quarter" idx="12"/>
          </p:nvPr>
        </p:nvSpPr>
        <p:spPr>
          <a:xfrm>
            <a:off x="1905000" y="6415088"/>
            <a:ext cx="1593850" cy="441325"/>
          </a:xfrm>
        </p:spPr>
        <p:txBody>
          <a:bodyPr/>
          <a:lstStyle/>
          <a:p>
            <a:pPr algn="l">
              <a:defRPr/>
            </a:pPr>
            <a:fld id="{9CB943A0-78FD-45AA-9C97-CE20F5FE82AD}" type="slidenum">
              <a:rPr lang="en-US"/>
              <a:pPr algn="l">
                <a:defRPr/>
              </a:pPr>
              <a:t>4</a:t>
            </a:fld>
            <a:endParaRPr lang="en-US"/>
          </a:p>
        </p:txBody>
      </p:sp>
    </p:spTree>
  </p:cSld>
  <p:clrMapOvr>
    <a:masterClrMapping/>
  </p:clrMapOvr>
  <p:transition spd="med">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re 1"/>
          <p:cNvSpPr>
            <a:spLocks noGrp="1"/>
          </p:cNvSpPr>
          <p:nvPr>
            <p:ph type="title"/>
          </p:nvPr>
        </p:nvSpPr>
        <p:spPr>
          <a:xfrm>
            <a:off x="285720" y="428604"/>
            <a:ext cx="8686800" cy="838200"/>
          </a:xfrm>
        </p:spPr>
        <p:txBody>
          <a:bodyPr/>
          <a:lstStyle/>
          <a:p>
            <a:pPr fontAlgn="auto">
              <a:spcAft>
                <a:spcPts val="0"/>
              </a:spcAft>
              <a:defRPr/>
            </a:pPr>
            <a:r>
              <a:rPr lang="fr-FR" smtClean="0"/>
              <a:t>Facteurs de Qualité Logicielle</a:t>
            </a:r>
            <a:endParaRPr lang="ar-DZ" smtClean="0"/>
          </a:p>
        </p:txBody>
      </p:sp>
      <p:sp>
        <p:nvSpPr>
          <p:cNvPr id="54275" name="Espace réservé du contenu 2"/>
          <p:cNvSpPr>
            <a:spLocks noGrp="1"/>
          </p:cNvSpPr>
          <p:nvPr>
            <p:ph idx="1"/>
          </p:nvPr>
        </p:nvSpPr>
        <p:spPr/>
        <p:txBody>
          <a:bodyPr/>
          <a:lstStyle/>
          <a:p>
            <a:r>
              <a:rPr lang="fr-FR" smtClean="0"/>
              <a:t>Modèle de qualité logicielle de McCall's</a:t>
            </a:r>
            <a:endParaRPr lang="ar-DZ" smtClean="0"/>
          </a:p>
        </p:txBody>
      </p:sp>
      <p:sp>
        <p:nvSpPr>
          <p:cNvPr id="41989" name="Espace réservé du pied de page 4"/>
          <p:cNvSpPr>
            <a:spLocks noGrp="1"/>
          </p:cNvSpPr>
          <p:nvPr>
            <p:ph type="ftr" sz="quarter" idx="11"/>
          </p:nvPr>
        </p:nvSpPr>
        <p:spPr/>
        <p:txBody>
          <a:bodyPr/>
          <a:lstStyle/>
          <a:p>
            <a:pPr>
              <a:defRPr/>
            </a:pPr>
            <a:r>
              <a:rPr lang="en-US"/>
              <a:t>Dr Maamri Ramdane</a:t>
            </a:r>
          </a:p>
        </p:txBody>
      </p:sp>
      <p:sp>
        <p:nvSpPr>
          <p:cNvPr id="41990" name="Espace réservé du numéro de diapositive 5"/>
          <p:cNvSpPr>
            <a:spLocks noGrp="1"/>
          </p:cNvSpPr>
          <p:nvPr>
            <p:ph type="sldNum" sz="quarter" idx="12"/>
          </p:nvPr>
        </p:nvSpPr>
        <p:spPr>
          <a:xfrm>
            <a:off x="2058987" y="6416675"/>
            <a:ext cx="1593850" cy="441325"/>
          </a:xfrm>
        </p:spPr>
        <p:txBody>
          <a:bodyPr/>
          <a:lstStyle/>
          <a:p>
            <a:pPr algn="l">
              <a:defRPr/>
            </a:pPr>
            <a:fld id="{75738B9F-97D1-4811-9225-167C9285A680}" type="slidenum">
              <a:rPr lang="en-US"/>
              <a:pPr algn="l">
                <a:defRPr/>
              </a:pPr>
              <a:t>40</a:t>
            </a:fld>
            <a:endParaRPr lang="en-US"/>
          </a:p>
        </p:txBody>
      </p:sp>
      <p:pic>
        <p:nvPicPr>
          <p:cNvPr id="125954" name="Picture 2"/>
          <p:cNvPicPr>
            <a:picLocks noChangeAspect="1" noChangeArrowheads="1"/>
          </p:cNvPicPr>
          <p:nvPr/>
        </p:nvPicPr>
        <p:blipFill>
          <a:blip r:embed="rId2"/>
          <a:srcRect/>
          <a:stretch>
            <a:fillRect/>
          </a:stretch>
        </p:blipFill>
        <p:spPr bwMode="auto">
          <a:xfrm>
            <a:off x="2297095" y="2285992"/>
            <a:ext cx="4438650" cy="695325"/>
          </a:xfrm>
          <a:prstGeom prst="rect">
            <a:avLst/>
          </a:prstGeom>
          <a:noFill/>
          <a:ln w="12700">
            <a:noFill/>
            <a:miter lim="800000"/>
            <a:headEnd type="none" w="sm" len="sm"/>
            <a:tailEnd type="none" w="sm" len="sm"/>
          </a:ln>
        </p:spPr>
      </p:pic>
      <p:pic>
        <p:nvPicPr>
          <p:cNvPr id="125956" name="Picture 4"/>
          <p:cNvPicPr>
            <a:picLocks noChangeAspect="1" noChangeArrowheads="1"/>
          </p:cNvPicPr>
          <p:nvPr/>
        </p:nvPicPr>
        <p:blipFill>
          <a:blip r:embed="rId3"/>
          <a:srcRect/>
          <a:stretch>
            <a:fillRect/>
          </a:stretch>
        </p:blipFill>
        <p:spPr bwMode="auto">
          <a:xfrm>
            <a:off x="731837" y="3987805"/>
            <a:ext cx="1905000" cy="2181225"/>
          </a:xfrm>
          <a:prstGeom prst="rect">
            <a:avLst/>
          </a:prstGeom>
          <a:noFill/>
          <a:ln w="12700">
            <a:noFill/>
            <a:miter lim="800000"/>
            <a:headEnd type="none" w="sm" len="sm"/>
            <a:tailEnd type="none" w="sm" len="sm"/>
          </a:ln>
        </p:spPr>
      </p:pic>
      <p:pic>
        <p:nvPicPr>
          <p:cNvPr id="125958" name="Picture 6"/>
          <p:cNvPicPr>
            <a:picLocks noChangeAspect="1" noChangeArrowheads="1"/>
          </p:cNvPicPr>
          <p:nvPr/>
        </p:nvPicPr>
        <p:blipFill>
          <a:blip r:embed="rId4"/>
          <a:srcRect/>
          <a:stretch>
            <a:fillRect/>
          </a:stretch>
        </p:blipFill>
        <p:spPr bwMode="auto">
          <a:xfrm>
            <a:off x="2733675" y="4573593"/>
            <a:ext cx="2238375" cy="1257300"/>
          </a:xfrm>
          <a:prstGeom prst="rect">
            <a:avLst/>
          </a:prstGeom>
          <a:noFill/>
          <a:ln w="12700">
            <a:noFill/>
            <a:miter lim="800000"/>
            <a:headEnd type="none" w="sm" len="sm"/>
            <a:tailEnd type="none" w="sm" len="sm"/>
          </a:ln>
        </p:spPr>
      </p:pic>
      <p:pic>
        <p:nvPicPr>
          <p:cNvPr id="125960" name="Picture 8"/>
          <p:cNvPicPr>
            <a:picLocks noChangeAspect="1" noChangeArrowheads="1"/>
          </p:cNvPicPr>
          <p:nvPr/>
        </p:nvPicPr>
        <p:blipFill>
          <a:blip r:embed="rId5"/>
          <a:srcRect/>
          <a:stretch>
            <a:fillRect/>
          </a:stretch>
        </p:blipFill>
        <p:spPr bwMode="auto">
          <a:xfrm>
            <a:off x="6080125" y="5083180"/>
            <a:ext cx="2695575" cy="1304925"/>
          </a:xfrm>
          <a:prstGeom prst="rect">
            <a:avLst/>
          </a:prstGeom>
          <a:noFill/>
          <a:ln w="12700">
            <a:noFill/>
            <a:miter lim="800000"/>
            <a:headEnd type="none" w="sm" len="sm"/>
            <a:tailEnd type="none" w="sm" len="sm"/>
          </a:ln>
        </p:spPr>
      </p:pic>
      <p:grpSp>
        <p:nvGrpSpPr>
          <p:cNvPr id="2" name="Groupe 16"/>
          <p:cNvGrpSpPr>
            <a:grpSpLocks/>
          </p:cNvGrpSpPr>
          <p:nvPr/>
        </p:nvGrpSpPr>
        <p:grpSpPr bwMode="auto">
          <a:xfrm>
            <a:off x="768350" y="3003555"/>
            <a:ext cx="3476625" cy="993775"/>
            <a:chOff x="614470" y="2288996"/>
            <a:chExt cx="3476625" cy="993223"/>
          </a:xfrm>
        </p:grpSpPr>
        <p:pic>
          <p:nvPicPr>
            <p:cNvPr id="54289" name="Picture 3"/>
            <p:cNvPicPr>
              <a:picLocks noChangeAspect="1" noChangeArrowheads="1"/>
            </p:cNvPicPr>
            <p:nvPr/>
          </p:nvPicPr>
          <p:blipFill>
            <a:blip r:embed="rId6"/>
            <a:srcRect/>
            <a:stretch>
              <a:fillRect/>
            </a:stretch>
          </p:blipFill>
          <p:spPr bwMode="auto">
            <a:xfrm>
              <a:off x="614470" y="2815494"/>
              <a:ext cx="3476625" cy="466725"/>
            </a:xfrm>
            <a:prstGeom prst="rect">
              <a:avLst/>
            </a:prstGeom>
            <a:noFill/>
            <a:ln w="12700">
              <a:noFill/>
              <a:miter lim="800000"/>
              <a:headEnd type="none" w="sm" len="sm"/>
              <a:tailEnd type="none" w="sm" len="sm"/>
            </a:ln>
          </p:spPr>
        </p:pic>
        <p:pic>
          <p:nvPicPr>
            <p:cNvPr id="54290" name="Picture 9"/>
            <p:cNvPicPr>
              <a:picLocks noChangeAspect="1" noChangeArrowheads="1"/>
            </p:cNvPicPr>
            <p:nvPr/>
          </p:nvPicPr>
          <p:blipFill>
            <a:blip r:embed="rId7"/>
            <a:srcRect/>
            <a:stretch>
              <a:fillRect/>
            </a:stretch>
          </p:blipFill>
          <p:spPr bwMode="auto">
            <a:xfrm>
              <a:off x="2686532" y="2288996"/>
              <a:ext cx="257175" cy="533400"/>
            </a:xfrm>
            <a:prstGeom prst="rect">
              <a:avLst/>
            </a:prstGeom>
            <a:noFill/>
            <a:ln w="12700">
              <a:noFill/>
              <a:miter lim="800000"/>
              <a:headEnd type="none" w="sm" len="sm"/>
              <a:tailEnd type="none" w="sm" len="sm"/>
            </a:ln>
          </p:spPr>
        </p:pic>
      </p:grpSp>
      <p:grpSp>
        <p:nvGrpSpPr>
          <p:cNvPr id="3" name="Groupe 17"/>
          <p:cNvGrpSpPr>
            <a:grpSpLocks/>
          </p:cNvGrpSpPr>
          <p:nvPr/>
        </p:nvGrpSpPr>
        <p:grpSpPr bwMode="auto">
          <a:xfrm>
            <a:off x="2741612" y="3001968"/>
            <a:ext cx="3495675" cy="1566862"/>
            <a:chOff x="2587858" y="2287668"/>
            <a:chExt cx="3495675" cy="1566641"/>
          </a:xfrm>
        </p:grpSpPr>
        <p:pic>
          <p:nvPicPr>
            <p:cNvPr id="54287" name="Picture 5"/>
            <p:cNvPicPr>
              <a:picLocks noChangeAspect="1" noChangeArrowheads="1"/>
            </p:cNvPicPr>
            <p:nvPr/>
          </p:nvPicPr>
          <p:blipFill>
            <a:blip r:embed="rId8"/>
            <a:srcRect/>
            <a:stretch>
              <a:fillRect/>
            </a:stretch>
          </p:blipFill>
          <p:spPr bwMode="auto">
            <a:xfrm>
              <a:off x="2587858" y="3435209"/>
              <a:ext cx="3495675" cy="419100"/>
            </a:xfrm>
            <a:prstGeom prst="rect">
              <a:avLst/>
            </a:prstGeom>
            <a:noFill/>
            <a:ln w="12700">
              <a:noFill/>
              <a:miter lim="800000"/>
              <a:headEnd type="none" w="sm" len="sm"/>
              <a:tailEnd type="none" w="sm" len="sm"/>
            </a:ln>
          </p:spPr>
        </p:pic>
        <p:pic>
          <p:nvPicPr>
            <p:cNvPr id="54288" name="Picture 10"/>
            <p:cNvPicPr>
              <a:picLocks noChangeAspect="1" noChangeArrowheads="1"/>
            </p:cNvPicPr>
            <p:nvPr/>
          </p:nvPicPr>
          <p:blipFill>
            <a:blip r:embed="rId9"/>
            <a:srcRect/>
            <a:stretch>
              <a:fillRect/>
            </a:stretch>
          </p:blipFill>
          <p:spPr bwMode="auto">
            <a:xfrm>
              <a:off x="4419600" y="2287668"/>
              <a:ext cx="304800" cy="1152525"/>
            </a:xfrm>
            <a:prstGeom prst="rect">
              <a:avLst/>
            </a:prstGeom>
            <a:noFill/>
            <a:ln w="12700">
              <a:noFill/>
              <a:miter lim="800000"/>
              <a:headEnd type="none" w="sm" len="sm"/>
              <a:tailEnd type="none" w="sm" len="sm"/>
            </a:ln>
          </p:spPr>
        </p:pic>
      </p:grpSp>
      <p:grpSp>
        <p:nvGrpSpPr>
          <p:cNvPr id="4" name="Groupe 18"/>
          <p:cNvGrpSpPr>
            <a:grpSpLocks/>
          </p:cNvGrpSpPr>
          <p:nvPr/>
        </p:nvGrpSpPr>
        <p:grpSpPr bwMode="auto">
          <a:xfrm>
            <a:off x="5648325" y="2987680"/>
            <a:ext cx="3495675" cy="2114550"/>
            <a:chOff x="5494213" y="2273804"/>
            <a:chExt cx="3495675" cy="2114764"/>
          </a:xfrm>
        </p:grpSpPr>
        <p:pic>
          <p:nvPicPr>
            <p:cNvPr id="54285" name="Picture 7"/>
            <p:cNvPicPr>
              <a:picLocks noChangeAspect="1" noChangeArrowheads="1"/>
            </p:cNvPicPr>
            <p:nvPr/>
          </p:nvPicPr>
          <p:blipFill>
            <a:blip r:embed="rId10"/>
            <a:srcRect/>
            <a:stretch>
              <a:fillRect/>
            </a:stretch>
          </p:blipFill>
          <p:spPr bwMode="auto">
            <a:xfrm>
              <a:off x="5494213" y="3969468"/>
              <a:ext cx="3495675" cy="419100"/>
            </a:xfrm>
            <a:prstGeom prst="rect">
              <a:avLst/>
            </a:prstGeom>
            <a:noFill/>
            <a:ln w="12700">
              <a:noFill/>
              <a:miter lim="800000"/>
              <a:headEnd type="none" w="sm" len="sm"/>
              <a:tailEnd type="none" w="sm" len="sm"/>
            </a:ln>
          </p:spPr>
        </p:pic>
        <p:pic>
          <p:nvPicPr>
            <p:cNvPr id="54286" name="Picture 11"/>
            <p:cNvPicPr>
              <a:picLocks noChangeAspect="1" noChangeArrowheads="1"/>
            </p:cNvPicPr>
            <p:nvPr/>
          </p:nvPicPr>
          <p:blipFill>
            <a:blip r:embed="rId11"/>
            <a:srcRect/>
            <a:stretch>
              <a:fillRect/>
            </a:stretch>
          </p:blipFill>
          <p:spPr bwMode="auto">
            <a:xfrm>
              <a:off x="6220815" y="2273804"/>
              <a:ext cx="257175" cy="1714500"/>
            </a:xfrm>
            <a:prstGeom prst="rect">
              <a:avLst/>
            </a:prstGeom>
            <a:noFill/>
            <a:ln w="12700">
              <a:noFill/>
              <a:miter lim="800000"/>
              <a:headEnd type="none" w="sm" len="sm"/>
              <a:tailEnd type="none" w="sm" len="sm"/>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5954"/>
                                        </p:tgtEl>
                                        <p:attrNameLst>
                                          <p:attrName>style.visibility</p:attrName>
                                        </p:attrNameLst>
                                      </p:cBhvr>
                                      <p:to>
                                        <p:strVal val="visible"/>
                                      </p:to>
                                    </p:set>
                                    <p:anim calcmode="lin" valueType="num">
                                      <p:cBhvr additive="base">
                                        <p:cTn id="7" dur="500" fill="hold"/>
                                        <p:tgtEl>
                                          <p:spTgt spid="125954"/>
                                        </p:tgtEl>
                                        <p:attrNameLst>
                                          <p:attrName>ppt_x</p:attrName>
                                        </p:attrNameLst>
                                      </p:cBhvr>
                                      <p:tavLst>
                                        <p:tav tm="0">
                                          <p:val>
                                            <p:strVal val="#ppt_x"/>
                                          </p:val>
                                        </p:tav>
                                        <p:tav tm="100000">
                                          <p:val>
                                            <p:strVal val="#ppt_x"/>
                                          </p:val>
                                        </p:tav>
                                      </p:tavLst>
                                    </p:anim>
                                    <p:anim calcmode="lin" valueType="num">
                                      <p:cBhvr additive="base">
                                        <p:cTn id="8" dur="500" fill="hold"/>
                                        <p:tgtEl>
                                          <p:spTgt spid="1259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5956"/>
                                        </p:tgtEl>
                                        <p:attrNameLst>
                                          <p:attrName>style.visibility</p:attrName>
                                        </p:attrNameLst>
                                      </p:cBhvr>
                                      <p:to>
                                        <p:strVal val="visible"/>
                                      </p:to>
                                    </p:set>
                                    <p:anim calcmode="lin" valueType="num">
                                      <p:cBhvr additive="base">
                                        <p:cTn id="31" dur="500" fill="hold"/>
                                        <p:tgtEl>
                                          <p:spTgt spid="125956"/>
                                        </p:tgtEl>
                                        <p:attrNameLst>
                                          <p:attrName>ppt_x</p:attrName>
                                        </p:attrNameLst>
                                      </p:cBhvr>
                                      <p:tavLst>
                                        <p:tav tm="0">
                                          <p:val>
                                            <p:strVal val="#ppt_x"/>
                                          </p:val>
                                        </p:tav>
                                        <p:tav tm="100000">
                                          <p:val>
                                            <p:strVal val="#ppt_x"/>
                                          </p:val>
                                        </p:tav>
                                      </p:tavLst>
                                    </p:anim>
                                    <p:anim calcmode="lin" valueType="num">
                                      <p:cBhvr additive="base">
                                        <p:cTn id="32" dur="500" fill="hold"/>
                                        <p:tgtEl>
                                          <p:spTgt spid="12595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5958"/>
                                        </p:tgtEl>
                                        <p:attrNameLst>
                                          <p:attrName>style.visibility</p:attrName>
                                        </p:attrNameLst>
                                      </p:cBhvr>
                                      <p:to>
                                        <p:strVal val="visible"/>
                                      </p:to>
                                    </p:set>
                                    <p:anim calcmode="lin" valueType="num">
                                      <p:cBhvr additive="base">
                                        <p:cTn id="37" dur="500" fill="hold"/>
                                        <p:tgtEl>
                                          <p:spTgt spid="125958"/>
                                        </p:tgtEl>
                                        <p:attrNameLst>
                                          <p:attrName>ppt_x</p:attrName>
                                        </p:attrNameLst>
                                      </p:cBhvr>
                                      <p:tavLst>
                                        <p:tav tm="0">
                                          <p:val>
                                            <p:strVal val="#ppt_x"/>
                                          </p:val>
                                        </p:tav>
                                        <p:tav tm="100000">
                                          <p:val>
                                            <p:strVal val="#ppt_x"/>
                                          </p:val>
                                        </p:tav>
                                      </p:tavLst>
                                    </p:anim>
                                    <p:anim calcmode="lin" valueType="num">
                                      <p:cBhvr additive="base">
                                        <p:cTn id="38" dur="500" fill="hold"/>
                                        <p:tgtEl>
                                          <p:spTgt spid="12595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5960"/>
                                        </p:tgtEl>
                                        <p:attrNameLst>
                                          <p:attrName>style.visibility</p:attrName>
                                        </p:attrNameLst>
                                      </p:cBhvr>
                                      <p:to>
                                        <p:strVal val="visible"/>
                                      </p:to>
                                    </p:set>
                                    <p:anim calcmode="lin" valueType="num">
                                      <p:cBhvr additive="base">
                                        <p:cTn id="43" dur="500" fill="hold"/>
                                        <p:tgtEl>
                                          <p:spTgt spid="125960"/>
                                        </p:tgtEl>
                                        <p:attrNameLst>
                                          <p:attrName>ppt_x</p:attrName>
                                        </p:attrNameLst>
                                      </p:cBhvr>
                                      <p:tavLst>
                                        <p:tav tm="0">
                                          <p:val>
                                            <p:strVal val="#ppt_x"/>
                                          </p:val>
                                        </p:tav>
                                        <p:tav tm="100000">
                                          <p:val>
                                            <p:strVal val="#ppt_x"/>
                                          </p:val>
                                        </p:tav>
                                      </p:tavLst>
                                    </p:anim>
                                    <p:anim calcmode="lin" valueType="num">
                                      <p:cBhvr additive="base">
                                        <p:cTn id="44" dur="500" fill="hold"/>
                                        <p:tgtEl>
                                          <p:spTgt spid="1259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re 1"/>
          <p:cNvSpPr>
            <a:spLocks noGrp="1"/>
          </p:cNvSpPr>
          <p:nvPr>
            <p:ph type="title"/>
          </p:nvPr>
        </p:nvSpPr>
        <p:spPr/>
        <p:txBody>
          <a:bodyPr/>
          <a:lstStyle/>
          <a:p>
            <a:pPr fontAlgn="auto">
              <a:spcAft>
                <a:spcPts val="0"/>
              </a:spcAft>
              <a:defRPr/>
            </a:pPr>
            <a:r>
              <a:rPr lang="fr-FR" smtClean="0"/>
              <a:t>Les facteurs de la qualité</a:t>
            </a:r>
            <a:endParaRPr lang="ar-DZ" smtClean="0"/>
          </a:p>
        </p:txBody>
      </p:sp>
      <p:sp>
        <p:nvSpPr>
          <p:cNvPr id="48131" name="Espace réservé du contenu 2"/>
          <p:cNvSpPr>
            <a:spLocks noGrp="1"/>
          </p:cNvSpPr>
          <p:nvPr>
            <p:ph idx="1"/>
          </p:nvPr>
        </p:nvSpPr>
        <p:spPr>
          <a:xfrm>
            <a:off x="857250" y="1752600"/>
            <a:ext cx="7369175" cy="4191000"/>
          </a:xfrm>
        </p:spPr>
        <p:txBody>
          <a:bodyPr>
            <a:normAutofit fontScale="85000" lnSpcReduction="10000"/>
          </a:bodyPr>
          <a:lstStyle/>
          <a:p>
            <a:pPr fontAlgn="auto">
              <a:spcAft>
                <a:spcPts val="0"/>
              </a:spcAft>
              <a:buFontTx/>
              <a:buNone/>
              <a:defRPr/>
            </a:pPr>
            <a:r>
              <a:rPr lang="fr-FR" smtClean="0"/>
              <a:t>• Point de vue utilisateur</a:t>
            </a:r>
          </a:p>
          <a:p>
            <a:pPr fontAlgn="auto">
              <a:spcAft>
                <a:spcPts val="0"/>
              </a:spcAft>
              <a:buFontTx/>
              <a:buNone/>
              <a:defRPr/>
            </a:pPr>
            <a:r>
              <a:rPr lang="fr-FR" smtClean="0"/>
              <a:t>	– Fiabilité : pas de « plantage »</a:t>
            </a:r>
          </a:p>
          <a:p>
            <a:pPr fontAlgn="auto">
              <a:spcAft>
                <a:spcPts val="0"/>
              </a:spcAft>
              <a:buFontTx/>
              <a:buNone/>
              <a:defRPr/>
            </a:pPr>
            <a:r>
              <a:rPr lang="fr-FR" smtClean="0"/>
              <a:t>	– Sécurité : pas de mise en danger de vies humaines/de machines</a:t>
            </a:r>
          </a:p>
          <a:p>
            <a:pPr fontAlgn="auto">
              <a:spcAft>
                <a:spcPts val="0"/>
              </a:spcAft>
              <a:buFontTx/>
              <a:buNone/>
              <a:defRPr/>
            </a:pPr>
            <a:r>
              <a:rPr lang="fr-FR" smtClean="0"/>
              <a:t>	– Intégrité : protection des données contre les intrusions</a:t>
            </a:r>
          </a:p>
          <a:p>
            <a:pPr fontAlgn="auto">
              <a:spcAft>
                <a:spcPts val="0"/>
              </a:spcAft>
              <a:buFontTx/>
              <a:buNone/>
              <a:defRPr/>
            </a:pPr>
            <a:r>
              <a:rPr lang="fr-FR" smtClean="0"/>
              <a:t>	– Ergonomie : utilisation aisée du logiciel</a:t>
            </a:r>
          </a:p>
          <a:p>
            <a:pPr fontAlgn="auto">
              <a:spcAft>
                <a:spcPts val="0"/>
              </a:spcAft>
              <a:buFontTx/>
              <a:buNone/>
              <a:defRPr/>
            </a:pPr>
            <a:r>
              <a:rPr lang="fr-FR" smtClean="0"/>
              <a:t>	– Efficacité : minimisation des ressources (temps, mémoire, etc.)</a:t>
            </a:r>
          </a:p>
        </p:txBody>
      </p:sp>
      <p:sp>
        <p:nvSpPr>
          <p:cNvPr id="43014" name="Espace réservé du pied de page 4"/>
          <p:cNvSpPr>
            <a:spLocks noGrp="1"/>
          </p:cNvSpPr>
          <p:nvPr>
            <p:ph type="ftr" sz="quarter" idx="11"/>
          </p:nvPr>
        </p:nvSpPr>
        <p:spPr/>
        <p:txBody>
          <a:bodyPr/>
          <a:lstStyle/>
          <a:p>
            <a:pPr>
              <a:defRPr/>
            </a:pPr>
            <a:r>
              <a:rPr lang="en-US"/>
              <a:t>Dr Maamri Ramdane</a:t>
            </a:r>
          </a:p>
        </p:txBody>
      </p:sp>
      <p:sp>
        <p:nvSpPr>
          <p:cNvPr id="43012" name="Espace réservé du numéro de diapositive 5"/>
          <p:cNvSpPr>
            <a:spLocks noGrp="1"/>
          </p:cNvSpPr>
          <p:nvPr>
            <p:ph type="sldNum" sz="quarter" idx="12"/>
          </p:nvPr>
        </p:nvSpPr>
        <p:spPr>
          <a:xfrm>
            <a:off x="1905000" y="6415088"/>
            <a:ext cx="1593850" cy="441325"/>
          </a:xfrm>
        </p:spPr>
        <p:txBody>
          <a:bodyPr/>
          <a:lstStyle/>
          <a:p>
            <a:pPr algn="l">
              <a:defRPr/>
            </a:pPr>
            <a:fld id="{CB61B931-E81E-462E-8120-3AB337EB6BB8}" type="slidenum">
              <a:rPr lang="en-US"/>
              <a:pPr algn="l">
                <a:defRPr/>
              </a:pPr>
              <a:t>41</a:t>
            </a:fld>
            <a:endParaRPr lang="en-US"/>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re 1"/>
          <p:cNvSpPr>
            <a:spLocks noGrp="1"/>
          </p:cNvSpPr>
          <p:nvPr>
            <p:ph type="title"/>
          </p:nvPr>
        </p:nvSpPr>
        <p:spPr/>
        <p:txBody>
          <a:bodyPr/>
          <a:lstStyle/>
          <a:p>
            <a:pPr fontAlgn="auto">
              <a:spcAft>
                <a:spcPts val="0"/>
              </a:spcAft>
              <a:defRPr/>
            </a:pPr>
            <a:r>
              <a:rPr lang="fr-FR" smtClean="0"/>
              <a:t>Les facteurs de la qualité</a:t>
            </a:r>
            <a:endParaRPr lang="ar-DZ" smtClean="0"/>
          </a:p>
        </p:txBody>
      </p:sp>
      <p:sp>
        <p:nvSpPr>
          <p:cNvPr id="56323" name="Espace réservé du contenu 2"/>
          <p:cNvSpPr>
            <a:spLocks noGrp="1"/>
          </p:cNvSpPr>
          <p:nvPr>
            <p:ph idx="1"/>
          </p:nvPr>
        </p:nvSpPr>
        <p:spPr>
          <a:xfrm>
            <a:off x="642938" y="1752600"/>
            <a:ext cx="7583487" cy="4191000"/>
          </a:xfrm>
        </p:spPr>
        <p:txBody>
          <a:bodyPr/>
          <a:lstStyle/>
          <a:p>
            <a:pPr>
              <a:buFontTx/>
              <a:buNone/>
            </a:pPr>
            <a:r>
              <a:rPr lang="fr-FR" smtClean="0"/>
              <a:t>• Point de vue développeur</a:t>
            </a:r>
          </a:p>
          <a:p>
            <a:pPr>
              <a:buFontTx/>
              <a:buNone/>
            </a:pPr>
            <a:r>
              <a:rPr lang="fr-FR" smtClean="0"/>
              <a:t>	– Testabilité : facilité de vérification du code</a:t>
            </a:r>
          </a:p>
          <a:p>
            <a:pPr>
              <a:buFontTx/>
              <a:buNone/>
            </a:pPr>
            <a:r>
              <a:rPr lang="fr-FR" smtClean="0"/>
              <a:t>	– Maintenabilité : détection et correction aisée des erreurs</a:t>
            </a:r>
          </a:p>
          <a:p>
            <a:pPr>
              <a:buFontTx/>
              <a:buNone/>
            </a:pPr>
            <a:r>
              <a:rPr lang="fr-FR" smtClean="0"/>
              <a:t>	– Flexibilité : évolution facile</a:t>
            </a:r>
          </a:p>
          <a:p>
            <a:endParaRPr lang="ar-DZ" smtClean="0"/>
          </a:p>
        </p:txBody>
      </p:sp>
      <p:sp>
        <p:nvSpPr>
          <p:cNvPr id="44038" name="Espace réservé du pied de page 4"/>
          <p:cNvSpPr>
            <a:spLocks noGrp="1"/>
          </p:cNvSpPr>
          <p:nvPr>
            <p:ph type="ftr" sz="quarter" idx="11"/>
          </p:nvPr>
        </p:nvSpPr>
        <p:spPr/>
        <p:txBody>
          <a:bodyPr/>
          <a:lstStyle/>
          <a:p>
            <a:pPr>
              <a:defRPr/>
            </a:pPr>
            <a:r>
              <a:rPr lang="en-US"/>
              <a:t>Dr Maamri Ramdane</a:t>
            </a:r>
          </a:p>
        </p:txBody>
      </p:sp>
      <p:sp>
        <p:nvSpPr>
          <p:cNvPr id="44036" name="Espace réservé du numéro de diapositive 5"/>
          <p:cNvSpPr>
            <a:spLocks noGrp="1"/>
          </p:cNvSpPr>
          <p:nvPr>
            <p:ph type="sldNum" sz="quarter" idx="12"/>
          </p:nvPr>
        </p:nvSpPr>
        <p:spPr>
          <a:xfrm>
            <a:off x="1905000" y="6415088"/>
            <a:ext cx="1593850" cy="441325"/>
          </a:xfrm>
        </p:spPr>
        <p:txBody>
          <a:bodyPr/>
          <a:lstStyle/>
          <a:p>
            <a:pPr algn="l">
              <a:defRPr/>
            </a:pPr>
            <a:fld id="{61403015-88C0-4565-91DB-51C5E5AAD243}" type="slidenum">
              <a:rPr lang="en-US"/>
              <a:pPr algn="l">
                <a:defRPr/>
              </a:pPr>
              <a:t>42</a:t>
            </a:fld>
            <a:endParaRPr 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re 1"/>
          <p:cNvSpPr>
            <a:spLocks noGrp="1"/>
          </p:cNvSpPr>
          <p:nvPr>
            <p:ph type="title"/>
          </p:nvPr>
        </p:nvSpPr>
        <p:spPr/>
        <p:txBody>
          <a:bodyPr/>
          <a:lstStyle/>
          <a:p>
            <a:pPr fontAlgn="auto">
              <a:spcAft>
                <a:spcPts val="0"/>
              </a:spcAft>
              <a:defRPr/>
            </a:pPr>
            <a:r>
              <a:rPr lang="fr-FR" smtClean="0"/>
              <a:t>Les facteurs de la qualité</a:t>
            </a:r>
            <a:endParaRPr lang="ar-DZ" smtClean="0"/>
          </a:p>
        </p:txBody>
      </p:sp>
      <p:sp>
        <p:nvSpPr>
          <p:cNvPr id="50179" name="Espace réservé du contenu 2"/>
          <p:cNvSpPr>
            <a:spLocks noGrp="1"/>
          </p:cNvSpPr>
          <p:nvPr>
            <p:ph idx="1"/>
          </p:nvPr>
        </p:nvSpPr>
        <p:spPr>
          <a:xfrm>
            <a:off x="1143000" y="1752600"/>
            <a:ext cx="7083425" cy="4191000"/>
          </a:xfrm>
        </p:spPr>
        <p:txBody>
          <a:bodyPr>
            <a:normAutofit lnSpcReduction="10000"/>
          </a:bodyPr>
          <a:lstStyle/>
          <a:p>
            <a:pPr fontAlgn="auto">
              <a:spcAft>
                <a:spcPts val="0"/>
              </a:spcAft>
              <a:buFontTx/>
              <a:buNone/>
              <a:defRPr/>
            </a:pPr>
            <a:r>
              <a:rPr lang="fr-FR" smtClean="0"/>
              <a:t>• Point de vue communication</a:t>
            </a:r>
          </a:p>
          <a:p>
            <a:pPr fontAlgn="auto">
              <a:spcAft>
                <a:spcPts val="0"/>
              </a:spcAft>
              <a:buFontTx/>
              <a:buNone/>
              <a:defRPr/>
            </a:pPr>
            <a:r>
              <a:rPr lang="fr-FR" smtClean="0"/>
              <a:t>	– Réutilisabilité : utiliser les modules développés dans de futurs projets</a:t>
            </a:r>
          </a:p>
          <a:p>
            <a:pPr fontAlgn="auto">
              <a:spcAft>
                <a:spcPts val="0"/>
              </a:spcAft>
              <a:buFontTx/>
              <a:buNone/>
              <a:defRPr/>
            </a:pPr>
            <a:r>
              <a:rPr lang="fr-FR" smtClean="0"/>
              <a:t>	– Portabilité : possibilité de faire tourner le logiciel sur d’autres architectures</a:t>
            </a:r>
          </a:p>
          <a:p>
            <a:pPr fontAlgn="auto">
              <a:spcAft>
                <a:spcPts val="0"/>
              </a:spcAft>
              <a:buFontTx/>
              <a:buNone/>
              <a:defRPr/>
            </a:pPr>
            <a:r>
              <a:rPr lang="fr-FR" smtClean="0"/>
              <a:t>	– Compatibilité : échange de données avec d’autres logiciels</a:t>
            </a:r>
            <a:endParaRPr lang="ar-DZ" smtClean="0"/>
          </a:p>
          <a:p>
            <a:pPr fontAlgn="auto">
              <a:spcAft>
                <a:spcPts val="0"/>
              </a:spcAft>
              <a:buFont typeface="Wingdings 2"/>
              <a:buChar char=""/>
              <a:defRPr/>
            </a:pPr>
            <a:endParaRPr lang="ar-DZ" smtClean="0"/>
          </a:p>
        </p:txBody>
      </p:sp>
      <p:sp>
        <p:nvSpPr>
          <p:cNvPr id="45064" name="Espace réservé du pied de page 7"/>
          <p:cNvSpPr>
            <a:spLocks noGrp="1"/>
          </p:cNvSpPr>
          <p:nvPr>
            <p:ph type="ftr" sz="quarter" idx="11"/>
          </p:nvPr>
        </p:nvSpPr>
        <p:spPr/>
        <p:txBody>
          <a:bodyPr/>
          <a:lstStyle/>
          <a:p>
            <a:pPr>
              <a:defRPr/>
            </a:pPr>
            <a:r>
              <a:rPr lang="en-US"/>
              <a:t>Dr Maamri Ramdane</a:t>
            </a:r>
          </a:p>
        </p:txBody>
      </p:sp>
      <p:sp>
        <p:nvSpPr>
          <p:cNvPr id="45060" name="Espace réservé du numéro de diapositive 5"/>
          <p:cNvSpPr>
            <a:spLocks noGrp="1"/>
          </p:cNvSpPr>
          <p:nvPr>
            <p:ph type="sldNum" sz="quarter" idx="12"/>
          </p:nvPr>
        </p:nvSpPr>
        <p:spPr>
          <a:xfrm>
            <a:off x="1905000" y="6415088"/>
            <a:ext cx="1593850" cy="441325"/>
          </a:xfrm>
        </p:spPr>
        <p:txBody>
          <a:bodyPr/>
          <a:lstStyle/>
          <a:p>
            <a:pPr algn="l">
              <a:defRPr/>
            </a:pPr>
            <a:fld id="{BD6678C1-2C27-4959-A838-57E2A025881F}" type="slidenum">
              <a:rPr lang="en-US"/>
              <a:pPr algn="l">
                <a:defRPr/>
              </a:pPr>
              <a:t>43</a:t>
            </a:fld>
            <a:endParaRPr lang="en-US"/>
          </a:p>
        </p:txBody>
      </p:sp>
      <p:sp>
        <p:nvSpPr>
          <p:cNvPr id="57350" name="Espace réservé de la date 3"/>
          <p:cNvSpPr txBox="1">
            <a:spLocks/>
          </p:cNvSpPr>
          <p:nvPr/>
        </p:nvSpPr>
        <p:spPr bwMode="auto">
          <a:xfrm>
            <a:off x="247650" y="6591300"/>
            <a:ext cx="3760788" cy="344488"/>
          </a:xfrm>
          <a:prstGeom prst="rect">
            <a:avLst/>
          </a:prstGeom>
          <a:noFill/>
          <a:ln w="9525">
            <a:noFill/>
            <a:miter lim="800000"/>
            <a:headEnd/>
            <a:tailEnd/>
          </a:ln>
        </p:spPr>
        <p:txBody>
          <a:bodyPr wrap="none" lIns="92075" tIns="46038" rIns="92075" bIns="46038" anchor="ctr"/>
          <a:lstStyle/>
          <a:p>
            <a:r>
              <a:rPr lang="fr-FR" sz="900" b="0"/>
              <a:t>Test et Qualité de Logiciel</a:t>
            </a:r>
            <a:endParaRPr lang="en-US" sz="900" b="0"/>
          </a:p>
        </p:txBody>
      </p:sp>
      <p:sp>
        <p:nvSpPr>
          <p:cNvPr id="57351" name="Espace réservé du pied de page 4"/>
          <p:cNvSpPr txBox="1">
            <a:spLocks/>
          </p:cNvSpPr>
          <p:nvPr/>
        </p:nvSpPr>
        <p:spPr bwMode="auto">
          <a:xfrm>
            <a:off x="4257675" y="6580188"/>
            <a:ext cx="2895600" cy="355600"/>
          </a:xfrm>
          <a:prstGeom prst="rect">
            <a:avLst/>
          </a:prstGeom>
          <a:noFill/>
          <a:ln w="9525">
            <a:noFill/>
            <a:miter lim="800000"/>
            <a:headEnd/>
            <a:tailEnd/>
          </a:ln>
        </p:spPr>
        <p:txBody>
          <a:bodyPr wrap="none" lIns="92075" tIns="46038" rIns="92075" bIns="46038" anchor="ctr"/>
          <a:lstStyle/>
          <a:p>
            <a:pPr algn="ctr"/>
            <a:r>
              <a:rPr lang="en-US" sz="900" b="0"/>
              <a:t>Dr Maamri Ramdane</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2" name="Titre 1"/>
          <p:cNvSpPr>
            <a:spLocks noGrp="1"/>
          </p:cNvSpPr>
          <p:nvPr>
            <p:ph type="title"/>
          </p:nvPr>
        </p:nvSpPr>
        <p:spPr/>
        <p:txBody>
          <a:bodyPr/>
          <a:lstStyle/>
          <a:p>
            <a:pPr fontAlgn="auto">
              <a:spcAft>
                <a:spcPts val="0"/>
              </a:spcAft>
              <a:defRPr/>
            </a:pPr>
            <a:r>
              <a:rPr lang="fr-FR" smtClean="0"/>
              <a:t>Facteurs de Qualité Logicielle</a:t>
            </a:r>
            <a:endParaRPr lang="ar-DZ" smtClean="0"/>
          </a:p>
        </p:txBody>
      </p:sp>
      <p:sp>
        <p:nvSpPr>
          <p:cNvPr id="51203" name="Espace réservé du contenu 2"/>
          <p:cNvSpPr>
            <a:spLocks noGrp="1"/>
          </p:cNvSpPr>
          <p:nvPr>
            <p:ph idx="1"/>
          </p:nvPr>
        </p:nvSpPr>
        <p:spPr>
          <a:xfrm>
            <a:off x="1143000" y="1752600"/>
            <a:ext cx="7083425" cy="4191000"/>
          </a:xfrm>
        </p:spPr>
        <p:txBody>
          <a:bodyPr>
            <a:normAutofit fontScale="85000" lnSpcReduction="20000"/>
          </a:bodyPr>
          <a:lstStyle/>
          <a:p>
            <a:pPr fontAlgn="auto">
              <a:spcAft>
                <a:spcPts val="0"/>
              </a:spcAft>
              <a:buFontTx/>
              <a:buNone/>
              <a:defRPr/>
            </a:pPr>
            <a:r>
              <a:rPr lang="fr-FR" smtClean="0"/>
              <a:t>● Correctude</a:t>
            </a:r>
          </a:p>
          <a:p>
            <a:pPr fontAlgn="auto">
              <a:spcAft>
                <a:spcPts val="0"/>
              </a:spcAft>
              <a:buFontTx/>
              <a:buNone/>
              <a:defRPr/>
            </a:pPr>
            <a:r>
              <a:rPr lang="fr-FR" smtClean="0"/>
              <a:t>	– exactitude, complétude de la sortie requise</a:t>
            </a:r>
          </a:p>
          <a:p>
            <a:pPr fontAlgn="auto">
              <a:spcAft>
                <a:spcPts val="0"/>
              </a:spcAft>
              <a:buFontTx/>
              <a:buNone/>
              <a:defRPr/>
            </a:pPr>
            <a:r>
              <a:rPr lang="fr-FR" smtClean="0"/>
              <a:t>	– disponibilité, caractère à jour  de l'information</a:t>
            </a:r>
          </a:p>
          <a:p>
            <a:pPr fontAlgn="auto">
              <a:spcAft>
                <a:spcPts val="0"/>
              </a:spcAft>
              <a:buFontTx/>
              <a:buNone/>
              <a:defRPr/>
            </a:pPr>
            <a:r>
              <a:rPr lang="fr-FR" smtClean="0"/>
              <a:t>● Fiabilité</a:t>
            </a:r>
          </a:p>
          <a:p>
            <a:pPr fontAlgn="auto">
              <a:spcAft>
                <a:spcPts val="0"/>
              </a:spcAft>
              <a:buFontTx/>
              <a:buNone/>
              <a:defRPr/>
            </a:pPr>
            <a:r>
              <a:rPr lang="fr-FR" smtClean="0"/>
              <a:t>	– taux de panne maximum</a:t>
            </a:r>
          </a:p>
          <a:p>
            <a:pPr fontAlgn="auto">
              <a:spcAft>
                <a:spcPts val="0"/>
              </a:spcAft>
              <a:buFontTx/>
              <a:buNone/>
              <a:defRPr/>
            </a:pPr>
            <a:r>
              <a:rPr lang="fr-FR" smtClean="0"/>
              <a:t>● Efficacité</a:t>
            </a:r>
          </a:p>
          <a:p>
            <a:pPr fontAlgn="auto">
              <a:spcAft>
                <a:spcPts val="0"/>
              </a:spcAft>
              <a:buFontTx/>
              <a:buNone/>
              <a:defRPr/>
            </a:pPr>
            <a:r>
              <a:rPr lang="fr-FR" smtClean="0"/>
              <a:t>	– ressources nécessaires à la fonction du logiciel</a:t>
            </a:r>
          </a:p>
        </p:txBody>
      </p:sp>
      <p:sp>
        <p:nvSpPr>
          <p:cNvPr id="46085" name="Espace réservé du pied de page 4"/>
          <p:cNvSpPr>
            <a:spLocks noGrp="1"/>
          </p:cNvSpPr>
          <p:nvPr>
            <p:ph type="ftr" sz="quarter" idx="11"/>
          </p:nvPr>
        </p:nvSpPr>
        <p:spPr/>
        <p:txBody>
          <a:bodyPr/>
          <a:lstStyle/>
          <a:p>
            <a:pPr>
              <a:defRPr/>
            </a:pPr>
            <a:r>
              <a:rPr lang="en-US"/>
              <a:t>Dr Maamri Ramdane</a:t>
            </a:r>
          </a:p>
        </p:txBody>
      </p:sp>
      <p:sp>
        <p:nvSpPr>
          <p:cNvPr id="46086" name="Espace réservé du numéro de diapositive 5"/>
          <p:cNvSpPr>
            <a:spLocks noGrp="1"/>
          </p:cNvSpPr>
          <p:nvPr>
            <p:ph type="sldNum" sz="quarter" idx="12"/>
          </p:nvPr>
        </p:nvSpPr>
        <p:spPr>
          <a:xfrm>
            <a:off x="1905000" y="6415088"/>
            <a:ext cx="1593850" cy="441325"/>
          </a:xfrm>
        </p:spPr>
        <p:txBody>
          <a:bodyPr/>
          <a:lstStyle/>
          <a:p>
            <a:pPr algn="l">
              <a:defRPr/>
            </a:pPr>
            <a:fld id="{A66EF800-86DB-41AB-91D2-67B85258361F}" type="slidenum">
              <a:rPr lang="en-US"/>
              <a:pPr algn="l">
                <a:defRPr/>
              </a:pPr>
              <a:t>44</a:t>
            </a:fld>
            <a:endParaRPr lang="en-US"/>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re 1"/>
          <p:cNvSpPr>
            <a:spLocks noGrp="1"/>
          </p:cNvSpPr>
          <p:nvPr>
            <p:ph type="title"/>
          </p:nvPr>
        </p:nvSpPr>
        <p:spPr/>
        <p:txBody>
          <a:bodyPr/>
          <a:lstStyle/>
          <a:p>
            <a:pPr fontAlgn="auto">
              <a:spcAft>
                <a:spcPts val="0"/>
              </a:spcAft>
              <a:defRPr/>
            </a:pPr>
            <a:endParaRPr lang="ar-DZ" smtClean="0"/>
          </a:p>
        </p:txBody>
      </p:sp>
      <p:sp>
        <p:nvSpPr>
          <p:cNvPr id="52227" name="Espace réservé du contenu 2"/>
          <p:cNvSpPr>
            <a:spLocks noGrp="1"/>
          </p:cNvSpPr>
          <p:nvPr>
            <p:ph idx="1"/>
          </p:nvPr>
        </p:nvSpPr>
        <p:spPr>
          <a:xfrm>
            <a:off x="1285875" y="1752600"/>
            <a:ext cx="6940550" cy="4191000"/>
          </a:xfrm>
        </p:spPr>
        <p:txBody>
          <a:bodyPr>
            <a:normAutofit fontScale="77500" lnSpcReduction="20000"/>
          </a:bodyPr>
          <a:lstStyle/>
          <a:p>
            <a:pPr fontAlgn="auto">
              <a:spcAft>
                <a:spcPts val="0"/>
              </a:spcAft>
              <a:buFontTx/>
              <a:buNone/>
              <a:defRPr/>
            </a:pPr>
            <a:r>
              <a:rPr lang="fr-FR" smtClean="0"/>
              <a:t>● Intégrité</a:t>
            </a:r>
          </a:p>
          <a:p>
            <a:pPr fontAlgn="auto">
              <a:spcAft>
                <a:spcPts val="0"/>
              </a:spcAft>
              <a:buFontTx/>
              <a:buNone/>
              <a:defRPr/>
            </a:pPr>
            <a:r>
              <a:rPr lang="fr-FR" smtClean="0"/>
              <a:t>	– sécurité du système logiciel, droits d'accès</a:t>
            </a:r>
          </a:p>
          <a:p>
            <a:pPr fontAlgn="auto">
              <a:spcAft>
                <a:spcPts val="0"/>
              </a:spcAft>
              <a:buFontTx/>
              <a:buNone/>
              <a:defRPr/>
            </a:pPr>
            <a:r>
              <a:rPr lang="fr-FR" smtClean="0"/>
              <a:t>● Utilisabilité</a:t>
            </a:r>
          </a:p>
          <a:p>
            <a:pPr fontAlgn="auto">
              <a:spcAft>
                <a:spcPts val="0"/>
              </a:spcAft>
              <a:buFontTx/>
              <a:buNone/>
              <a:defRPr/>
            </a:pPr>
            <a:r>
              <a:rPr lang="fr-FR" smtClean="0"/>
              <a:t>	– habilité d'apprentissage, habilité d'usage pour la tâche requise</a:t>
            </a:r>
            <a:endParaRPr lang="ar-DZ" smtClean="0"/>
          </a:p>
          <a:p>
            <a:pPr fontAlgn="auto">
              <a:spcAft>
                <a:spcPts val="0"/>
              </a:spcAft>
              <a:buFontTx/>
              <a:buNone/>
              <a:defRPr/>
            </a:pPr>
            <a:r>
              <a:rPr lang="fr-FR" smtClean="0"/>
              <a:t>● Maintenabilité</a:t>
            </a:r>
          </a:p>
          <a:p>
            <a:pPr fontAlgn="auto">
              <a:spcAft>
                <a:spcPts val="0"/>
              </a:spcAft>
              <a:buFontTx/>
              <a:buNone/>
              <a:defRPr/>
            </a:pPr>
            <a:r>
              <a:rPr lang="fr-FR" smtClean="0"/>
              <a:t>	– effort pour identifier et corriger les pannes (modularité, documentation, etc)</a:t>
            </a:r>
          </a:p>
          <a:p>
            <a:pPr fontAlgn="auto">
              <a:spcAft>
                <a:spcPts val="0"/>
              </a:spcAft>
              <a:buFontTx/>
              <a:buNone/>
              <a:defRPr/>
            </a:pPr>
            <a:r>
              <a:rPr lang="fr-FR" smtClean="0"/>
              <a:t>● Flexibilité</a:t>
            </a:r>
          </a:p>
          <a:p>
            <a:pPr fontAlgn="auto">
              <a:spcAft>
                <a:spcPts val="0"/>
              </a:spcAft>
              <a:buFontTx/>
              <a:buNone/>
              <a:defRPr/>
            </a:pPr>
            <a:r>
              <a:rPr lang="fr-FR" smtClean="0"/>
              <a:t>	– degré d'adaptabilité (a de nouveaux usagers, tâches, etc)</a:t>
            </a:r>
          </a:p>
          <a:p>
            <a:pPr fontAlgn="auto">
              <a:spcAft>
                <a:spcPts val="0"/>
              </a:spcAft>
              <a:buFontTx/>
              <a:buNone/>
              <a:defRPr/>
            </a:pPr>
            <a:endParaRPr lang="ar-DZ" smtClean="0"/>
          </a:p>
        </p:txBody>
      </p:sp>
      <p:sp>
        <p:nvSpPr>
          <p:cNvPr id="5" name="Espace réservé du pied de page 4"/>
          <p:cNvSpPr>
            <a:spLocks noGrp="1"/>
          </p:cNvSpPr>
          <p:nvPr>
            <p:ph type="ftr" sz="quarter" idx="11"/>
          </p:nvPr>
        </p:nvSpPr>
        <p:spPr/>
        <p:txBody>
          <a:bodyPr/>
          <a:lstStyle/>
          <a:p>
            <a:pPr>
              <a:defRPr/>
            </a:pPr>
            <a:r>
              <a:rPr lang="fr-FR"/>
              <a:t>Dr Maamri Ramdane</a:t>
            </a:r>
            <a:endParaRPr lang="en-US"/>
          </a:p>
        </p:txBody>
      </p:sp>
      <p:sp>
        <p:nvSpPr>
          <p:cNvPr id="4" name="Espace réservé du numéro de diapositive 3"/>
          <p:cNvSpPr>
            <a:spLocks noGrp="1"/>
          </p:cNvSpPr>
          <p:nvPr>
            <p:ph type="sldNum" sz="quarter" idx="12"/>
          </p:nvPr>
        </p:nvSpPr>
        <p:spPr/>
        <p:txBody>
          <a:bodyPr/>
          <a:lstStyle/>
          <a:p>
            <a:pPr>
              <a:defRPr/>
            </a:pPr>
            <a:fld id="{1884B0D5-F3A7-4D13-8A39-E42F840F691A}" type="slidenum">
              <a:rPr lang="en-US"/>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Titre 1"/>
          <p:cNvSpPr>
            <a:spLocks noGrp="1"/>
          </p:cNvSpPr>
          <p:nvPr>
            <p:ph type="title"/>
          </p:nvPr>
        </p:nvSpPr>
        <p:spPr/>
        <p:txBody>
          <a:bodyPr/>
          <a:lstStyle/>
          <a:p>
            <a:pPr fontAlgn="auto">
              <a:spcAft>
                <a:spcPts val="0"/>
              </a:spcAft>
              <a:defRPr/>
            </a:pPr>
            <a:r>
              <a:rPr lang="fr-FR" smtClean="0"/>
              <a:t>Facteurs de Qualité Logicielle</a:t>
            </a:r>
            <a:endParaRPr lang="ar-DZ" smtClean="0"/>
          </a:p>
        </p:txBody>
      </p:sp>
      <p:sp>
        <p:nvSpPr>
          <p:cNvPr id="60419" name="Espace réservé du contenu 2"/>
          <p:cNvSpPr>
            <a:spLocks noGrp="1"/>
          </p:cNvSpPr>
          <p:nvPr>
            <p:ph idx="1"/>
          </p:nvPr>
        </p:nvSpPr>
        <p:spPr/>
        <p:txBody>
          <a:bodyPr/>
          <a:lstStyle/>
          <a:p>
            <a:pPr>
              <a:buFontTx/>
              <a:buNone/>
            </a:pPr>
            <a:r>
              <a:rPr lang="fr-FR" smtClean="0"/>
              <a:t>● Testabilité</a:t>
            </a:r>
          </a:p>
          <a:p>
            <a:pPr>
              <a:buFontTx/>
              <a:buNone/>
            </a:pPr>
            <a:r>
              <a:rPr lang="fr-FR" smtClean="0"/>
              <a:t>	– support pour tests (ex: fichier logs, diagnostics automatiques, etc)</a:t>
            </a:r>
          </a:p>
          <a:p>
            <a:pPr>
              <a:buFontTx/>
              <a:buNone/>
            </a:pPr>
            <a:r>
              <a:rPr lang="fr-FR" smtClean="0"/>
              <a:t>Portabilité</a:t>
            </a:r>
          </a:p>
          <a:p>
            <a:pPr>
              <a:buFontTx/>
              <a:buNone/>
            </a:pPr>
            <a:r>
              <a:rPr lang="fr-FR" smtClean="0"/>
              <a:t>	– adaptation à d'autres environnements (matériel, logiciel)</a:t>
            </a:r>
          </a:p>
          <a:p>
            <a:pPr>
              <a:buFontTx/>
              <a:buNone/>
            </a:pPr>
            <a:endParaRPr lang="ar-DZ" smtClean="0"/>
          </a:p>
        </p:txBody>
      </p:sp>
      <p:sp>
        <p:nvSpPr>
          <p:cNvPr id="47109" name="Espace réservé du pied de page 4"/>
          <p:cNvSpPr>
            <a:spLocks noGrp="1"/>
          </p:cNvSpPr>
          <p:nvPr>
            <p:ph type="ftr" sz="quarter" idx="11"/>
          </p:nvPr>
        </p:nvSpPr>
        <p:spPr/>
        <p:txBody>
          <a:bodyPr/>
          <a:lstStyle/>
          <a:p>
            <a:pPr>
              <a:defRPr/>
            </a:pPr>
            <a:r>
              <a:rPr lang="en-US"/>
              <a:t>Dr Maamri Ramdane</a:t>
            </a:r>
          </a:p>
        </p:txBody>
      </p:sp>
      <p:sp>
        <p:nvSpPr>
          <p:cNvPr id="47110" name="Espace réservé du numéro de diapositive 5"/>
          <p:cNvSpPr>
            <a:spLocks noGrp="1"/>
          </p:cNvSpPr>
          <p:nvPr>
            <p:ph type="sldNum" sz="quarter" idx="12"/>
          </p:nvPr>
        </p:nvSpPr>
        <p:spPr>
          <a:xfrm>
            <a:off x="1905000" y="6415088"/>
            <a:ext cx="1593850" cy="441325"/>
          </a:xfrm>
        </p:spPr>
        <p:txBody>
          <a:bodyPr/>
          <a:lstStyle/>
          <a:p>
            <a:pPr algn="l">
              <a:defRPr/>
            </a:pPr>
            <a:fld id="{DAFFD345-39CD-440E-98D8-C246FFF300DF}" type="slidenum">
              <a:rPr lang="en-US"/>
              <a:pPr algn="l">
                <a:defRPr/>
              </a:pPr>
              <a:t>46</a:t>
            </a:fld>
            <a:endParaRPr lang="en-US"/>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Titre 1"/>
          <p:cNvSpPr>
            <a:spLocks noGrp="1"/>
          </p:cNvSpPr>
          <p:nvPr>
            <p:ph type="title"/>
          </p:nvPr>
        </p:nvSpPr>
        <p:spPr/>
        <p:txBody>
          <a:bodyPr/>
          <a:lstStyle/>
          <a:p>
            <a:pPr fontAlgn="auto">
              <a:spcAft>
                <a:spcPts val="0"/>
              </a:spcAft>
              <a:defRPr/>
            </a:pPr>
            <a:r>
              <a:rPr lang="fr-FR" smtClean="0"/>
              <a:t>Facteurs de Qualité Logicielle</a:t>
            </a:r>
            <a:endParaRPr lang="ar-DZ" smtClean="0"/>
          </a:p>
        </p:txBody>
      </p:sp>
      <p:sp>
        <p:nvSpPr>
          <p:cNvPr id="61443" name="Espace réservé du contenu 2"/>
          <p:cNvSpPr>
            <a:spLocks noGrp="1"/>
          </p:cNvSpPr>
          <p:nvPr>
            <p:ph idx="1"/>
          </p:nvPr>
        </p:nvSpPr>
        <p:spPr>
          <a:xfrm>
            <a:off x="428625" y="2143125"/>
            <a:ext cx="8072438" cy="4195763"/>
          </a:xfrm>
        </p:spPr>
        <p:txBody>
          <a:bodyPr/>
          <a:lstStyle/>
          <a:p>
            <a:pPr>
              <a:buFontTx/>
              <a:buNone/>
            </a:pPr>
            <a:r>
              <a:rPr lang="fr-FR" smtClean="0"/>
              <a:t>● Reusabilité</a:t>
            </a:r>
          </a:p>
          <a:p>
            <a:pPr>
              <a:buFontTx/>
              <a:buNone/>
            </a:pPr>
            <a:r>
              <a:rPr lang="fr-FR" smtClean="0"/>
              <a:t>	– usage de composants du logiciel pour d'autres projets</a:t>
            </a:r>
          </a:p>
          <a:p>
            <a:pPr>
              <a:buFontTx/>
              <a:buNone/>
            </a:pPr>
            <a:r>
              <a:rPr lang="fr-FR" smtClean="0"/>
              <a:t>● Interopérabilité</a:t>
            </a:r>
          </a:p>
          <a:p>
            <a:pPr>
              <a:buFontTx/>
              <a:buNone/>
            </a:pPr>
            <a:r>
              <a:rPr lang="fr-FR" smtClean="0"/>
              <a:t>	– habilité d'interfassage avec d'autres composants/systèmes</a:t>
            </a:r>
          </a:p>
        </p:txBody>
      </p:sp>
      <p:sp>
        <p:nvSpPr>
          <p:cNvPr id="48133" name="Espace réservé du pied de page 4"/>
          <p:cNvSpPr>
            <a:spLocks noGrp="1"/>
          </p:cNvSpPr>
          <p:nvPr>
            <p:ph type="ftr" sz="quarter" idx="11"/>
          </p:nvPr>
        </p:nvSpPr>
        <p:spPr/>
        <p:txBody>
          <a:bodyPr/>
          <a:lstStyle/>
          <a:p>
            <a:pPr>
              <a:defRPr/>
            </a:pPr>
            <a:r>
              <a:rPr lang="en-US"/>
              <a:t>Dr Maamri Ramdane</a:t>
            </a:r>
          </a:p>
        </p:txBody>
      </p:sp>
      <p:sp>
        <p:nvSpPr>
          <p:cNvPr id="48134" name="Espace réservé du numéro de diapositive 5"/>
          <p:cNvSpPr>
            <a:spLocks noGrp="1"/>
          </p:cNvSpPr>
          <p:nvPr>
            <p:ph type="sldNum" sz="quarter" idx="12"/>
          </p:nvPr>
        </p:nvSpPr>
        <p:spPr>
          <a:xfrm>
            <a:off x="1905000" y="6415088"/>
            <a:ext cx="1593850" cy="441325"/>
          </a:xfrm>
        </p:spPr>
        <p:txBody>
          <a:bodyPr/>
          <a:lstStyle/>
          <a:p>
            <a:pPr algn="l">
              <a:defRPr/>
            </a:pPr>
            <a:fld id="{48F27D2C-01D4-479F-B2D2-3919F8EF1D84}" type="slidenum">
              <a:rPr lang="en-US"/>
              <a:pPr algn="l">
                <a:defRPr/>
              </a:pPr>
              <a:t>47</a:t>
            </a:fld>
            <a:endParaRPr lang="en-US"/>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re 1"/>
          <p:cNvSpPr>
            <a:spLocks noGrp="1"/>
          </p:cNvSpPr>
          <p:nvPr>
            <p:ph type="title"/>
          </p:nvPr>
        </p:nvSpPr>
        <p:spPr/>
        <p:txBody>
          <a:bodyPr/>
          <a:lstStyle/>
          <a:p>
            <a:pPr fontAlgn="auto">
              <a:spcAft>
                <a:spcPts val="0"/>
              </a:spcAft>
              <a:defRPr/>
            </a:pPr>
            <a:r>
              <a:rPr lang="fr-FR" smtClean="0"/>
              <a:t>Critères de qualité d’un logiciel</a:t>
            </a:r>
            <a:endParaRPr lang="ar-DZ" smtClean="0"/>
          </a:p>
        </p:txBody>
      </p:sp>
      <p:sp>
        <p:nvSpPr>
          <p:cNvPr id="55299" name="Espace réservé du contenu 2"/>
          <p:cNvSpPr>
            <a:spLocks noGrp="1"/>
          </p:cNvSpPr>
          <p:nvPr>
            <p:ph idx="1"/>
          </p:nvPr>
        </p:nvSpPr>
        <p:spPr>
          <a:xfrm>
            <a:off x="68263" y="1357313"/>
            <a:ext cx="4143375" cy="5011737"/>
          </a:xfrm>
        </p:spPr>
        <p:txBody>
          <a:bodyPr>
            <a:normAutofit fontScale="85000" lnSpcReduction="10000"/>
          </a:bodyPr>
          <a:lstStyle/>
          <a:p>
            <a:pPr fontAlgn="auto">
              <a:spcAft>
                <a:spcPts val="0"/>
              </a:spcAft>
              <a:buFontTx/>
              <a:buNone/>
              <a:defRPr/>
            </a:pPr>
            <a:r>
              <a:rPr lang="fr-FR" smtClean="0"/>
              <a:t>Traçabilité</a:t>
            </a:r>
          </a:p>
          <a:p>
            <a:pPr fontAlgn="auto">
              <a:spcAft>
                <a:spcPts val="0"/>
              </a:spcAft>
              <a:buFontTx/>
              <a:buNone/>
              <a:defRPr/>
            </a:pPr>
            <a:r>
              <a:rPr lang="fr-FR" smtClean="0"/>
              <a:t>Complétude</a:t>
            </a:r>
          </a:p>
          <a:p>
            <a:pPr fontAlgn="auto">
              <a:spcAft>
                <a:spcPts val="0"/>
              </a:spcAft>
              <a:buFontTx/>
              <a:buNone/>
              <a:defRPr/>
            </a:pPr>
            <a:r>
              <a:rPr lang="fr-FR" smtClean="0"/>
              <a:t>Précision</a:t>
            </a:r>
          </a:p>
          <a:p>
            <a:pPr fontAlgn="auto">
              <a:spcAft>
                <a:spcPts val="0"/>
              </a:spcAft>
              <a:buFontTx/>
              <a:buNone/>
              <a:defRPr/>
            </a:pPr>
            <a:r>
              <a:rPr lang="fr-FR" smtClean="0"/>
              <a:t>Cohérence</a:t>
            </a:r>
          </a:p>
          <a:p>
            <a:pPr fontAlgn="auto">
              <a:spcAft>
                <a:spcPts val="0"/>
              </a:spcAft>
              <a:buFontTx/>
              <a:buNone/>
              <a:defRPr/>
            </a:pPr>
            <a:r>
              <a:rPr lang="fr-FR" smtClean="0"/>
              <a:t>Robustesse</a:t>
            </a:r>
          </a:p>
          <a:p>
            <a:pPr fontAlgn="auto">
              <a:spcAft>
                <a:spcPts val="0"/>
              </a:spcAft>
              <a:buFontTx/>
              <a:buNone/>
              <a:defRPr/>
            </a:pPr>
            <a:r>
              <a:rPr lang="fr-FR" smtClean="0"/>
              <a:t>Simplicité</a:t>
            </a:r>
          </a:p>
          <a:p>
            <a:pPr fontAlgn="auto">
              <a:spcAft>
                <a:spcPts val="0"/>
              </a:spcAft>
              <a:buFontTx/>
              <a:buNone/>
              <a:defRPr/>
            </a:pPr>
            <a:r>
              <a:rPr lang="fr-FR" smtClean="0"/>
              <a:t>Modularité</a:t>
            </a:r>
          </a:p>
          <a:p>
            <a:pPr fontAlgn="auto">
              <a:spcAft>
                <a:spcPts val="0"/>
              </a:spcAft>
              <a:buFontTx/>
              <a:buNone/>
              <a:defRPr/>
            </a:pPr>
            <a:r>
              <a:rPr lang="fr-FR" smtClean="0"/>
              <a:t>Généralité</a:t>
            </a:r>
          </a:p>
          <a:p>
            <a:pPr fontAlgn="auto">
              <a:spcAft>
                <a:spcPts val="0"/>
              </a:spcAft>
              <a:buFontTx/>
              <a:buNone/>
              <a:defRPr/>
            </a:pPr>
            <a:r>
              <a:rPr lang="fr-FR" smtClean="0"/>
              <a:t>Extensibilité</a:t>
            </a:r>
          </a:p>
          <a:p>
            <a:pPr fontAlgn="auto">
              <a:spcAft>
                <a:spcPts val="0"/>
              </a:spcAft>
              <a:buFontTx/>
              <a:buNone/>
              <a:defRPr/>
            </a:pPr>
            <a:r>
              <a:rPr lang="fr-FR" smtClean="0"/>
              <a:t>Efficacité de stockage</a:t>
            </a:r>
          </a:p>
          <a:p>
            <a:pPr fontAlgn="auto">
              <a:spcAft>
                <a:spcPts val="0"/>
              </a:spcAft>
              <a:buFontTx/>
              <a:buNone/>
              <a:defRPr/>
            </a:pPr>
            <a:r>
              <a:rPr lang="fr-FR" smtClean="0"/>
              <a:t>Efficacité d’exécution</a:t>
            </a:r>
          </a:p>
          <a:p>
            <a:pPr fontAlgn="auto">
              <a:spcAft>
                <a:spcPts val="0"/>
              </a:spcAft>
              <a:buFont typeface="Wingdings 2"/>
              <a:buChar char=""/>
              <a:defRPr/>
            </a:pPr>
            <a:endParaRPr lang="ar-DZ" smtClean="0"/>
          </a:p>
        </p:txBody>
      </p:sp>
      <p:sp>
        <p:nvSpPr>
          <p:cNvPr id="49159" name="Espace réservé du pied de page 4"/>
          <p:cNvSpPr>
            <a:spLocks noGrp="1"/>
          </p:cNvSpPr>
          <p:nvPr>
            <p:ph type="ftr" sz="quarter" idx="11"/>
          </p:nvPr>
        </p:nvSpPr>
        <p:spPr/>
        <p:txBody>
          <a:bodyPr/>
          <a:lstStyle/>
          <a:p>
            <a:pPr>
              <a:defRPr/>
            </a:pPr>
            <a:r>
              <a:rPr lang="en-US"/>
              <a:t>Dr Maamri Ramdane</a:t>
            </a:r>
          </a:p>
        </p:txBody>
      </p:sp>
      <p:sp>
        <p:nvSpPr>
          <p:cNvPr id="49156" name="Espace réservé du numéro de diapositive 5"/>
          <p:cNvSpPr>
            <a:spLocks noGrp="1"/>
          </p:cNvSpPr>
          <p:nvPr>
            <p:ph type="sldNum" sz="quarter" idx="12"/>
          </p:nvPr>
        </p:nvSpPr>
        <p:spPr>
          <a:xfrm>
            <a:off x="1905000" y="6415088"/>
            <a:ext cx="1593850" cy="441325"/>
          </a:xfrm>
        </p:spPr>
        <p:txBody>
          <a:bodyPr/>
          <a:lstStyle/>
          <a:p>
            <a:pPr algn="l">
              <a:defRPr/>
            </a:pPr>
            <a:fld id="{7748982D-14DE-46A0-82F9-5920FB3EC226}" type="slidenum">
              <a:rPr lang="en-US"/>
              <a:pPr algn="l">
                <a:defRPr/>
              </a:pPr>
              <a:t>48</a:t>
            </a:fld>
            <a:endParaRPr lang="en-US"/>
          </a:p>
        </p:txBody>
      </p:sp>
      <p:sp>
        <p:nvSpPr>
          <p:cNvPr id="7" name="Espace réservé du contenu 2"/>
          <p:cNvSpPr txBox="1">
            <a:spLocks/>
          </p:cNvSpPr>
          <p:nvPr/>
        </p:nvSpPr>
        <p:spPr bwMode="auto">
          <a:xfrm>
            <a:off x="4618038" y="1500188"/>
            <a:ext cx="4143375" cy="4991100"/>
          </a:xfrm>
          <a:prstGeom prst="rect">
            <a:avLst/>
          </a:prstGeom>
          <a:noFill/>
          <a:ln w="9525">
            <a:noFill/>
            <a:miter lim="800000"/>
            <a:headEnd/>
            <a:tailEnd/>
          </a:ln>
        </p:spPr>
        <p:txBody>
          <a:bodyPr lIns="92075" tIns="46038" rIns="92075" bIns="46038"/>
          <a:lstStyle/>
          <a:p>
            <a:pPr>
              <a:defRPr/>
            </a:pPr>
            <a:r>
              <a:rPr lang="fr-FR" dirty="0"/>
              <a:t>Traçage des accès</a:t>
            </a:r>
          </a:p>
          <a:p>
            <a:pPr>
              <a:defRPr/>
            </a:pPr>
            <a:r>
              <a:rPr lang="fr-FR" dirty="0"/>
              <a:t>Contrôle des accès</a:t>
            </a:r>
          </a:p>
          <a:p>
            <a:pPr>
              <a:defRPr/>
            </a:pPr>
            <a:r>
              <a:rPr lang="fr-FR" dirty="0"/>
              <a:t>Souplesse des interfaces</a:t>
            </a:r>
          </a:p>
          <a:p>
            <a:pPr>
              <a:defRPr/>
            </a:pPr>
            <a:r>
              <a:rPr lang="fr-FR" dirty="0"/>
              <a:t>Facilité d’exploitation</a:t>
            </a:r>
          </a:p>
          <a:p>
            <a:pPr>
              <a:defRPr/>
            </a:pPr>
            <a:r>
              <a:rPr lang="fr-FR" dirty="0"/>
              <a:t>Facilité d’apprentissage</a:t>
            </a:r>
          </a:p>
          <a:p>
            <a:pPr>
              <a:defRPr/>
            </a:pPr>
            <a:r>
              <a:rPr lang="fr-FR" dirty="0"/>
              <a:t>Indépendance machine</a:t>
            </a:r>
          </a:p>
          <a:p>
            <a:pPr>
              <a:defRPr/>
            </a:pPr>
            <a:r>
              <a:rPr lang="fr-FR" dirty="0"/>
              <a:t>Indépendance système</a:t>
            </a:r>
          </a:p>
          <a:p>
            <a:pPr>
              <a:defRPr/>
            </a:pPr>
            <a:r>
              <a:rPr lang="fr-FR" dirty="0"/>
              <a:t>Normalisation des communications</a:t>
            </a:r>
          </a:p>
          <a:p>
            <a:pPr>
              <a:defRPr/>
            </a:pPr>
            <a:r>
              <a:rPr lang="fr-FR" dirty="0"/>
              <a:t>Standardisation des structures de données</a:t>
            </a:r>
          </a:p>
          <a:p>
            <a:pPr>
              <a:defRPr/>
            </a:pPr>
            <a:r>
              <a:rPr lang="fr-FR" dirty="0"/>
              <a:t>Concision</a:t>
            </a:r>
          </a:p>
          <a:p>
            <a:pPr>
              <a:defRPr/>
            </a:pPr>
            <a:r>
              <a:rPr lang="fr-FR" dirty="0"/>
              <a:t>Conformité</a:t>
            </a:r>
            <a:endParaRPr lang="fr-FR" kern="0" dirty="0">
              <a:latin typeface="+mn-lt"/>
            </a:endParaRPr>
          </a:p>
          <a:p>
            <a:pPr marL="285750" indent="-285750">
              <a:lnSpc>
                <a:spcPct val="90000"/>
              </a:lnSpc>
              <a:spcBef>
                <a:spcPct val="30000"/>
              </a:spcBef>
              <a:buSzPct val="85000"/>
              <a:buFontTx/>
              <a:buChar char="•"/>
              <a:defRPr/>
            </a:pPr>
            <a:endParaRPr lang="ar-DZ" kern="0" dirty="0">
              <a:latin typeface="+mn-lt"/>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re 1"/>
          <p:cNvSpPr>
            <a:spLocks noGrp="1"/>
          </p:cNvSpPr>
          <p:nvPr>
            <p:ph type="title"/>
          </p:nvPr>
        </p:nvSpPr>
        <p:spPr/>
        <p:txBody>
          <a:bodyPr>
            <a:normAutofit fontScale="90000"/>
          </a:bodyPr>
          <a:lstStyle/>
          <a:p>
            <a:pPr fontAlgn="auto">
              <a:spcAft>
                <a:spcPts val="0"/>
              </a:spcAft>
              <a:defRPr/>
            </a:pPr>
            <a:r>
              <a:rPr lang="fr-FR" smtClean="0"/>
              <a:t>Critères de qualité d’un logiciel</a:t>
            </a:r>
            <a:br>
              <a:rPr lang="fr-FR" smtClean="0"/>
            </a:br>
            <a:r>
              <a:rPr lang="fr-FR" smtClean="0"/>
              <a:t>Relations entre facteurs et critères</a:t>
            </a:r>
            <a:br>
              <a:rPr lang="fr-FR" smtClean="0"/>
            </a:br>
            <a:endParaRPr lang="ar-DZ" smtClean="0"/>
          </a:p>
        </p:txBody>
      </p:sp>
      <p:sp>
        <p:nvSpPr>
          <p:cNvPr id="3" name="Espace réservé du contenu 2"/>
          <p:cNvSpPr>
            <a:spLocks noGrp="1"/>
          </p:cNvSpPr>
          <p:nvPr>
            <p:ph idx="1"/>
          </p:nvPr>
        </p:nvSpPr>
        <p:spPr>
          <a:xfrm>
            <a:off x="714375" y="1752600"/>
            <a:ext cx="7929563" cy="4191000"/>
          </a:xfrm>
        </p:spPr>
        <p:txBody>
          <a:bodyPr>
            <a:normAutofit fontScale="70000" lnSpcReduction="20000"/>
          </a:bodyPr>
          <a:lstStyle/>
          <a:p>
            <a:pPr fontAlgn="auto">
              <a:spcAft>
                <a:spcPts val="0"/>
              </a:spcAft>
              <a:buFontTx/>
              <a:buNone/>
              <a:defRPr/>
            </a:pPr>
            <a:r>
              <a:rPr lang="fr-FR" smtClean="0"/>
              <a:t>• </a:t>
            </a:r>
            <a:r>
              <a:rPr lang="fr-FR" i="1" smtClean="0"/>
              <a:t>Fiabilité : cohérence, robustesse, conformité, précision</a:t>
            </a:r>
          </a:p>
          <a:p>
            <a:pPr fontAlgn="auto">
              <a:spcAft>
                <a:spcPts val="0"/>
              </a:spcAft>
              <a:buFontTx/>
              <a:buNone/>
              <a:defRPr/>
            </a:pPr>
            <a:r>
              <a:rPr lang="fr-FR" smtClean="0"/>
              <a:t>• </a:t>
            </a:r>
            <a:r>
              <a:rPr lang="fr-FR" i="1" smtClean="0"/>
              <a:t>Sécurité : complétude, précision, cohérence, robustesse</a:t>
            </a:r>
          </a:p>
          <a:p>
            <a:pPr fontAlgn="auto">
              <a:spcAft>
                <a:spcPts val="0"/>
              </a:spcAft>
              <a:buFontTx/>
              <a:buNone/>
              <a:defRPr/>
            </a:pPr>
            <a:r>
              <a:rPr lang="fr-FR" smtClean="0"/>
              <a:t>• </a:t>
            </a:r>
            <a:r>
              <a:rPr lang="fr-FR" i="1" smtClean="0"/>
              <a:t>Intégrité : traçage et contrôle des accès</a:t>
            </a:r>
          </a:p>
          <a:p>
            <a:pPr fontAlgn="auto">
              <a:spcAft>
                <a:spcPts val="0"/>
              </a:spcAft>
              <a:buFontTx/>
              <a:buNone/>
              <a:defRPr/>
            </a:pPr>
            <a:r>
              <a:rPr lang="fr-FR" smtClean="0"/>
              <a:t>• </a:t>
            </a:r>
            <a:r>
              <a:rPr lang="fr-FR" i="1" smtClean="0"/>
              <a:t>Ergonomie : souplesse des interfaces, facilité d’apprentissage et d’exploitation</a:t>
            </a:r>
          </a:p>
          <a:p>
            <a:pPr fontAlgn="auto">
              <a:spcAft>
                <a:spcPts val="0"/>
              </a:spcAft>
              <a:buFontTx/>
              <a:buNone/>
              <a:defRPr/>
            </a:pPr>
            <a:r>
              <a:rPr lang="fr-FR" smtClean="0"/>
              <a:t>• </a:t>
            </a:r>
            <a:r>
              <a:rPr lang="fr-FR" i="1" smtClean="0"/>
              <a:t>Efficacité : efficacité de stockage et d’exécution, (concision)</a:t>
            </a:r>
          </a:p>
          <a:p>
            <a:pPr fontAlgn="auto">
              <a:spcAft>
                <a:spcPts val="0"/>
              </a:spcAft>
              <a:buFontTx/>
              <a:buNone/>
              <a:defRPr/>
            </a:pPr>
            <a:r>
              <a:rPr lang="fr-FR" smtClean="0"/>
              <a:t>• </a:t>
            </a:r>
            <a:r>
              <a:rPr lang="fr-FR" i="1" smtClean="0"/>
              <a:t>Testabilité : traçabilité, simplicité, modularité</a:t>
            </a:r>
          </a:p>
          <a:p>
            <a:pPr fontAlgn="auto">
              <a:spcAft>
                <a:spcPts val="0"/>
              </a:spcAft>
              <a:buFontTx/>
              <a:buNone/>
              <a:defRPr/>
            </a:pPr>
            <a:r>
              <a:rPr lang="fr-FR" smtClean="0"/>
              <a:t>• </a:t>
            </a:r>
            <a:r>
              <a:rPr lang="fr-FR" i="1" smtClean="0"/>
              <a:t>Maintenabilité : traçabilité, modularité, traçage des accès, simplicité</a:t>
            </a:r>
          </a:p>
        </p:txBody>
      </p:sp>
      <p:sp>
        <p:nvSpPr>
          <p:cNvPr id="50182" name="Espace réservé du pied de page 4"/>
          <p:cNvSpPr>
            <a:spLocks noGrp="1"/>
          </p:cNvSpPr>
          <p:nvPr>
            <p:ph type="ftr" sz="quarter" idx="11"/>
          </p:nvPr>
        </p:nvSpPr>
        <p:spPr/>
        <p:txBody>
          <a:bodyPr/>
          <a:lstStyle/>
          <a:p>
            <a:pPr>
              <a:defRPr/>
            </a:pPr>
            <a:r>
              <a:rPr lang="en-US"/>
              <a:t>Dr Maamri Ramdane</a:t>
            </a:r>
          </a:p>
        </p:txBody>
      </p:sp>
      <p:sp>
        <p:nvSpPr>
          <p:cNvPr id="50180" name="Espace réservé du numéro de diapositive 5"/>
          <p:cNvSpPr>
            <a:spLocks noGrp="1"/>
          </p:cNvSpPr>
          <p:nvPr>
            <p:ph type="sldNum" sz="quarter" idx="12"/>
          </p:nvPr>
        </p:nvSpPr>
        <p:spPr>
          <a:xfrm>
            <a:off x="1905000" y="6415088"/>
            <a:ext cx="1593850" cy="441325"/>
          </a:xfrm>
        </p:spPr>
        <p:txBody>
          <a:bodyPr/>
          <a:lstStyle/>
          <a:p>
            <a:pPr algn="l">
              <a:defRPr/>
            </a:pPr>
            <a:fld id="{8CB8A3AB-0445-423D-9253-4D0DCD34A999}" type="slidenum">
              <a:rPr lang="en-US"/>
              <a:pPr algn="l">
                <a:defRPr/>
              </a:pPr>
              <a:t>49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a:xfrm>
            <a:off x="1928813" y="0"/>
            <a:ext cx="6324600" cy="685800"/>
          </a:xfrm>
        </p:spPr>
        <p:txBody>
          <a:bodyPr/>
          <a:lstStyle/>
          <a:p>
            <a:pPr fontAlgn="auto">
              <a:spcAft>
                <a:spcPts val="0"/>
              </a:spcAft>
              <a:defRPr/>
            </a:pPr>
            <a:r>
              <a:rPr lang="fr-FR" sz="3200" smtClean="0"/>
              <a:t> Caractéristiques du logiciel</a:t>
            </a:r>
          </a:p>
        </p:txBody>
      </p:sp>
      <p:sp>
        <p:nvSpPr>
          <p:cNvPr id="11269" name="Rectangle 3"/>
          <p:cNvSpPr>
            <a:spLocks noGrp="1" noChangeArrowheads="1"/>
          </p:cNvSpPr>
          <p:nvPr>
            <p:ph idx="1"/>
          </p:nvPr>
        </p:nvSpPr>
        <p:spPr>
          <a:xfrm>
            <a:off x="1071538" y="928670"/>
            <a:ext cx="7072312" cy="5500688"/>
          </a:xfrm>
        </p:spPr>
        <p:txBody>
          <a:bodyPr>
            <a:normAutofit fontScale="77500" lnSpcReduction="20000"/>
          </a:bodyPr>
          <a:lstStyle/>
          <a:p>
            <a:pPr fontAlgn="auto">
              <a:spcAft>
                <a:spcPts val="0"/>
              </a:spcAft>
              <a:buFont typeface="Wingdings 2"/>
              <a:buChar char=""/>
              <a:defRPr/>
            </a:pPr>
            <a:r>
              <a:rPr lang="fr-FR" dirty="0" smtClean="0"/>
              <a:t>Produit unique</a:t>
            </a:r>
          </a:p>
          <a:p>
            <a:pPr lvl="1" fontAlgn="auto">
              <a:spcAft>
                <a:spcPts val="0"/>
              </a:spcAft>
              <a:buFont typeface="Wingdings 2"/>
              <a:buChar char=""/>
              <a:defRPr/>
            </a:pPr>
            <a:r>
              <a:rPr lang="fr-FR" dirty="0" smtClean="0"/>
              <a:t>conçu et fabriqué une seule fois, reproduit</a:t>
            </a:r>
          </a:p>
          <a:p>
            <a:pPr fontAlgn="auto">
              <a:spcAft>
                <a:spcPts val="0"/>
              </a:spcAft>
              <a:buFont typeface="Wingdings 2"/>
              <a:buChar char=""/>
              <a:defRPr/>
            </a:pPr>
            <a:r>
              <a:rPr lang="fr-FR" dirty="0" smtClean="0"/>
              <a:t>Inusable</a:t>
            </a:r>
          </a:p>
          <a:p>
            <a:pPr lvl="1" fontAlgn="auto">
              <a:spcAft>
                <a:spcPts val="0"/>
              </a:spcAft>
              <a:buFont typeface="Wingdings 2"/>
              <a:buChar char=""/>
              <a:defRPr/>
            </a:pPr>
            <a:r>
              <a:rPr lang="fr-FR" dirty="0" smtClean="0"/>
              <a:t>défauts pas dus à l'usure mais proviennent de sa conception</a:t>
            </a:r>
          </a:p>
          <a:p>
            <a:pPr fontAlgn="auto">
              <a:spcAft>
                <a:spcPts val="0"/>
              </a:spcAft>
              <a:buFont typeface="Wingdings 2"/>
              <a:buChar char=""/>
              <a:defRPr/>
            </a:pPr>
            <a:r>
              <a:rPr lang="fr-FR" dirty="0" smtClean="0"/>
              <a:t>Complexe</a:t>
            </a:r>
          </a:p>
          <a:p>
            <a:pPr lvl="1" fontAlgn="auto">
              <a:spcAft>
                <a:spcPts val="0"/>
              </a:spcAft>
              <a:buFont typeface="Wingdings 2"/>
              <a:buChar char=""/>
              <a:defRPr/>
            </a:pPr>
            <a:r>
              <a:rPr lang="fr-FR" dirty="0" smtClean="0"/>
              <a:t>le logiciel est fabriqué pour soulager l'humain d'un problème complexe ; il est donc par nature complexe</a:t>
            </a:r>
          </a:p>
          <a:p>
            <a:pPr fontAlgn="auto">
              <a:spcAft>
                <a:spcPts val="0"/>
              </a:spcAft>
              <a:buFont typeface="Wingdings 2"/>
              <a:buChar char=""/>
              <a:defRPr/>
            </a:pPr>
            <a:r>
              <a:rPr lang="fr-FR" dirty="0" smtClean="0"/>
              <a:t>Invisible</a:t>
            </a:r>
          </a:p>
          <a:p>
            <a:pPr lvl="1" fontAlgn="auto">
              <a:spcAft>
                <a:spcPts val="0"/>
              </a:spcAft>
              <a:buFont typeface="Wingdings 2"/>
              <a:buChar char=""/>
              <a:defRPr/>
            </a:pPr>
            <a:r>
              <a:rPr lang="fr-FR" dirty="0" smtClean="0"/>
              <a:t>Fabrication du logiciel=activité purement intellectuelle</a:t>
            </a:r>
          </a:p>
          <a:p>
            <a:pPr lvl="1" fontAlgn="auto">
              <a:spcAft>
                <a:spcPts val="0"/>
              </a:spcAft>
              <a:buFont typeface="Symbol" pitchFamily="18" charset="2"/>
              <a:buChar char="Þ"/>
              <a:defRPr/>
            </a:pPr>
            <a:r>
              <a:rPr lang="fr-FR" dirty="0" smtClean="0"/>
              <a:t>difficulté de perception de la notion de qualité du logiciel</a:t>
            </a:r>
          </a:p>
          <a:p>
            <a:pPr fontAlgn="auto">
              <a:spcAft>
                <a:spcPts val="0"/>
              </a:spcAft>
              <a:buFont typeface="Wingdings 2"/>
              <a:buChar char=""/>
              <a:defRPr/>
            </a:pPr>
            <a:r>
              <a:rPr lang="fr-FR" dirty="0" smtClean="0"/>
              <a:t>Technique non mature</a:t>
            </a:r>
          </a:p>
          <a:p>
            <a:pPr lvl="1" fontAlgn="auto">
              <a:spcAft>
                <a:spcPts val="0"/>
              </a:spcAft>
              <a:buFont typeface="Wingdings 2"/>
              <a:buChar char=""/>
              <a:defRPr/>
            </a:pPr>
            <a:r>
              <a:rPr lang="fr-FR" dirty="0" smtClean="0"/>
              <a:t>encore artisanal malgré les progrès</a:t>
            </a:r>
          </a:p>
        </p:txBody>
      </p:sp>
      <p:sp>
        <p:nvSpPr>
          <p:cNvPr id="7170" name="Espace réservé du pied de page 3"/>
          <p:cNvSpPr>
            <a:spLocks noGrp="1"/>
          </p:cNvSpPr>
          <p:nvPr>
            <p:ph type="ftr" sz="quarter" idx="11"/>
          </p:nvPr>
        </p:nvSpPr>
        <p:spPr>
          <a:xfrm>
            <a:off x="95250" y="6438900"/>
            <a:ext cx="3760788" cy="344488"/>
          </a:xfrm>
        </p:spPr>
        <p:txBody>
          <a:bodyPr/>
          <a:lstStyle/>
          <a:p>
            <a:pPr>
              <a:defRPr/>
            </a:pPr>
            <a:r>
              <a:rPr lang="fr-FR"/>
              <a:t>Dr Maamri Ramdane</a:t>
            </a:r>
          </a:p>
        </p:txBody>
      </p:sp>
      <p:sp>
        <p:nvSpPr>
          <p:cNvPr id="7171" name="Espace réservé du numéro de diapositive 4"/>
          <p:cNvSpPr>
            <a:spLocks noGrp="1"/>
          </p:cNvSpPr>
          <p:nvPr>
            <p:ph type="sldNum" sz="quarter" idx="12"/>
          </p:nvPr>
        </p:nvSpPr>
        <p:spPr>
          <a:xfrm>
            <a:off x="4105275" y="6427788"/>
            <a:ext cx="2895600" cy="355600"/>
          </a:xfrm>
        </p:spPr>
        <p:txBody>
          <a:bodyPr/>
          <a:lstStyle/>
          <a:p>
            <a:pPr algn="ctr">
              <a:defRPr/>
            </a:pPr>
            <a:fld id="{72E126BF-C1D2-4B0F-BDA9-E2FF1B75FE01}" type="slidenum">
              <a:rPr lang="fr-FR"/>
              <a:pPr algn="ctr">
                <a:defRPr/>
              </a:pPr>
              <a:t>5</a:t>
            </a:fld>
            <a:endParaRPr lang="fr-F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re 1"/>
          <p:cNvSpPr>
            <a:spLocks noGrp="1"/>
          </p:cNvSpPr>
          <p:nvPr>
            <p:ph type="title"/>
          </p:nvPr>
        </p:nvSpPr>
        <p:spPr/>
        <p:txBody>
          <a:bodyPr>
            <a:normAutofit fontScale="90000"/>
          </a:bodyPr>
          <a:lstStyle/>
          <a:p>
            <a:pPr fontAlgn="auto">
              <a:spcAft>
                <a:spcPts val="0"/>
              </a:spcAft>
              <a:defRPr/>
            </a:pPr>
            <a:r>
              <a:rPr lang="fr-FR" smtClean="0"/>
              <a:t>Critères de qualité d’un logiciel</a:t>
            </a:r>
            <a:br>
              <a:rPr lang="fr-FR" smtClean="0"/>
            </a:br>
            <a:r>
              <a:rPr lang="fr-FR" smtClean="0"/>
              <a:t>Relations entre facteurs et critères</a:t>
            </a:r>
            <a:br>
              <a:rPr lang="fr-FR" smtClean="0"/>
            </a:br>
            <a:endParaRPr lang="ar-DZ" smtClean="0"/>
          </a:p>
        </p:txBody>
      </p:sp>
      <p:sp>
        <p:nvSpPr>
          <p:cNvPr id="3" name="Espace réservé du contenu 2"/>
          <p:cNvSpPr>
            <a:spLocks noGrp="1"/>
          </p:cNvSpPr>
          <p:nvPr>
            <p:ph idx="1"/>
          </p:nvPr>
        </p:nvSpPr>
        <p:spPr/>
        <p:txBody>
          <a:bodyPr>
            <a:normAutofit fontScale="92500" lnSpcReduction="10000"/>
          </a:bodyPr>
          <a:lstStyle/>
          <a:p>
            <a:pPr fontAlgn="auto">
              <a:spcAft>
                <a:spcPts val="0"/>
              </a:spcAft>
              <a:buFontTx/>
              <a:buNone/>
              <a:defRPr/>
            </a:pPr>
            <a:r>
              <a:rPr lang="fr-FR" smtClean="0"/>
              <a:t>• </a:t>
            </a:r>
            <a:r>
              <a:rPr lang="fr-FR" i="1" smtClean="0"/>
              <a:t>Flexibilité : généralité, extensibilité, modularité</a:t>
            </a:r>
          </a:p>
          <a:p>
            <a:pPr fontAlgn="auto">
              <a:spcAft>
                <a:spcPts val="0"/>
              </a:spcAft>
              <a:buFontTx/>
              <a:buNone/>
              <a:defRPr/>
            </a:pPr>
            <a:endParaRPr lang="fr-FR" smtClean="0"/>
          </a:p>
          <a:p>
            <a:pPr fontAlgn="auto">
              <a:spcAft>
                <a:spcPts val="0"/>
              </a:spcAft>
              <a:buFontTx/>
              <a:buNone/>
              <a:defRPr/>
            </a:pPr>
            <a:r>
              <a:rPr lang="fr-FR" smtClean="0"/>
              <a:t>• </a:t>
            </a:r>
            <a:r>
              <a:rPr lang="fr-FR" i="1" smtClean="0"/>
              <a:t>Réutilisabilité : généralité, normalisation des com. et structures de données</a:t>
            </a:r>
          </a:p>
          <a:p>
            <a:pPr fontAlgn="auto">
              <a:spcAft>
                <a:spcPts val="0"/>
              </a:spcAft>
              <a:buFontTx/>
              <a:buNone/>
              <a:defRPr/>
            </a:pPr>
            <a:endParaRPr lang="fr-FR" smtClean="0"/>
          </a:p>
          <a:p>
            <a:pPr fontAlgn="auto">
              <a:spcAft>
                <a:spcPts val="0"/>
              </a:spcAft>
              <a:buFontTx/>
              <a:buNone/>
              <a:defRPr/>
            </a:pPr>
            <a:r>
              <a:rPr lang="fr-FR" smtClean="0"/>
              <a:t>• </a:t>
            </a:r>
            <a:r>
              <a:rPr lang="fr-FR" i="1" smtClean="0"/>
              <a:t>Portabilité : indépendance machine et système</a:t>
            </a:r>
          </a:p>
          <a:p>
            <a:pPr fontAlgn="auto">
              <a:spcAft>
                <a:spcPts val="0"/>
              </a:spcAft>
              <a:buFontTx/>
              <a:buNone/>
              <a:defRPr/>
            </a:pPr>
            <a:endParaRPr lang="fr-FR" smtClean="0"/>
          </a:p>
          <a:p>
            <a:pPr fontAlgn="auto">
              <a:spcAft>
                <a:spcPts val="0"/>
              </a:spcAft>
              <a:buFontTx/>
              <a:buNone/>
              <a:defRPr/>
            </a:pPr>
            <a:r>
              <a:rPr lang="fr-FR" smtClean="0"/>
              <a:t>• </a:t>
            </a:r>
            <a:r>
              <a:rPr lang="fr-FR" i="1" smtClean="0"/>
              <a:t>Compatibilité : normalisation des communications et structures, de données</a:t>
            </a:r>
            <a:endParaRPr lang="ar-DZ" smtClean="0"/>
          </a:p>
          <a:p>
            <a:pPr fontAlgn="auto">
              <a:spcAft>
                <a:spcPts val="0"/>
              </a:spcAft>
              <a:buFont typeface="Wingdings 2"/>
              <a:buChar char=""/>
              <a:defRPr/>
            </a:pPr>
            <a:endParaRPr lang="ar-DZ" smtClean="0"/>
          </a:p>
        </p:txBody>
      </p:sp>
      <p:sp>
        <p:nvSpPr>
          <p:cNvPr id="51206" name="Espace réservé du pied de page 4"/>
          <p:cNvSpPr>
            <a:spLocks noGrp="1"/>
          </p:cNvSpPr>
          <p:nvPr>
            <p:ph type="ftr" sz="quarter" idx="11"/>
          </p:nvPr>
        </p:nvSpPr>
        <p:spPr/>
        <p:txBody>
          <a:bodyPr/>
          <a:lstStyle/>
          <a:p>
            <a:pPr>
              <a:defRPr/>
            </a:pPr>
            <a:r>
              <a:rPr lang="en-US"/>
              <a:t>Dr Maamri Ramdane</a:t>
            </a:r>
          </a:p>
        </p:txBody>
      </p:sp>
      <p:sp>
        <p:nvSpPr>
          <p:cNvPr id="51204" name="Espace réservé du numéro de diapositive 5"/>
          <p:cNvSpPr>
            <a:spLocks noGrp="1"/>
          </p:cNvSpPr>
          <p:nvPr>
            <p:ph type="sldNum" sz="quarter" idx="12"/>
          </p:nvPr>
        </p:nvSpPr>
        <p:spPr>
          <a:xfrm>
            <a:off x="1905000" y="6415088"/>
            <a:ext cx="1593850" cy="441325"/>
          </a:xfrm>
        </p:spPr>
        <p:txBody>
          <a:bodyPr/>
          <a:lstStyle/>
          <a:p>
            <a:pPr algn="l">
              <a:defRPr/>
            </a:pPr>
            <a:fld id="{8568BCE6-9F5D-4040-A4C8-4A052CE6FFAB}" type="slidenum">
              <a:rPr lang="en-US"/>
              <a:pPr algn="l">
                <a:defRPr/>
              </a:pPr>
              <a:t>50</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re 1"/>
          <p:cNvSpPr>
            <a:spLocks noGrp="1"/>
          </p:cNvSpPr>
          <p:nvPr>
            <p:ph type="title"/>
          </p:nvPr>
        </p:nvSpPr>
        <p:spPr/>
        <p:txBody>
          <a:bodyPr>
            <a:normAutofit fontScale="90000"/>
          </a:bodyPr>
          <a:lstStyle/>
          <a:p>
            <a:pPr fontAlgn="auto">
              <a:spcAft>
                <a:spcPts val="0"/>
              </a:spcAft>
              <a:defRPr/>
            </a:pPr>
            <a:r>
              <a:rPr lang="fr-CA" smtClean="0"/>
              <a:t>L ’assurance qualité en génie logiciel</a:t>
            </a:r>
            <a:r>
              <a:rPr lang="fr-CA" sz="4800" smtClean="0"/>
              <a:t> </a:t>
            </a:r>
            <a:br>
              <a:rPr lang="fr-CA" sz="4800" smtClean="0"/>
            </a:br>
            <a:endParaRPr lang="ar-DZ" smtClean="0"/>
          </a:p>
        </p:txBody>
      </p:sp>
      <p:sp>
        <p:nvSpPr>
          <p:cNvPr id="58371" name="Espace réservé du contenu 2"/>
          <p:cNvSpPr>
            <a:spLocks noGrp="1"/>
          </p:cNvSpPr>
          <p:nvPr>
            <p:ph idx="1"/>
          </p:nvPr>
        </p:nvSpPr>
        <p:spPr/>
        <p:txBody>
          <a:bodyPr>
            <a:normAutofit fontScale="85000" lnSpcReduction="20000"/>
          </a:bodyPr>
          <a:lstStyle/>
          <a:p>
            <a:pPr algn="just" fontAlgn="auto">
              <a:spcAft>
                <a:spcPts val="0"/>
              </a:spcAft>
              <a:buFontTx/>
              <a:buNone/>
              <a:defRPr/>
            </a:pPr>
            <a:r>
              <a:rPr lang="fr-FR" smtClean="0"/>
              <a:t>Selon l'IEEE</a:t>
            </a:r>
          </a:p>
          <a:p>
            <a:pPr algn="just" fontAlgn="auto">
              <a:spcAft>
                <a:spcPts val="0"/>
              </a:spcAft>
              <a:buFontTx/>
              <a:buNone/>
              <a:defRPr/>
            </a:pPr>
            <a:r>
              <a:rPr lang="fr-FR" smtClean="0"/>
              <a:t>L'assurance qualité logicielle est:</a:t>
            </a:r>
          </a:p>
          <a:p>
            <a:pPr algn="just" fontAlgn="auto">
              <a:spcAft>
                <a:spcPts val="0"/>
              </a:spcAft>
              <a:buFontTx/>
              <a:buNone/>
              <a:defRPr/>
            </a:pPr>
            <a:r>
              <a:rPr lang="fr-FR" i="1" smtClean="0"/>
              <a:t>1. Un modèle planifié et systématique de toutes les actions nécessaires pour fournir une confiance adéquate qu'un article ou un produit est conforme à ses exigences techniques établies.</a:t>
            </a:r>
          </a:p>
          <a:p>
            <a:pPr algn="just" fontAlgn="auto">
              <a:spcAft>
                <a:spcPts val="0"/>
              </a:spcAft>
              <a:buFontTx/>
              <a:buNone/>
              <a:defRPr/>
            </a:pPr>
            <a:r>
              <a:rPr lang="fr-FR" i="1" smtClean="0"/>
              <a:t>2. Un ensemble d'activités conçu pour évaluer le processus par lequel les produits sont développés ou fabriqués. </a:t>
            </a:r>
          </a:p>
          <a:p>
            <a:pPr fontAlgn="auto">
              <a:spcAft>
                <a:spcPts val="0"/>
              </a:spcAft>
              <a:buFontTx/>
              <a:buNone/>
              <a:defRPr/>
            </a:pPr>
            <a:endParaRPr lang="fr-FR" i="1" smtClean="0"/>
          </a:p>
          <a:p>
            <a:pPr fontAlgn="auto">
              <a:spcAft>
                <a:spcPts val="0"/>
              </a:spcAft>
              <a:buFontTx/>
              <a:buNone/>
              <a:defRPr/>
            </a:pPr>
            <a:r>
              <a:rPr lang="fr-FR" i="1" smtClean="0"/>
              <a:t>A contraster avec: le contrôle de qualité.</a:t>
            </a:r>
            <a:endParaRPr lang="ar-DZ" smtClean="0"/>
          </a:p>
        </p:txBody>
      </p:sp>
      <p:sp>
        <p:nvSpPr>
          <p:cNvPr id="52229" name="Espace réservé du pied de page 4"/>
          <p:cNvSpPr>
            <a:spLocks noGrp="1"/>
          </p:cNvSpPr>
          <p:nvPr>
            <p:ph type="ftr" sz="quarter" idx="11"/>
          </p:nvPr>
        </p:nvSpPr>
        <p:spPr/>
        <p:txBody>
          <a:bodyPr/>
          <a:lstStyle/>
          <a:p>
            <a:pPr>
              <a:defRPr/>
            </a:pPr>
            <a:r>
              <a:rPr lang="en-US"/>
              <a:t>Dr Maamri Ramdane</a:t>
            </a:r>
          </a:p>
        </p:txBody>
      </p:sp>
      <p:sp>
        <p:nvSpPr>
          <p:cNvPr id="52230" name="Espace réservé du numéro de diapositive 5"/>
          <p:cNvSpPr>
            <a:spLocks noGrp="1"/>
          </p:cNvSpPr>
          <p:nvPr>
            <p:ph type="sldNum" sz="quarter" idx="12"/>
          </p:nvPr>
        </p:nvSpPr>
        <p:spPr>
          <a:xfrm>
            <a:off x="1905000" y="6415088"/>
            <a:ext cx="1593850" cy="441325"/>
          </a:xfrm>
        </p:spPr>
        <p:txBody>
          <a:bodyPr/>
          <a:lstStyle/>
          <a:p>
            <a:pPr algn="l">
              <a:defRPr/>
            </a:pPr>
            <a:fld id="{CE47F623-052C-42D5-8E14-FE03F14182B3}" type="slidenum">
              <a:rPr lang="en-US"/>
              <a:pPr algn="l">
                <a:defRPr/>
              </a:pPr>
              <a:t>51</a:t>
            </a:fld>
            <a:endParaRPr lang="en-US"/>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685800" y="457200"/>
            <a:ext cx="7772400" cy="457200"/>
          </a:xfrm>
          <a:prstGeom prst="rect">
            <a:avLst/>
          </a:prstGeom>
          <a:noFill/>
          <a:ln w="9525">
            <a:noFill/>
            <a:miter lim="800000"/>
            <a:headEnd/>
            <a:tailEnd/>
          </a:ln>
        </p:spPr>
        <p:txBody>
          <a:bodyPr anchor="ctr"/>
          <a:lstStyle/>
          <a:p>
            <a:r>
              <a:rPr lang="fr-CA" sz="3200"/>
              <a:t>L ’assurance qualité</a:t>
            </a:r>
            <a:endParaRPr lang="fr-CA" sz="4400"/>
          </a:p>
        </p:txBody>
      </p:sp>
      <p:sp>
        <p:nvSpPr>
          <p:cNvPr id="66563" name="Rectangle 3"/>
          <p:cNvSpPr>
            <a:spLocks noChangeArrowheads="1"/>
          </p:cNvSpPr>
          <p:nvPr/>
        </p:nvSpPr>
        <p:spPr bwMode="auto">
          <a:xfrm>
            <a:off x="381000" y="1219200"/>
            <a:ext cx="8458200" cy="2667000"/>
          </a:xfrm>
          <a:prstGeom prst="rect">
            <a:avLst/>
          </a:prstGeom>
          <a:noFill/>
          <a:ln w="9525">
            <a:noFill/>
            <a:miter lim="800000"/>
            <a:headEnd/>
            <a:tailEnd/>
          </a:ln>
        </p:spPr>
        <p:txBody>
          <a:bodyPr anchor="ctr"/>
          <a:lstStyle/>
          <a:p>
            <a:r>
              <a:rPr lang="fr-CA" sz="2800"/>
              <a:t>Le contrôle de la qualité</a:t>
            </a:r>
            <a:br>
              <a:rPr lang="fr-CA" sz="2800"/>
            </a:br>
            <a:r>
              <a:rPr lang="fr-CA" sz="1400"/>
              <a:t/>
            </a:r>
            <a:br>
              <a:rPr lang="fr-CA" sz="1400"/>
            </a:br>
            <a:r>
              <a:rPr lang="fr-CA"/>
              <a:t>Les processus et méthodes pour contrôler le travail et observer si les exigences sont rencontrés.On se concentre sur les revues et la suppression des défectuosités avant la livraison du produit.</a:t>
            </a:r>
            <a:br>
              <a:rPr lang="fr-CA"/>
            </a:br>
            <a:r>
              <a:rPr lang="fr-CA" sz="1400"/>
              <a:t>Software testing and continuous quality improvement</a:t>
            </a:r>
            <a:br>
              <a:rPr lang="fr-CA" sz="1400"/>
            </a:br>
            <a:r>
              <a:rPr lang="fr-CA" sz="1400"/>
              <a:t>William E. Lewis</a:t>
            </a:r>
            <a:endParaRPr lang="fr-CA" sz="4400"/>
          </a:p>
        </p:txBody>
      </p:sp>
      <p:sp>
        <p:nvSpPr>
          <p:cNvPr id="66564" name="Text Box 4"/>
          <p:cNvSpPr txBox="1">
            <a:spLocks noChangeArrowheads="1"/>
          </p:cNvSpPr>
          <p:nvPr/>
        </p:nvSpPr>
        <p:spPr bwMode="auto">
          <a:xfrm>
            <a:off x="457200" y="4038600"/>
            <a:ext cx="5692775" cy="2100263"/>
          </a:xfrm>
          <a:prstGeom prst="rect">
            <a:avLst/>
          </a:prstGeom>
          <a:noFill/>
          <a:ln w="9525">
            <a:noFill/>
            <a:miter lim="800000"/>
            <a:headEnd/>
            <a:tailEnd/>
          </a:ln>
        </p:spPr>
        <p:txBody>
          <a:bodyPr wrap="none">
            <a:spAutoFit/>
          </a:bodyPr>
          <a:lstStyle/>
          <a:p>
            <a:r>
              <a:rPr lang="fr-CA">
                <a:solidFill>
                  <a:srgbClr val="000000"/>
                </a:solidFill>
              </a:rPr>
              <a:t>Tâches liées au contrôle de la qualité :</a:t>
            </a:r>
          </a:p>
          <a:p>
            <a:endParaRPr lang="fr-CA" sz="1200" u="sng">
              <a:solidFill>
                <a:srgbClr val="000000"/>
              </a:solidFill>
            </a:endParaRPr>
          </a:p>
          <a:p>
            <a:r>
              <a:rPr lang="fr-CA"/>
              <a:t>•</a:t>
            </a:r>
            <a:r>
              <a:rPr lang="fr-CA">
                <a:solidFill>
                  <a:srgbClr val="000000"/>
                </a:solidFill>
              </a:rPr>
              <a:t> Interpréter le contexte</a:t>
            </a:r>
          </a:p>
          <a:p>
            <a:r>
              <a:rPr lang="fr-CA"/>
              <a:t>•</a:t>
            </a:r>
            <a:r>
              <a:rPr lang="fr-CA">
                <a:solidFill>
                  <a:srgbClr val="000000"/>
                </a:solidFill>
              </a:rPr>
              <a:t> Planifier les activités de contrôle qualité</a:t>
            </a:r>
          </a:p>
          <a:p>
            <a:r>
              <a:rPr lang="fr-CA"/>
              <a:t>•</a:t>
            </a:r>
            <a:r>
              <a:rPr lang="fr-CA">
                <a:solidFill>
                  <a:srgbClr val="000000"/>
                </a:solidFill>
              </a:rPr>
              <a:t> Réaliser des tests (</a:t>
            </a:r>
            <a:r>
              <a:rPr lang="fr-CA"/>
              <a:t>75% du domaine qualité)</a:t>
            </a:r>
            <a:endParaRPr lang="fr-CA" u="sng"/>
          </a:p>
          <a:p>
            <a:endParaRPr lang="fr-CA"/>
          </a:p>
        </p:txBody>
      </p:sp>
      <p:sp>
        <p:nvSpPr>
          <p:cNvPr id="53255" name="Espace réservé du pied de page 6"/>
          <p:cNvSpPr>
            <a:spLocks noGrp="1"/>
          </p:cNvSpPr>
          <p:nvPr>
            <p:ph type="ftr" sz="quarter" idx="11"/>
          </p:nvPr>
        </p:nvSpPr>
        <p:spPr/>
        <p:txBody>
          <a:bodyPr/>
          <a:lstStyle/>
          <a:p>
            <a:pPr>
              <a:defRPr/>
            </a:pPr>
            <a:r>
              <a:rPr lang="en-US"/>
              <a:t>Dr Maamri Ramdane</a:t>
            </a:r>
          </a:p>
        </p:txBody>
      </p:sp>
      <p:sp>
        <p:nvSpPr>
          <p:cNvPr id="53254" name="Espace réservé du numéro de diapositive 5"/>
          <p:cNvSpPr>
            <a:spLocks noGrp="1"/>
          </p:cNvSpPr>
          <p:nvPr>
            <p:ph type="sldNum" sz="quarter" idx="12"/>
          </p:nvPr>
        </p:nvSpPr>
        <p:spPr>
          <a:xfrm>
            <a:off x="1905000" y="6415088"/>
            <a:ext cx="1593850" cy="441325"/>
          </a:xfrm>
        </p:spPr>
        <p:txBody>
          <a:bodyPr/>
          <a:lstStyle/>
          <a:p>
            <a:pPr algn="l">
              <a:defRPr/>
            </a:pPr>
            <a:fld id="{17C63DF8-682A-4562-9F22-BCF9E892233E}" type="slidenum">
              <a:rPr lang="en-US"/>
              <a:pPr algn="l">
                <a:defRPr/>
              </a:pPr>
              <a:t>52</a:t>
            </a:fld>
            <a:endParaRPr lang="en-US"/>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re 1"/>
          <p:cNvSpPr>
            <a:spLocks noGrp="1"/>
          </p:cNvSpPr>
          <p:nvPr>
            <p:ph type="title"/>
          </p:nvPr>
        </p:nvSpPr>
        <p:spPr/>
        <p:txBody>
          <a:bodyPr>
            <a:normAutofit fontScale="90000"/>
          </a:bodyPr>
          <a:lstStyle/>
          <a:p>
            <a:pPr fontAlgn="auto">
              <a:spcAft>
                <a:spcPts val="0"/>
              </a:spcAft>
              <a:defRPr/>
            </a:pPr>
            <a:r>
              <a:rPr lang="fr-FR" smtClean="0"/>
              <a:t>Objectifs de l'AQL dans le développement</a:t>
            </a:r>
            <a:endParaRPr lang="ar-DZ" smtClean="0"/>
          </a:p>
        </p:txBody>
      </p:sp>
      <p:sp>
        <p:nvSpPr>
          <p:cNvPr id="60419" name="Espace réservé du contenu 2"/>
          <p:cNvSpPr>
            <a:spLocks noGrp="1"/>
          </p:cNvSpPr>
          <p:nvPr>
            <p:ph idx="1"/>
          </p:nvPr>
        </p:nvSpPr>
        <p:spPr>
          <a:xfrm>
            <a:off x="928688" y="1752600"/>
            <a:ext cx="7297737" cy="4191000"/>
          </a:xfrm>
        </p:spPr>
        <p:txBody>
          <a:bodyPr>
            <a:normAutofit fontScale="85000" lnSpcReduction="20000"/>
          </a:bodyPr>
          <a:lstStyle/>
          <a:p>
            <a:pPr fontAlgn="auto">
              <a:spcAft>
                <a:spcPts val="0"/>
              </a:spcAft>
              <a:buFont typeface="Wingdings 2"/>
              <a:buChar char=""/>
              <a:defRPr/>
            </a:pPr>
            <a:r>
              <a:rPr lang="fr-FR" smtClean="0"/>
              <a:t>(1) Assurer un niveau de confiance acceptable que le logiciel sera conforme aux exigences fonctionnelles techniques.</a:t>
            </a:r>
          </a:p>
          <a:p>
            <a:pPr fontAlgn="auto">
              <a:spcAft>
                <a:spcPts val="0"/>
              </a:spcAft>
              <a:buFont typeface="Wingdings 2"/>
              <a:buChar char=""/>
              <a:defRPr/>
            </a:pPr>
            <a:r>
              <a:rPr lang="fr-FR" smtClean="0"/>
              <a:t>(2) Assurer un niveau de confiance acceptable que le logiciel sera conforme aux exigences de gestion concernant l'échéancier et le budget.</a:t>
            </a:r>
          </a:p>
          <a:p>
            <a:pPr fontAlgn="auto">
              <a:spcAft>
                <a:spcPts val="0"/>
              </a:spcAft>
              <a:buFont typeface="Wingdings 2"/>
              <a:buChar char=""/>
              <a:defRPr/>
            </a:pPr>
            <a:r>
              <a:rPr lang="fr-FR" smtClean="0"/>
              <a:t>(3) Initiation et activités de gestion pour l'amélioration et la plus grande efficience des activités de developpement et d'assurance de qualité logicielle.</a:t>
            </a:r>
            <a:endParaRPr lang="ar-DZ" smtClean="0"/>
          </a:p>
        </p:txBody>
      </p:sp>
      <p:sp>
        <p:nvSpPr>
          <p:cNvPr id="54277" name="Espace réservé du pied de page 4"/>
          <p:cNvSpPr>
            <a:spLocks noGrp="1"/>
          </p:cNvSpPr>
          <p:nvPr>
            <p:ph type="ftr" sz="quarter" idx="11"/>
          </p:nvPr>
        </p:nvSpPr>
        <p:spPr/>
        <p:txBody>
          <a:bodyPr/>
          <a:lstStyle/>
          <a:p>
            <a:pPr>
              <a:defRPr/>
            </a:pPr>
            <a:r>
              <a:rPr lang="en-US"/>
              <a:t>Dr Maamri Ramdane</a:t>
            </a:r>
          </a:p>
        </p:txBody>
      </p:sp>
      <p:sp>
        <p:nvSpPr>
          <p:cNvPr id="54278" name="Espace réservé du numéro de diapositive 5"/>
          <p:cNvSpPr>
            <a:spLocks noGrp="1"/>
          </p:cNvSpPr>
          <p:nvPr>
            <p:ph type="sldNum" sz="quarter" idx="12"/>
          </p:nvPr>
        </p:nvSpPr>
        <p:spPr>
          <a:xfrm>
            <a:off x="1905000" y="6415088"/>
            <a:ext cx="1593850" cy="441325"/>
          </a:xfrm>
        </p:spPr>
        <p:txBody>
          <a:bodyPr/>
          <a:lstStyle/>
          <a:p>
            <a:pPr algn="l">
              <a:defRPr/>
            </a:pPr>
            <a:fld id="{426B3443-6922-4BA8-A62B-407D052F6100}" type="slidenum">
              <a:rPr lang="en-US"/>
              <a:pPr algn="l">
                <a:defRPr/>
              </a:pPr>
              <a:t>53</a:t>
            </a:fld>
            <a:endParaRPr lang="en-US"/>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re 1"/>
          <p:cNvSpPr>
            <a:spLocks noGrp="1"/>
          </p:cNvSpPr>
          <p:nvPr>
            <p:ph type="title"/>
          </p:nvPr>
        </p:nvSpPr>
        <p:spPr/>
        <p:txBody>
          <a:bodyPr/>
          <a:lstStyle/>
          <a:p>
            <a:pPr fontAlgn="auto">
              <a:spcAft>
                <a:spcPts val="0"/>
              </a:spcAft>
              <a:defRPr/>
            </a:pPr>
            <a:r>
              <a:rPr lang="fr-FR" smtClean="0"/>
              <a:t>Trois principes généraux de l'AQL</a:t>
            </a:r>
            <a:endParaRPr lang="ar-DZ" smtClean="0"/>
          </a:p>
        </p:txBody>
      </p:sp>
      <p:sp>
        <p:nvSpPr>
          <p:cNvPr id="68611" name="Espace réservé du contenu 2"/>
          <p:cNvSpPr>
            <a:spLocks noGrp="1"/>
          </p:cNvSpPr>
          <p:nvPr>
            <p:ph idx="1"/>
          </p:nvPr>
        </p:nvSpPr>
        <p:spPr/>
        <p:txBody>
          <a:bodyPr/>
          <a:lstStyle/>
          <a:p>
            <a:pPr>
              <a:buFontTx/>
              <a:buNone/>
            </a:pPr>
            <a:r>
              <a:rPr lang="fr-FR" smtClean="0"/>
              <a:t>● Savoir ce que vous faites</a:t>
            </a:r>
          </a:p>
          <a:p>
            <a:pPr>
              <a:buFontTx/>
              <a:buNone/>
            </a:pPr>
            <a:r>
              <a:rPr lang="fr-FR" smtClean="0"/>
              <a:t>● Savoir ce que vous devriez faire</a:t>
            </a:r>
          </a:p>
          <a:p>
            <a:pPr>
              <a:buFontTx/>
              <a:buNone/>
            </a:pPr>
            <a:r>
              <a:rPr lang="fr-FR" smtClean="0"/>
              <a:t>● Savoir mesurer la différence</a:t>
            </a:r>
            <a:endParaRPr lang="ar-DZ" smtClean="0"/>
          </a:p>
        </p:txBody>
      </p:sp>
      <p:sp>
        <p:nvSpPr>
          <p:cNvPr id="56325" name="Espace réservé du pied de page 4"/>
          <p:cNvSpPr>
            <a:spLocks noGrp="1"/>
          </p:cNvSpPr>
          <p:nvPr>
            <p:ph type="ftr" sz="quarter" idx="11"/>
          </p:nvPr>
        </p:nvSpPr>
        <p:spPr/>
        <p:txBody>
          <a:bodyPr/>
          <a:lstStyle/>
          <a:p>
            <a:pPr>
              <a:defRPr/>
            </a:pPr>
            <a:r>
              <a:rPr lang="en-US"/>
              <a:t>Dr Maamri Ramdane</a:t>
            </a:r>
          </a:p>
        </p:txBody>
      </p:sp>
      <p:sp>
        <p:nvSpPr>
          <p:cNvPr id="56326" name="Espace réservé du numéro de diapositive 5"/>
          <p:cNvSpPr>
            <a:spLocks noGrp="1"/>
          </p:cNvSpPr>
          <p:nvPr>
            <p:ph type="sldNum" sz="quarter" idx="12"/>
          </p:nvPr>
        </p:nvSpPr>
        <p:spPr>
          <a:xfrm>
            <a:off x="1905000" y="6415088"/>
            <a:ext cx="1593850" cy="441325"/>
          </a:xfrm>
        </p:spPr>
        <p:txBody>
          <a:bodyPr/>
          <a:lstStyle/>
          <a:p>
            <a:pPr algn="l">
              <a:defRPr/>
            </a:pPr>
            <a:fld id="{1742FE6B-1C7F-484D-815A-FA1D8B684CD8}" type="slidenum">
              <a:rPr lang="en-US"/>
              <a:pPr algn="l">
                <a:defRPr/>
              </a:pPr>
              <a:t>54</a:t>
            </a:fld>
            <a:endParaRPr lang="en-US"/>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re 1"/>
          <p:cNvSpPr>
            <a:spLocks noGrp="1"/>
          </p:cNvSpPr>
          <p:nvPr>
            <p:ph type="title"/>
          </p:nvPr>
        </p:nvSpPr>
        <p:spPr/>
        <p:txBody>
          <a:bodyPr/>
          <a:lstStyle/>
          <a:p>
            <a:pPr fontAlgn="auto">
              <a:spcAft>
                <a:spcPts val="0"/>
              </a:spcAft>
              <a:defRPr/>
            </a:pPr>
            <a:r>
              <a:rPr lang="fr-FR" smtClean="0"/>
              <a:t>Trois principes généraux de l'AQL</a:t>
            </a:r>
            <a:endParaRPr lang="ar-DZ" smtClean="0"/>
          </a:p>
        </p:txBody>
      </p:sp>
      <p:sp>
        <p:nvSpPr>
          <p:cNvPr id="62467" name="Espace réservé du contenu 2"/>
          <p:cNvSpPr>
            <a:spLocks noGrp="1"/>
          </p:cNvSpPr>
          <p:nvPr>
            <p:ph idx="1"/>
          </p:nvPr>
        </p:nvSpPr>
        <p:spPr>
          <a:xfrm>
            <a:off x="1285875" y="1752600"/>
            <a:ext cx="6940550" cy="4191000"/>
          </a:xfrm>
        </p:spPr>
        <p:txBody>
          <a:bodyPr>
            <a:normAutofit fontScale="92500" lnSpcReduction="20000"/>
          </a:bodyPr>
          <a:lstStyle/>
          <a:p>
            <a:pPr fontAlgn="auto">
              <a:spcAft>
                <a:spcPts val="0"/>
              </a:spcAft>
              <a:buFontTx/>
              <a:buNone/>
              <a:defRPr/>
            </a:pPr>
            <a:r>
              <a:rPr lang="fr-FR" smtClean="0"/>
              <a:t>● Savoir ce que vous faites</a:t>
            </a:r>
          </a:p>
          <a:p>
            <a:pPr fontAlgn="auto">
              <a:spcAft>
                <a:spcPts val="0"/>
              </a:spcAft>
              <a:buFontTx/>
              <a:buNone/>
              <a:defRPr/>
            </a:pPr>
            <a:r>
              <a:rPr lang="fr-FR" smtClean="0"/>
              <a:t>– comprendre ce qui est entrain d'être construit, comment il est construit et ce qu'il fait </a:t>
            </a:r>
          </a:p>
          <a:p>
            <a:pPr fontAlgn="auto">
              <a:spcAft>
                <a:spcPts val="0"/>
              </a:spcAft>
              <a:buFontTx/>
              <a:buNone/>
              <a:defRPr/>
            </a:pPr>
            <a:r>
              <a:rPr lang="fr-FR" smtClean="0"/>
              <a:t>– suppose un processus de développement logiciel avec ● une structure de gestion (milestones, schéduling)</a:t>
            </a:r>
          </a:p>
          <a:p>
            <a:pPr fontAlgn="auto">
              <a:spcAft>
                <a:spcPts val="0"/>
              </a:spcAft>
              <a:buFontTx/>
              <a:buNone/>
              <a:defRPr/>
            </a:pPr>
            <a:r>
              <a:rPr lang="fr-FR" smtClean="0"/>
              <a:t>● politique de rapport</a:t>
            </a:r>
          </a:p>
          <a:p>
            <a:pPr fontAlgn="auto">
              <a:spcAft>
                <a:spcPts val="0"/>
              </a:spcAft>
              <a:buFontTx/>
              <a:buNone/>
              <a:defRPr/>
            </a:pPr>
            <a:r>
              <a:rPr lang="fr-FR" smtClean="0"/>
              <a:t>● processus de suivi</a:t>
            </a:r>
            <a:endParaRPr lang="ar-DZ" smtClean="0"/>
          </a:p>
        </p:txBody>
      </p:sp>
      <p:sp>
        <p:nvSpPr>
          <p:cNvPr id="57349" name="Espace réservé du pied de page 4"/>
          <p:cNvSpPr>
            <a:spLocks noGrp="1"/>
          </p:cNvSpPr>
          <p:nvPr>
            <p:ph type="ftr" sz="quarter" idx="11"/>
          </p:nvPr>
        </p:nvSpPr>
        <p:spPr/>
        <p:txBody>
          <a:bodyPr/>
          <a:lstStyle/>
          <a:p>
            <a:pPr>
              <a:defRPr/>
            </a:pPr>
            <a:r>
              <a:rPr lang="en-US"/>
              <a:t>Dr Maamri Ramdane</a:t>
            </a:r>
          </a:p>
        </p:txBody>
      </p:sp>
      <p:sp>
        <p:nvSpPr>
          <p:cNvPr id="57350" name="Espace réservé du numéro de diapositive 5"/>
          <p:cNvSpPr>
            <a:spLocks noGrp="1"/>
          </p:cNvSpPr>
          <p:nvPr>
            <p:ph type="sldNum" sz="quarter" idx="12"/>
          </p:nvPr>
        </p:nvSpPr>
        <p:spPr>
          <a:xfrm>
            <a:off x="1905000" y="6415088"/>
            <a:ext cx="1593850" cy="441325"/>
          </a:xfrm>
        </p:spPr>
        <p:txBody>
          <a:bodyPr/>
          <a:lstStyle/>
          <a:p>
            <a:pPr algn="l">
              <a:defRPr/>
            </a:pPr>
            <a:fld id="{53F90394-7F51-4DE0-BBC0-AE3764501DAE}" type="slidenum">
              <a:rPr lang="en-US"/>
              <a:pPr algn="l">
                <a:defRPr/>
              </a:pPr>
              <a:t>55</a:t>
            </a:fld>
            <a:endParaRPr lang="en-US"/>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re 1"/>
          <p:cNvSpPr>
            <a:spLocks noGrp="1"/>
          </p:cNvSpPr>
          <p:nvPr>
            <p:ph type="title"/>
          </p:nvPr>
        </p:nvSpPr>
        <p:spPr/>
        <p:txBody>
          <a:bodyPr/>
          <a:lstStyle/>
          <a:p>
            <a:pPr fontAlgn="auto">
              <a:spcAft>
                <a:spcPts val="0"/>
              </a:spcAft>
              <a:defRPr/>
            </a:pPr>
            <a:r>
              <a:rPr lang="fr-FR" smtClean="0"/>
              <a:t>Trois principes généraux de l'AQL</a:t>
            </a:r>
            <a:endParaRPr lang="ar-DZ" smtClean="0"/>
          </a:p>
        </p:txBody>
      </p:sp>
      <p:sp>
        <p:nvSpPr>
          <p:cNvPr id="63491" name="Espace réservé du contenu 2"/>
          <p:cNvSpPr>
            <a:spLocks noGrp="1"/>
          </p:cNvSpPr>
          <p:nvPr>
            <p:ph idx="1"/>
          </p:nvPr>
        </p:nvSpPr>
        <p:spPr>
          <a:xfrm>
            <a:off x="1143000" y="1752600"/>
            <a:ext cx="7083425" cy="4191000"/>
          </a:xfrm>
        </p:spPr>
        <p:txBody>
          <a:bodyPr>
            <a:normAutofit lnSpcReduction="10000"/>
          </a:bodyPr>
          <a:lstStyle/>
          <a:p>
            <a:pPr fontAlgn="auto">
              <a:spcAft>
                <a:spcPts val="0"/>
              </a:spcAft>
              <a:buFontTx/>
              <a:buNone/>
              <a:defRPr/>
            </a:pPr>
            <a:r>
              <a:rPr lang="fr-FR" smtClean="0"/>
              <a:t>● Savoir ce que vous devriez faire</a:t>
            </a:r>
          </a:p>
          <a:p>
            <a:pPr fontAlgn="auto">
              <a:spcAft>
                <a:spcPts val="0"/>
              </a:spcAft>
              <a:buFontTx/>
              <a:buNone/>
              <a:defRPr/>
            </a:pPr>
            <a:r>
              <a:rPr lang="fr-FR" smtClean="0"/>
              <a:t>	– avoir des exigences et spécifications explicites</a:t>
            </a:r>
          </a:p>
          <a:p>
            <a:pPr fontAlgn="auto">
              <a:spcAft>
                <a:spcPts val="0"/>
              </a:spcAft>
              <a:buFontTx/>
              <a:buNone/>
              <a:defRPr/>
            </a:pPr>
            <a:r>
              <a:rPr lang="fr-FR" smtClean="0"/>
              <a:t>	– suppose un processus de développement logiciel avec</a:t>
            </a:r>
          </a:p>
          <a:p>
            <a:pPr fontAlgn="auto">
              <a:spcAft>
                <a:spcPts val="0"/>
              </a:spcAft>
              <a:buFontTx/>
              <a:buNone/>
              <a:defRPr/>
            </a:pPr>
            <a:r>
              <a:rPr lang="fr-FR" smtClean="0"/>
              <a:t>● analyse des exigences,</a:t>
            </a:r>
          </a:p>
          <a:p>
            <a:pPr fontAlgn="auto">
              <a:spcAft>
                <a:spcPts val="0"/>
              </a:spcAft>
              <a:buFontTx/>
              <a:buNone/>
              <a:defRPr/>
            </a:pPr>
            <a:r>
              <a:rPr lang="fr-FR" smtClean="0"/>
              <a:t>● tests d'acceptabilité,</a:t>
            </a:r>
          </a:p>
          <a:p>
            <a:pPr fontAlgn="auto">
              <a:spcAft>
                <a:spcPts val="0"/>
              </a:spcAft>
              <a:buFontTx/>
              <a:buNone/>
              <a:defRPr/>
            </a:pPr>
            <a:r>
              <a:rPr lang="fr-FR" smtClean="0"/>
              <a:t>● feedback fréquent des usagers</a:t>
            </a:r>
            <a:endParaRPr lang="ar-DZ" smtClean="0"/>
          </a:p>
        </p:txBody>
      </p:sp>
      <p:sp>
        <p:nvSpPr>
          <p:cNvPr id="58373" name="Espace réservé du pied de page 4"/>
          <p:cNvSpPr>
            <a:spLocks noGrp="1"/>
          </p:cNvSpPr>
          <p:nvPr>
            <p:ph type="ftr" sz="quarter" idx="11"/>
          </p:nvPr>
        </p:nvSpPr>
        <p:spPr/>
        <p:txBody>
          <a:bodyPr/>
          <a:lstStyle/>
          <a:p>
            <a:pPr>
              <a:defRPr/>
            </a:pPr>
            <a:r>
              <a:rPr lang="en-US"/>
              <a:t>Dr Maamri Ramdane</a:t>
            </a:r>
          </a:p>
        </p:txBody>
      </p:sp>
      <p:sp>
        <p:nvSpPr>
          <p:cNvPr id="58374" name="Espace réservé du numéro de diapositive 5"/>
          <p:cNvSpPr>
            <a:spLocks noGrp="1"/>
          </p:cNvSpPr>
          <p:nvPr>
            <p:ph type="sldNum" sz="quarter" idx="12"/>
          </p:nvPr>
        </p:nvSpPr>
        <p:spPr>
          <a:xfrm>
            <a:off x="1905000" y="6415088"/>
            <a:ext cx="1593850" cy="441325"/>
          </a:xfrm>
        </p:spPr>
        <p:txBody>
          <a:bodyPr/>
          <a:lstStyle/>
          <a:p>
            <a:pPr algn="l">
              <a:defRPr/>
            </a:pPr>
            <a:fld id="{B2FC80EE-DC97-4ECC-A2F7-D518027FBC73}" type="slidenum">
              <a:rPr lang="en-US"/>
              <a:pPr algn="l">
                <a:defRPr/>
              </a:pPr>
              <a:t>56</a:t>
            </a:fld>
            <a:endParaRPr lang="en-US"/>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re 1"/>
          <p:cNvSpPr>
            <a:spLocks noGrp="1"/>
          </p:cNvSpPr>
          <p:nvPr>
            <p:ph type="title"/>
          </p:nvPr>
        </p:nvSpPr>
        <p:spPr/>
        <p:txBody>
          <a:bodyPr/>
          <a:lstStyle/>
          <a:p>
            <a:pPr fontAlgn="auto">
              <a:spcAft>
                <a:spcPts val="0"/>
              </a:spcAft>
              <a:defRPr/>
            </a:pPr>
            <a:r>
              <a:rPr lang="fr-FR" smtClean="0"/>
              <a:t>Trois principes généraux de l'AQL</a:t>
            </a:r>
            <a:endParaRPr lang="ar-DZ" smtClean="0"/>
          </a:p>
        </p:txBody>
      </p:sp>
      <p:sp>
        <p:nvSpPr>
          <p:cNvPr id="64515" name="Espace réservé du contenu 2"/>
          <p:cNvSpPr>
            <a:spLocks noGrp="1"/>
          </p:cNvSpPr>
          <p:nvPr>
            <p:ph idx="1"/>
          </p:nvPr>
        </p:nvSpPr>
        <p:spPr>
          <a:xfrm>
            <a:off x="857250" y="1752600"/>
            <a:ext cx="7786688" cy="4191000"/>
          </a:xfrm>
        </p:spPr>
        <p:txBody>
          <a:bodyPr>
            <a:normAutofit lnSpcReduction="10000"/>
          </a:bodyPr>
          <a:lstStyle/>
          <a:p>
            <a:pPr fontAlgn="auto">
              <a:spcAft>
                <a:spcPts val="0"/>
              </a:spcAft>
              <a:buFontTx/>
              <a:buNone/>
              <a:defRPr/>
            </a:pPr>
            <a:r>
              <a:rPr lang="fr-FR" smtClean="0"/>
              <a:t>● Savoir mesurer la différence</a:t>
            </a:r>
          </a:p>
          <a:p>
            <a:pPr fontAlgn="auto">
              <a:spcAft>
                <a:spcPts val="0"/>
              </a:spcAft>
              <a:buFontTx/>
              <a:buNone/>
              <a:defRPr/>
            </a:pPr>
            <a:r>
              <a:rPr lang="fr-FR" smtClean="0"/>
              <a:t>– avoir des mesures explicites comparant ce qui est entrain d'être fait de ce qui devrait être fait</a:t>
            </a:r>
          </a:p>
          <a:p>
            <a:pPr fontAlgn="auto">
              <a:spcAft>
                <a:spcPts val="0"/>
              </a:spcAft>
              <a:buFontTx/>
              <a:buNone/>
              <a:defRPr/>
            </a:pPr>
            <a:r>
              <a:rPr lang="fr-FR" smtClean="0"/>
              <a:t>– quatre méthodes complémentaires:</a:t>
            </a:r>
          </a:p>
          <a:p>
            <a:pPr fontAlgn="auto">
              <a:spcAft>
                <a:spcPts val="0"/>
              </a:spcAft>
              <a:buFontTx/>
              <a:buNone/>
              <a:defRPr/>
            </a:pPr>
            <a:r>
              <a:rPr lang="fr-FR" smtClean="0"/>
              <a:t>● méthodes formelles – vérifier mathématiquement des propriétés spécifiées</a:t>
            </a:r>
          </a:p>
        </p:txBody>
      </p:sp>
      <p:sp>
        <p:nvSpPr>
          <p:cNvPr id="59397" name="Espace réservé du pied de page 4"/>
          <p:cNvSpPr>
            <a:spLocks noGrp="1"/>
          </p:cNvSpPr>
          <p:nvPr>
            <p:ph type="ftr" sz="quarter" idx="11"/>
          </p:nvPr>
        </p:nvSpPr>
        <p:spPr/>
        <p:txBody>
          <a:bodyPr/>
          <a:lstStyle/>
          <a:p>
            <a:pPr>
              <a:defRPr/>
            </a:pPr>
            <a:r>
              <a:rPr lang="en-US"/>
              <a:t>Dr Maamri Ramdane</a:t>
            </a:r>
          </a:p>
        </p:txBody>
      </p:sp>
      <p:sp>
        <p:nvSpPr>
          <p:cNvPr id="59398" name="Espace réservé du numéro de diapositive 5"/>
          <p:cNvSpPr>
            <a:spLocks noGrp="1"/>
          </p:cNvSpPr>
          <p:nvPr>
            <p:ph type="sldNum" sz="quarter" idx="12"/>
          </p:nvPr>
        </p:nvSpPr>
        <p:spPr>
          <a:xfrm>
            <a:off x="1905000" y="6415088"/>
            <a:ext cx="1593850" cy="441325"/>
          </a:xfrm>
        </p:spPr>
        <p:txBody>
          <a:bodyPr/>
          <a:lstStyle/>
          <a:p>
            <a:pPr algn="l">
              <a:defRPr/>
            </a:pPr>
            <a:fld id="{D5B79059-B08D-4E6B-8453-9C85ADCDACD8}" type="slidenum">
              <a:rPr lang="en-US"/>
              <a:pPr algn="l">
                <a:defRPr/>
              </a:pPr>
              <a:t>57</a:t>
            </a:fld>
            <a:endParaRPr lang="en-US"/>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re 1"/>
          <p:cNvSpPr>
            <a:spLocks noGrp="1"/>
          </p:cNvSpPr>
          <p:nvPr>
            <p:ph type="title"/>
          </p:nvPr>
        </p:nvSpPr>
        <p:spPr/>
        <p:txBody>
          <a:bodyPr/>
          <a:lstStyle/>
          <a:p>
            <a:pPr fontAlgn="auto">
              <a:spcAft>
                <a:spcPts val="0"/>
              </a:spcAft>
              <a:defRPr/>
            </a:pPr>
            <a:endParaRPr lang="ar-DZ" smtClean="0"/>
          </a:p>
        </p:txBody>
      </p:sp>
      <p:sp>
        <p:nvSpPr>
          <p:cNvPr id="72707" name="Espace réservé du contenu 2"/>
          <p:cNvSpPr>
            <a:spLocks noGrp="1"/>
          </p:cNvSpPr>
          <p:nvPr>
            <p:ph idx="1"/>
          </p:nvPr>
        </p:nvSpPr>
        <p:spPr>
          <a:xfrm>
            <a:off x="1000125" y="1752600"/>
            <a:ext cx="7226300" cy="4191000"/>
          </a:xfrm>
        </p:spPr>
        <p:txBody>
          <a:bodyPr/>
          <a:lstStyle/>
          <a:p>
            <a:pPr>
              <a:buFontTx/>
              <a:buNone/>
            </a:pPr>
            <a:r>
              <a:rPr lang="fr-FR" smtClean="0"/>
              <a:t>● tests – données explicites pour exécuter le logicielle et vérifier si les résultats correspondent aux attentes</a:t>
            </a:r>
          </a:p>
          <a:p>
            <a:pPr>
              <a:buFontTx/>
              <a:buNone/>
            </a:pPr>
            <a:r>
              <a:rPr lang="fr-FR" smtClean="0"/>
              <a:t> ● inspections – examen par humain des exigences, design, code, ... basés sur des checklists</a:t>
            </a:r>
          </a:p>
          <a:p>
            <a:pPr>
              <a:buFontTx/>
              <a:buNone/>
            </a:pPr>
            <a:r>
              <a:rPr lang="fr-FR" smtClean="0"/>
              <a:t>● métriques – mesures un ensemble connu de propriétés liées à la qualité</a:t>
            </a:r>
            <a:endParaRPr lang="ar-DZ" smtClean="0"/>
          </a:p>
          <a:p>
            <a:endParaRPr lang="ar-DZ" smtClean="0"/>
          </a:p>
        </p:txBody>
      </p:sp>
      <p:sp>
        <p:nvSpPr>
          <p:cNvPr id="5" name="Espace réservé du pied de page 4"/>
          <p:cNvSpPr>
            <a:spLocks noGrp="1"/>
          </p:cNvSpPr>
          <p:nvPr>
            <p:ph type="ftr" sz="quarter" idx="11"/>
          </p:nvPr>
        </p:nvSpPr>
        <p:spPr/>
        <p:txBody>
          <a:bodyPr/>
          <a:lstStyle/>
          <a:p>
            <a:pPr>
              <a:defRPr/>
            </a:pPr>
            <a:r>
              <a:rPr lang="fr-FR"/>
              <a:t>Dr Maamri Ramdane</a:t>
            </a:r>
            <a:endParaRPr lang="en-US"/>
          </a:p>
        </p:txBody>
      </p:sp>
      <p:sp>
        <p:nvSpPr>
          <p:cNvPr id="4" name="Espace réservé du numéro de diapositive 3"/>
          <p:cNvSpPr>
            <a:spLocks noGrp="1"/>
          </p:cNvSpPr>
          <p:nvPr>
            <p:ph type="sldNum" sz="quarter" idx="12"/>
          </p:nvPr>
        </p:nvSpPr>
        <p:spPr/>
        <p:txBody>
          <a:bodyPr/>
          <a:lstStyle/>
          <a:p>
            <a:pPr>
              <a:defRPr/>
            </a:pPr>
            <a:fld id="{1DE32DCA-F51D-4C32-A3C6-A1649650C0D1}" type="slidenum">
              <a:rPr lang="en-US"/>
              <a:pPr>
                <a:defRPr/>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re 1"/>
          <p:cNvSpPr>
            <a:spLocks noGrp="1"/>
          </p:cNvSpPr>
          <p:nvPr>
            <p:ph type="title"/>
          </p:nvPr>
        </p:nvSpPr>
        <p:spPr/>
        <p:txBody>
          <a:bodyPr/>
          <a:lstStyle/>
          <a:p>
            <a:pPr fontAlgn="auto">
              <a:spcAft>
                <a:spcPts val="0"/>
              </a:spcAft>
              <a:defRPr/>
            </a:pPr>
            <a:r>
              <a:rPr lang="fr-FR" smtClean="0"/>
              <a:t>Assurance de Qualité Logicielle</a:t>
            </a:r>
            <a:endParaRPr lang="ar-DZ" smtClean="0"/>
          </a:p>
        </p:txBody>
      </p:sp>
      <p:sp>
        <p:nvSpPr>
          <p:cNvPr id="66563" name="Espace réservé du contenu 2"/>
          <p:cNvSpPr>
            <a:spLocks noGrp="1"/>
          </p:cNvSpPr>
          <p:nvPr>
            <p:ph idx="1"/>
          </p:nvPr>
        </p:nvSpPr>
        <p:spPr>
          <a:xfrm>
            <a:off x="571500" y="1752600"/>
            <a:ext cx="7654925" cy="4191000"/>
          </a:xfrm>
        </p:spPr>
        <p:txBody>
          <a:bodyPr>
            <a:normAutofit fontScale="85000" lnSpcReduction="20000"/>
          </a:bodyPr>
          <a:lstStyle/>
          <a:p>
            <a:pPr fontAlgn="auto">
              <a:spcAft>
                <a:spcPts val="0"/>
              </a:spcAft>
              <a:buFontTx/>
              <a:buNone/>
              <a:defRPr/>
            </a:pPr>
            <a:r>
              <a:rPr lang="fr-FR" smtClean="0"/>
              <a:t>● Approche complète de cycle de vie concernée par chaque aspect du processus de développement de logiciels.</a:t>
            </a:r>
          </a:p>
          <a:p>
            <a:pPr fontAlgn="auto">
              <a:spcAft>
                <a:spcPts val="0"/>
              </a:spcAft>
              <a:buFontTx/>
              <a:buNone/>
              <a:defRPr/>
            </a:pPr>
            <a:r>
              <a:rPr lang="fr-FR" smtClean="0"/>
              <a:t>● Comprend</a:t>
            </a:r>
          </a:p>
          <a:p>
            <a:pPr fontAlgn="auto">
              <a:spcAft>
                <a:spcPts val="0"/>
              </a:spcAft>
              <a:buFontTx/>
              <a:buNone/>
              <a:defRPr/>
            </a:pPr>
            <a:r>
              <a:rPr lang="fr-FR" smtClean="0"/>
              <a:t>	– ensemble complet d'objectifs de qualité,</a:t>
            </a:r>
          </a:p>
          <a:p>
            <a:pPr fontAlgn="auto">
              <a:spcAft>
                <a:spcPts val="0"/>
              </a:spcAft>
              <a:buFontTx/>
              <a:buNone/>
              <a:defRPr/>
            </a:pPr>
            <a:r>
              <a:rPr lang="fr-FR" smtClean="0"/>
              <a:t>	– attributs mesurables de qualité (métriques de qualité) pour évaluer le progrès vers les objectifs,</a:t>
            </a:r>
          </a:p>
          <a:p>
            <a:pPr fontAlgn="auto">
              <a:spcAft>
                <a:spcPts val="0"/>
              </a:spcAft>
              <a:buFontTx/>
              <a:buNone/>
              <a:defRPr/>
            </a:pPr>
            <a:r>
              <a:rPr lang="fr-FR" smtClean="0"/>
              <a:t>	– objectifs quantitatives de certification pour toutes les parties du processus de développement</a:t>
            </a:r>
          </a:p>
        </p:txBody>
      </p:sp>
      <p:sp>
        <p:nvSpPr>
          <p:cNvPr id="60421" name="Espace réservé du pied de page 4"/>
          <p:cNvSpPr>
            <a:spLocks noGrp="1"/>
          </p:cNvSpPr>
          <p:nvPr>
            <p:ph type="ftr" sz="quarter" idx="11"/>
          </p:nvPr>
        </p:nvSpPr>
        <p:spPr/>
        <p:txBody>
          <a:bodyPr/>
          <a:lstStyle/>
          <a:p>
            <a:pPr>
              <a:defRPr/>
            </a:pPr>
            <a:r>
              <a:rPr lang="en-US"/>
              <a:t>Dr Maamri Ramdane</a:t>
            </a:r>
          </a:p>
        </p:txBody>
      </p:sp>
      <p:sp>
        <p:nvSpPr>
          <p:cNvPr id="60422" name="Espace réservé du numéro de diapositive 5"/>
          <p:cNvSpPr>
            <a:spLocks noGrp="1"/>
          </p:cNvSpPr>
          <p:nvPr>
            <p:ph type="sldNum" sz="quarter" idx="12"/>
          </p:nvPr>
        </p:nvSpPr>
        <p:spPr>
          <a:xfrm>
            <a:off x="1905000" y="6415088"/>
            <a:ext cx="1593850" cy="441325"/>
          </a:xfrm>
        </p:spPr>
        <p:txBody>
          <a:bodyPr/>
          <a:lstStyle/>
          <a:p>
            <a:pPr algn="l">
              <a:defRPr/>
            </a:pPr>
            <a:fld id="{2CC0FF09-2A54-4453-ACB1-27BAFE418ADB}" type="slidenum">
              <a:rPr lang="en-US"/>
              <a:pPr algn="l">
                <a:defRPr/>
              </a:pPr>
              <a:t>59</a:t>
            </a:fld>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a:xfrm>
            <a:off x="1500188" y="0"/>
            <a:ext cx="6324600" cy="685800"/>
          </a:xfrm>
        </p:spPr>
        <p:txBody>
          <a:bodyPr/>
          <a:lstStyle/>
          <a:p>
            <a:pPr fontAlgn="auto">
              <a:spcAft>
                <a:spcPts val="0"/>
              </a:spcAft>
              <a:defRPr/>
            </a:pPr>
            <a:r>
              <a:rPr lang="fr-FR" dirty="0" smtClean="0"/>
              <a:t>Constats</a:t>
            </a:r>
          </a:p>
        </p:txBody>
      </p:sp>
      <p:sp>
        <p:nvSpPr>
          <p:cNvPr id="12293" name="Rectangle 3"/>
          <p:cNvSpPr>
            <a:spLocks noGrp="1" noChangeArrowheads="1"/>
          </p:cNvSpPr>
          <p:nvPr>
            <p:ph idx="1"/>
          </p:nvPr>
        </p:nvSpPr>
        <p:spPr>
          <a:xfrm>
            <a:off x="714348" y="1214422"/>
            <a:ext cx="7654925" cy="5300662"/>
          </a:xfrm>
        </p:spPr>
        <p:txBody>
          <a:bodyPr>
            <a:normAutofit fontScale="77500" lnSpcReduction="20000"/>
          </a:bodyPr>
          <a:lstStyle/>
          <a:p>
            <a:pPr fontAlgn="auto">
              <a:spcAft>
                <a:spcPts val="0"/>
              </a:spcAft>
              <a:buFont typeface="Wingdings 2"/>
              <a:buChar char=""/>
              <a:defRPr/>
            </a:pPr>
            <a:r>
              <a:rPr lang="fr-FR" dirty="0" smtClean="0"/>
              <a:t>Le coût du développement du logiciel dépasse souvent celui du matériel,</a:t>
            </a:r>
          </a:p>
          <a:p>
            <a:pPr fontAlgn="auto">
              <a:spcAft>
                <a:spcPts val="0"/>
              </a:spcAft>
              <a:buFont typeface="Wingdings 2"/>
              <a:buChar char=""/>
              <a:defRPr/>
            </a:pPr>
            <a:r>
              <a:rPr lang="fr-FR" dirty="0" smtClean="0"/>
              <a:t>Les coûts dans le développement du logiciel :</a:t>
            </a:r>
          </a:p>
          <a:p>
            <a:pPr lvl="1" fontAlgn="auto">
              <a:spcAft>
                <a:spcPts val="0"/>
              </a:spcAft>
              <a:buFont typeface="Wingdings 2"/>
              <a:buChar char=""/>
              <a:defRPr/>
            </a:pPr>
            <a:r>
              <a:rPr lang="fr-FR" dirty="0" smtClean="0"/>
              <a:t>20% pour le codage et la mise au point individuelle,</a:t>
            </a:r>
          </a:p>
          <a:p>
            <a:pPr lvl="1" fontAlgn="auto">
              <a:spcAft>
                <a:spcPts val="0"/>
              </a:spcAft>
              <a:buFont typeface="Wingdings 2"/>
              <a:buChar char=""/>
              <a:defRPr/>
            </a:pPr>
            <a:r>
              <a:rPr lang="fr-FR" dirty="0" smtClean="0"/>
              <a:t>30% pour la conception,</a:t>
            </a:r>
          </a:p>
          <a:p>
            <a:pPr lvl="1" fontAlgn="auto">
              <a:spcAft>
                <a:spcPts val="0"/>
              </a:spcAft>
              <a:buFont typeface="Wingdings 2"/>
              <a:buChar char=""/>
              <a:defRPr/>
            </a:pPr>
            <a:r>
              <a:rPr lang="fr-FR" dirty="0" smtClean="0"/>
              <a:t>50% pour les tests d'intégration,</a:t>
            </a:r>
          </a:p>
          <a:p>
            <a:pPr fontAlgn="auto">
              <a:spcAft>
                <a:spcPts val="0"/>
              </a:spcAft>
              <a:buFont typeface="Wingdings 2"/>
              <a:buChar char=""/>
              <a:defRPr/>
            </a:pPr>
            <a:r>
              <a:rPr lang="fr-FR" dirty="0" smtClean="0"/>
              <a:t>Durée de vie d'un logiciel de 7 à 15 ans,</a:t>
            </a:r>
          </a:p>
          <a:p>
            <a:pPr fontAlgn="auto">
              <a:spcAft>
                <a:spcPts val="0"/>
              </a:spcAft>
              <a:buFont typeface="Wingdings 2"/>
              <a:buChar char=""/>
              <a:defRPr/>
            </a:pPr>
            <a:r>
              <a:rPr lang="fr-FR" dirty="0" smtClean="0"/>
              <a:t>Le coût de la maintenance évolutive et corrective constitue la part prépondérante du coût total ,</a:t>
            </a:r>
          </a:p>
          <a:p>
            <a:pPr fontAlgn="auto">
              <a:spcAft>
                <a:spcPts val="0"/>
              </a:spcAft>
              <a:buFont typeface="Wingdings 2"/>
              <a:buChar char=""/>
              <a:defRPr/>
            </a:pPr>
            <a:r>
              <a:rPr lang="fr-FR" dirty="0" smtClean="0"/>
              <a:t>Plus de la moitié des erreurs découvertes en phases de tests proviennent d'erreurs introduites dans les premières étapes,</a:t>
            </a:r>
          </a:p>
          <a:p>
            <a:pPr fontAlgn="auto">
              <a:spcAft>
                <a:spcPts val="0"/>
              </a:spcAft>
              <a:buFont typeface="Wingdings 2"/>
              <a:buChar char=""/>
              <a:defRPr/>
            </a:pPr>
            <a:r>
              <a:rPr lang="fr-FR" dirty="0" smtClean="0"/>
              <a:t>La récupération d'une erreur est d'autant plus coûteuse que sa découverte est tardive.</a:t>
            </a:r>
          </a:p>
        </p:txBody>
      </p:sp>
      <p:sp>
        <p:nvSpPr>
          <p:cNvPr id="8194" name="Espace réservé du pied de page 3"/>
          <p:cNvSpPr>
            <a:spLocks noGrp="1"/>
          </p:cNvSpPr>
          <p:nvPr>
            <p:ph type="ftr" sz="quarter" idx="11"/>
          </p:nvPr>
        </p:nvSpPr>
        <p:spPr>
          <a:xfrm>
            <a:off x="95250" y="6438900"/>
            <a:ext cx="3760788" cy="344488"/>
          </a:xfrm>
        </p:spPr>
        <p:txBody>
          <a:bodyPr/>
          <a:lstStyle/>
          <a:p>
            <a:pPr>
              <a:defRPr/>
            </a:pPr>
            <a:r>
              <a:rPr lang="fr-FR"/>
              <a:t>Dr Maamri Ramdane</a:t>
            </a:r>
          </a:p>
        </p:txBody>
      </p:sp>
      <p:sp>
        <p:nvSpPr>
          <p:cNvPr id="8195" name="Espace réservé du numéro de diapositive 4"/>
          <p:cNvSpPr>
            <a:spLocks noGrp="1"/>
          </p:cNvSpPr>
          <p:nvPr>
            <p:ph type="sldNum" sz="quarter" idx="12"/>
          </p:nvPr>
        </p:nvSpPr>
        <p:spPr>
          <a:xfrm>
            <a:off x="4105275" y="6427788"/>
            <a:ext cx="2895600" cy="355600"/>
          </a:xfrm>
        </p:spPr>
        <p:txBody>
          <a:bodyPr/>
          <a:lstStyle/>
          <a:p>
            <a:pPr algn="ctr">
              <a:defRPr/>
            </a:pPr>
            <a:fld id="{9CBB8437-146F-4E85-97E8-4BD6DCAB17C2}" type="slidenum">
              <a:rPr lang="fr-FR"/>
              <a:pPr algn="ctr">
                <a:defRPr/>
              </a:pPr>
              <a:t>6</a:t>
            </a:fld>
            <a:endParaRPr lang="fr-F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re 1"/>
          <p:cNvSpPr>
            <a:spLocks noGrp="1"/>
          </p:cNvSpPr>
          <p:nvPr>
            <p:ph type="title"/>
          </p:nvPr>
        </p:nvSpPr>
        <p:spPr/>
        <p:txBody>
          <a:bodyPr/>
          <a:lstStyle/>
          <a:p>
            <a:pPr fontAlgn="auto">
              <a:spcAft>
                <a:spcPts val="0"/>
              </a:spcAft>
              <a:defRPr/>
            </a:pPr>
            <a:endParaRPr lang="ar-DZ" smtClean="0"/>
          </a:p>
        </p:txBody>
      </p:sp>
      <p:sp>
        <p:nvSpPr>
          <p:cNvPr id="74755" name="Espace réservé du contenu 2"/>
          <p:cNvSpPr>
            <a:spLocks noGrp="1"/>
          </p:cNvSpPr>
          <p:nvPr>
            <p:ph idx="1"/>
          </p:nvPr>
        </p:nvSpPr>
        <p:spPr/>
        <p:txBody>
          <a:bodyPr/>
          <a:lstStyle/>
          <a:p>
            <a:pPr>
              <a:buFontTx/>
              <a:buNone/>
            </a:pPr>
            <a:r>
              <a:rPr lang="fr-FR" smtClean="0"/>
              <a:t>● Prend en compte:</a:t>
            </a:r>
          </a:p>
          <a:p>
            <a:pPr>
              <a:buFontTx/>
              <a:buNone/>
            </a:pPr>
            <a:r>
              <a:rPr lang="fr-FR" smtClean="0"/>
              <a:t>	– exigence de produit des clients</a:t>
            </a:r>
          </a:p>
          <a:p>
            <a:pPr>
              <a:buFontTx/>
              <a:buNone/>
            </a:pPr>
            <a:r>
              <a:rPr lang="fr-FR" smtClean="0"/>
              <a:t>	– exigences de qualité, et</a:t>
            </a:r>
          </a:p>
          <a:p>
            <a:pPr>
              <a:buFontTx/>
              <a:buNone/>
            </a:pPr>
            <a:r>
              <a:rPr lang="fr-FR" smtClean="0"/>
              <a:t>	– exigences de qualité corporatifs</a:t>
            </a:r>
            <a:endParaRPr lang="ar-DZ" smtClean="0"/>
          </a:p>
        </p:txBody>
      </p:sp>
      <p:sp>
        <p:nvSpPr>
          <p:cNvPr id="5" name="Espace réservé du pied de page 4"/>
          <p:cNvSpPr>
            <a:spLocks noGrp="1"/>
          </p:cNvSpPr>
          <p:nvPr>
            <p:ph type="ftr" sz="quarter" idx="11"/>
          </p:nvPr>
        </p:nvSpPr>
        <p:spPr/>
        <p:txBody>
          <a:bodyPr/>
          <a:lstStyle/>
          <a:p>
            <a:pPr>
              <a:defRPr/>
            </a:pPr>
            <a:r>
              <a:rPr lang="fr-FR"/>
              <a:t>Dr Maamri Ramdane</a:t>
            </a:r>
            <a:endParaRPr lang="en-US"/>
          </a:p>
        </p:txBody>
      </p:sp>
      <p:sp>
        <p:nvSpPr>
          <p:cNvPr id="4" name="Espace réservé du numéro de diapositive 3"/>
          <p:cNvSpPr>
            <a:spLocks noGrp="1"/>
          </p:cNvSpPr>
          <p:nvPr>
            <p:ph type="sldNum" sz="quarter" idx="12"/>
          </p:nvPr>
        </p:nvSpPr>
        <p:spPr/>
        <p:txBody>
          <a:bodyPr/>
          <a:lstStyle/>
          <a:p>
            <a:pPr>
              <a:defRPr/>
            </a:pPr>
            <a:fld id="{9B38A1FA-61C3-4644-91F7-1AD6A7B3ED9A}" type="slidenum">
              <a:rPr lang="en-US"/>
              <a:pPr>
                <a:defRPr/>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re 1"/>
          <p:cNvSpPr>
            <a:spLocks noGrp="1"/>
          </p:cNvSpPr>
          <p:nvPr>
            <p:ph type="title"/>
          </p:nvPr>
        </p:nvSpPr>
        <p:spPr/>
        <p:txBody>
          <a:bodyPr/>
          <a:lstStyle/>
          <a:p>
            <a:pPr fontAlgn="auto">
              <a:spcAft>
                <a:spcPts val="0"/>
              </a:spcAft>
              <a:defRPr/>
            </a:pPr>
            <a:r>
              <a:rPr lang="fr-FR" smtClean="0"/>
              <a:t>AQL</a:t>
            </a:r>
            <a:endParaRPr lang="ar-DZ" smtClean="0"/>
          </a:p>
        </p:txBody>
      </p:sp>
      <p:sp>
        <p:nvSpPr>
          <p:cNvPr id="75779" name="Espace réservé du contenu 2"/>
          <p:cNvSpPr>
            <a:spLocks noGrp="1"/>
          </p:cNvSpPr>
          <p:nvPr>
            <p:ph idx="1"/>
          </p:nvPr>
        </p:nvSpPr>
        <p:spPr>
          <a:xfrm>
            <a:off x="68263" y="1428750"/>
            <a:ext cx="4976812" cy="4940300"/>
          </a:xfrm>
        </p:spPr>
        <p:txBody>
          <a:bodyPr/>
          <a:lstStyle/>
          <a:p>
            <a:r>
              <a:rPr lang="fr-FR" smtClean="0"/>
              <a:t>SQE comprend</a:t>
            </a:r>
          </a:p>
          <a:p>
            <a:pPr>
              <a:buFontTx/>
              <a:buNone/>
            </a:pPr>
            <a:r>
              <a:rPr lang="fr-FR" smtClean="0"/>
              <a:t>● Vérification</a:t>
            </a:r>
          </a:p>
          <a:p>
            <a:pPr>
              <a:buFontTx/>
              <a:buNone/>
            </a:pPr>
            <a:r>
              <a:rPr lang="fr-FR" smtClean="0"/>
              <a:t>  –</a:t>
            </a:r>
            <a:r>
              <a:rPr lang="fr-FR" sz="2000" smtClean="0"/>
              <a:t> construisons nous le produit bien?</a:t>
            </a:r>
          </a:p>
          <a:p>
            <a:pPr>
              <a:buFontTx/>
              <a:buNone/>
            </a:pPr>
            <a:r>
              <a:rPr lang="fr-FR" sz="2000" smtClean="0"/>
              <a:t>   – effectuée à la fin d'une phase pour s'assurer que des besoins établis pendant la phase précédente ont été répondus</a:t>
            </a:r>
          </a:p>
          <a:p>
            <a:pPr>
              <a:buFontTx/>
              <a:buNone/>
            </a:pPr>
            <a:r>
              <a:rPr lang="fr-FR" sz="2000" smtClean="0"/>
              <a:t>● Validation</a:t>
            </a:r>
          </a:p>
          <a:p>
            <a:pPr>
              <a:buFontTx/>
              <a:buNone/>
            </a:pPr>
            <a:r>
              <a:rPr lang="fr-FR" sz="2000" smtClean="0"/>
              <a:t>– construisons nous le bon produit?</a:t>
            </a:r>
          </a:p>
          <a:p>
            <a:pPr>
              <a:buFontTx/>
              <a:buNone/>
            </a:pPr>
            <a:r>
              <a:rPr lang="fr-FR" sz="2000" smtClean="0"/>
              <a:t>– effectuée à la fin du processus de développement pour assurer la conformité aux exigences du produit</a:t>
            </a:r>
            <a:endParaRPr lang="ar-DZ" sz="2000" smtClean="0"/>
          </a:p>
        </p:txBody>
      </p:sp>
      <p:sp>
        <p:nvSpPr>
          <p:cNvPr id="61445" name="Espace réservé du pied de page 4"/>
          <p:cNvSpPr>
            <a:spLocks noGrp="1"/>
          </p:cNvSpPr>
          <p:nvPr>
            <p:ph type="ftr" sz="quarter" idx="11"/>
          </p:nvPr>
        </p:nvSpPr>
        <p:spPr/>
        <p:txBody>
          <a:bodyPr/>
          <a:lstStyle/>
          <a:p>
            <a:pPr>
              <a:defRPr/>
            </a:pPr>
            <a:r>
              <a:rPr lang="en-US"/>
              <a:t>Dr Maamri Ramdane</a:t>
            </a:r>
          </a:p>
        </p:txBody>
      </p:sp>
      <p:sp>
        <p:nvSpPr>
          <p:cNvPr id="61446" name="Espace réservé du numéro de diapositive 5"/>
          <p:cNvSpPr>
            <a:spLocks noGrp="1"/>
          </p:cNvSpPr>
          <p:nvPr>
            <p:ph type="sldNum" sz="quarter" idx="12"/>
          </p:nvPr>
        </p:nvSpPr>
        <p:spPr>
          <a:xfrm>
            <a:off x="1905000" y="6415088"/>
            <a:ext cx="1593850" cy="441325"/>
          </a:xfrm>
        </p:spPr>
        <p:txBody>
          <a:bodyPr/>
          <a:lstStyle/>
          <a:p>
            <a:pPr algn="l">
              <a:defRPr/>
            </a:pPr>
            <a:fld id="{FCBE5958-0D28-406F-9F23-E7823517A88B}" type="slidenum">
              <a:rPr lang="en-US"/>
              <a:pPr algn="l">
                <a:defRPr/>
              </a:pPr>
              <a:t>61</a:t>
            </a:fld>
            <a:endParaRPr lang="en-US"/>
          </a:p>
        </p:txBody>
      </p:sp>
      <p:pic>
        <p:nvPicPr>
          <p:cNvPr id="75782" name="Picture 3"/>
          <p:cNvPicPr>
            <a:picLocks noChangeAspect="1" noChangeArrowheads="1"/>
          </p:cNvPicPr>
          <p:nvPr/>
        </p:nvPicPr>
        <p:blipFill>
          <a:blip r:embed="rId2"/>
          <a:srcRect/>
          <a:stretch>
            <a:fillRect/>
          </a:stretch>
        </p:blipFill>
        <p:spPr bwMode="auto">
          <a:xfrm>
            <a:off x="5143500" y="1428750"/>
            <a:ext cx="4000500" cy="4391025"/>
          </a:xfrm>
          <a:prstGeom prst="rect">
            <a:avLst/>
          </a:prstGeom>
          <a:noFill/>
          <a:ln w="12700">
            <a:noFill/>
            <a:miter lim="800000"/>
            <a:headEnd type="none" w="sm" len="sm"/>
            <a:tailEnd type="none" w="sm" len="sm"/>
          </a:ln>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re 1"/>
          <p:cNvSpPr>
            <a:spLocks noGrp="1"/>
          </p:cNvSpPr>
          <p:nvPr>
            <p:ph type="title"/>
          </p:nvPr>
        </p:nvSpPr>
        <p:spPr/>
        <p:txBody>
          <a:bodyPr/>
          <a:lstStyle/>
          <a:p>
            <a:pPr fontAlgn="auto">
              <a:spcAft>
                <a:spcPts val="0"/>
              </a:spcAft>
              <a:defRPr/>
            </a:pPr>
            <a:r>
              <a:rPr lang="fr-FR" smtClean="0"/>
              <a:t>AQL</a:t>
            </a:r>
            <a:endParaRPr lang="ar-DZ" smtClean="0"/>
          </a:p>
        </p:txBody>
      </p:sp>
      <p:sp>
        <p:nvSpPr>
          <p:cNvPr id="69635" name="Espace réservé du contenu 2"/>
          <p:cNvSpPr>
            <a:spLocks noGrp="1"/>
          </p:cNvSpPr>
          <p:nvPr>
            <p:ph idx="1"/>
          </p:nvPr>
        </p:nvSpPr>
        <p:spPr>
          <a:xfrm>
            <a:off x="642938" y="1752600"/>
            <a:ext cx="7583487" cy="4191000"/>
          </a:xfrm>
        </p:spPr>
        <p:txBody>
          <a:bodyPr>
            <a:normAutofit fontScale="77500" lnSpcReduction="20000"/>
          </a:bodyPr>
          <a:lstStyle/>
          <a:p>
            <a:pPr fontAlgn="auto">
              <a:spcAft>
                <a:spcPts val="0"/>
              </a:spcAft>
              <a:buFontTx/>
              <a:buNone/>
              <a:defRPr/>
            </a:pPr>
            <a:r>
              <a:rPr lang="fr-FR" smtClean="0"/>
              <a:t>Comprend</a:t>
            </a:r>
          </a:p>
          <a:p>
            <a:pPr fontAlgn="auto">
              <a:spcAft>
                <a:spcPts val="0"/>
              </a:spcAft>
              <a:buFontTx/>
              <a:buNone/>
              <a:defRPr/>
            </a:pPr>
            <a:r>
              <a:rPr lang="fr-FR" smtClean="0"/>
              <a:t>● Prévention de défauts</a:t>
            </a:r>
          </a:p>
          <a:p>
            <a:pPr fontAlgn="auto">
              <a:spcAft>
                <a:spcPts val="0"/>
              </a:spcAft>
              <a:buFontTx/>
              <a:buNone/>
              <a:defRPr/>
            </a:pPr>
            <a:r>
              <a:rPr lang="fr-FR" smtClean="0"/>
              <a:t>	– Préviens la survenance de défauts</a:t>
            </a:r>
          </a:p>
          <a:p>
            <a:pPr fontAlgn="auto">
              <a:spcAft>
                <a:spcPts val="0"/>
              </a:spcAft>
              <a:buFontTx/>
              <a:buNone/>
              <a:defRPr/>
            </a:pPr>
            <a:r>
              <a:rPr lang="fr-FR" smtClean="0"/>
              <a:t>	– Activités: formation, planification, simulation</a:t>
            </a:r>
          </a:p>
          <a:p>
            <a:pPr fontAlgn="auto">
              <a:spcAft>
                <a:spcPts val="0"/>
              </a:spcAft>
              <a:buFontTx/>
              <a:buNone/>
              <a:defRPr/>
            </a:pPr>
            <a:r>
              <a:rPr lang="fr-FR" smtClean="0"/>
              <a:t>● Détection de défauts</a:t>
            </a:r>
          </a:p>
          <a:p>
            <a:pPr fontAlgn="auto">
              <a:spcAft>
                <a:spcPts val="0"/>
              </a:spcAft>
              <a:buFontTx/>
              <a:buNone/>
              <a:defRPr/>
            </a:pPr>
            <a:r>
              <a:rPr lang="fr-FR" smtClean="0"/>
              <a:t>	– Trouver des défauts dans un artefact logiciel</a:t>
            </a:r>
          </a:p>
          <a:p>
            <a:pPr fontAlgn="auto">
              <a:spcAft>
                <a:spcPts val="0"/>
              </a:spcAft>
              <a:buFontTx/>
              <a:buNone/>
              <a:defRPr/>
            </a:pPr>
            <a:r>
              <a:rPr lang="fr-FR" smtClean="0"/>
              <a:t>	– Activités: inspections, test, mesure</a:t>
            </a:r>
          </a:p>
          <a:p>
            <a:pPr fontAlgn="auto">
              <a:spcAft>
                <a:spcPts val="0"/>
              </a:spcAft>
              <a:buFontTx/>
              <a:buNone/>
              <a:defRPr/>
            </a:pPr>
            <a:r>
              <a:rPr lang="fr-FR" smtClean="0"/>
              <a:t>● Suppression de défauts</a:t>
            </a:r>
          </a:p>
          <a:p>
            <a:pPr fontAlgn="auto">
              <a:spcAft>
                <a:spcPts val="0"/>
              </a:spcAft>
              <a:buFontTx/>
              <a:buNone/>
              <a:defRPr/>
            </a:pPr>
            <a:r>
              <a:rPr lang="fr-FR" smtClean="0"/>
              <a:t>	– isolation, correction, vérification de correction</a:t>
            </a:r>
          </a:p>
          <a:p>
            <a:pPr fontAlgn="auto">
              <a:spcAft>
                <a:spcPts val="0"/>
              </a:spcAft>
              <a:buFontTx/>
              <a:buNone/>
              <a:defRPr/>
            </a:pPr>
            <a:r>
              <a:rPr lang="fr-FR" smtClean="0"/>
              <a:t>	– Activités: isolation de fautes, analyse de fautes, test de régression</a:t>
            </a:r>
            <a:endParaRPr lang="ar-DZ" smtClean="0"/>
          </a:p>
        </p:txBody>
      </p:sp>
      <p:sp>
        <p:nvSpPr>
          <p:cNvPr id="62469" name="Espace réservé du pied de page 4"/>
          <p:cNvSpPr>
            <a:spLocks noGrp="1"/>
          </p:cNvSpPr>
          <p:nvPr>
            <p:ph type="ftr" sz="quarter" idx="11"/>
          </p:nvPr>
        </p:nvSpPr>
        <p:spPr/>
        <p:txBody>
          <a:bodyPr/>
          <a:lstStyle/>
          <a:p>
            <a:pPr>
              <a:defRPr/>
            </a:pPr>
            <a:r>
              <a:rPr lang="en-US"/>
              <a:t>Dr Maamri Ramdane</a:t>
            </a:r>
          </a:p>
        </p:txBody>
      </p:sp>
      <p:sp>
        <p:nvSpPr>
          <p:cNvPr id="62470" name="Espace réservé du numéro de diapositive 5"/>
          <p:cNvSpPr>
            <a:spLocks noGrp="1"/>
          </p:cNvSpPr>
          <p:nvPr>
            <p:ph type="sldNum" sz="quarter" idx="12"/>
          </p:nvPr>
        </p:nvSpPr>
        <p:spPr>
          <a:xfrm>
            <a:off x="1905000" y="6415088"/>
            <a:ext cx="1593850" cy="441325"/>
          </a:xfrm>
        </p:spPr>
        <p:txBody>
          <a:bodyPr/>
          <a:lstStyle/>
          <a:p>
            <a:pPr algn="l">
              <a:defRPr/>
            </a:pPr>
            <a:fld id="{2356157C-AE2F-4B20-81AB-1CC8036B83D1}" type="slidenum">
              <a:rPr lang="en-US"/>
              <a:pPr algn="l">
                <a:defRPr/>
              </a:pPr>
              <a:t>62</a:t>
            </a:fld>
            <a:endParaRPr lang="en-US"/>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re 1"/>
          <p:cNvSpPr>
            <a:spLocks noGrp="1"/>
          </p:cNvSpPr>
          <p:nvPr>
            <p:ph type="title"/>
          </p:nvPr>
        </p:nvSpPr>
        <p:spPr/>
        <p:txBody>
          <a:bodyPr/>
          <a:lstStyle/>
          <a:p>
            <a:pPr fontAlgn="auto">
              <a:spcAft>
                <a:spcPts val="0"/>
              </a:spcAft>
              <a:defRPr/>
            </a:pPr>
            <a:r>
              <a:rPr lang="fr-FR" smtClean="0"/>
              <a:t>AQL</a:t>
            </a:r>
            <a:endParaRPr lang="ar-DZ" smtClean="0"/>
          </a:p>
        </p:txBody>
      </p:sp>
      <p:sp>
        <p:nvSpPr>
          <p:cNvPr id="70659" name="Espace réservé du contenu 2"/>
          <p:cNvSpPr>
            <a:spLocks noGrp="1"/>
          </p:cNvSpPr>
          <p:nvPr>
            <p:ph idx="1"/>
          </p:nvPr>
        </p:nvSpPr>
        <p:spPr>
          <a:xfrm>
            <a:off x="1143000" y="1752600"/>
            <a:ext cx="7083425" cy="4191000"/>
          </a:xfrm>
        </p:spPr>
        <p:txBody>
          <a:bodyPr>
            <a:normAutofit fontScale="85000" lnSpcReduction="10000"/>
          </a:bodyPr>
          <a:lstStyle/>
          <a:p>
            <a:pPr fontAlgn="auto">
              <a:spcAft>
                <a:spcPts val="0"/>
              </a:spcAft>
              <a:buFontTx/>
              <a:buNone/>
              <a:defRPr/>
            </a:pPr>
            <a:r>
              <a:rPr lang="fr-FR" smtClean="0"/>
              <a:t>● Activités typiques de processus d'Assurance de la Qualité Logicielle</a:t>
            </a:r>
          </a:p>
          <a:p>
            <a:pPr fontAlgn="auto">
              <a:spcAft>
                <a:spcPts val="0"/>
              </a:spcAft>
              <a:buFontTx/>
              <a:buNone/>
              <a:defRPr/>
            </a:pPr>
            <a:r>
              <a:rPr lang="fr-FR" smtClean="0"/>
              <a:t>	– Validation des exigences.</a:t>
            </a:r>
          </a:p>
          <a:p>
            <a:pPr fontAlgn="auto">
              <a:spcAft>
                <a:spcPts val="0"/>
              </a:spcAft>
              <a:buFontTx/>
              <a:buNone/>
              <a:defRPr/>
            </a:pPr>
            <a:r>
              <a:rPr lang="fr-FR" smtClean="0"/>
              <a:t>	– Vérification de Design.</a:t>
            </a:r>
          </a:p>
          <a:p>
            <a:pPr fontAlgn="auto">
              <a:spcAft>
                <a:spcPts val="0"/>
              </a:spcAft>
              <a:buFontTx/>
              <a:buNone/>
              <a:defRPr/>
            </a:pPr>
            <a:r>
              <a:rPr lang="fr-FR" smtClean="0"/>
              <a:t>	– Vérification statique de code (inspection/revues).</a:t>
            </a:r>
          </a:p>
          <a:p>
            <a:pPr fontAlgn="auto">
              <a:spcAft>
                <a:spcPts val="0"/>
              </a:spcAft>
              <a:buFontTx/>
              <a:buNone/>
              <a:defRPr/>
            </a:pPr>
            <a:r>
              <a:rPr lang="fr-FR" smtClean="0"/>
              <a:t>	– Test dynamique.</a:t>
            </a:r>
          </a:p>
          <a:p>
            <a:pPr fontAlgn="auto">
              <a:spcAft>
                <a:spcPts val="0"/>
              </a:spcAft>
              <a:buFontTx/>
              <a:buNone/>
              <a:defRPr/>
            </a:pPr>
            <a:r>
              <a:rPr lang="fr-FR" smtClean="0"/>
              <a:t>	– Ingénierie de processus et standards.</a:t>
            </a:r>
          </a:p>
          <a:p>
            <a:pPr fontAlgn="auto">
              <a:spcAft>
                <a:spcPts val="0"/>
              </a:spcAft>
              <a:buFontTx/>
              <a:buNone/>
              <a:defRPr/>
            </a:pPr>
            <a:r>
              <a:rPr lang="fr-FR" smtClean="0"/>
              <a:t>	– Métriques et amélioration continue.</a:t>
            </a:r>
            <a:endParaRPr lang="ar-DZ" smtClean="0"/>
          </a:p>
        </p:txBody>
      </p:sp>
      <p:sp>
        <p:nvSpPr>
          <p:cNvPr id="63493" name="Espace réservé du pied de page 4"/>
          <p:cNvSpPr>
            <a:spLocks noGrp="1"/>
          </p:cNvSpPr>
          <p:nvPr>
            <p:ph type="ftr" sz="quarter" idx="11"/>
          </p:nvPr>
        </p:nvSpPr>
        <p:spPr/>
        <p:txBody>
          <a:bodyPr/>
          <a:lstStyle/>
          <a:p>
            <a:pPr>
              <a:defRPr/>
            </a:pPr>
            <a:r>
              <a:rPr lang="en-US"/>
              <a:t>Dr Maamri Ramdane</a:t>
            </a:r>
          </a:p>
        </p:txBody>
      </p:sp>
      <p:sp>
        <p:nvSpPr>
          <p:cNvPr id="63494" name="Espace réservé du numéro de diapositive 5"/>
          <p:cNvSpPr>
            <a:spLocks noGrp="1"/>
          </p:cNvSpPr>
          <p:nvPr>
            <p:ph type="sldNum" sz="quarter" idx="12"/>
          </p:nvPr>
        </p:nvSpPr>
        <p:spPr>
          <a:xfrm>
            <a:off x="1905000" y="6415088"/>
            <a:ext cx="1593850" cy="441325"/>
          </a:xfrm>
        </p:spPr>
        <p:txBody>
          <a:bodyPr/>
          <a:lstStyle/>
          <a:p>
            <a:pPr algn="l">
              <a:defRPr/>
            </a:pPr>
            <a:fld id="{369EB8A4-9203-448D-B19E-11DCAA7E34C4}" type="slidenum">
              <a:rPr lang="en-US"/>
              <a:pPr algn="l">
                <a:defRPr/>
              </a:pPr>
              <a:t>63</a:t>
            </a:fld>
            <a:endParaRPr lang="en-US"/>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2" name="Titre 1"/>
          <p:cNvSpPr>
            <a:spLocks noGrp="1"/>
          </p:cNvSpPr>
          <p:nvPr>
            <p:ph type="title"/>
          </p:nvPr>
        </p:nvSpPr>
        <p:spPr/>
        <p:txBody>
          <a:bodyPr>
            <a:normAutofit fontScale="90000"/>
          </a:bodyPr>
          <a:lstStyle/>
          <a:p>
            <a:pPr fontAlgn="auto">
              <a:spcAft>
                <a:spcPts val="0"/>
              </a:spcAft>
              <a:defRPr/>
            </a:pPr>
            <a:r>
              <a:rPr lang="fr-FR" smtClean="0"/>
              <a:t>Critères de qualité d’un logiciel</a:t>
            </a:r>
            <a:br>
              <a:rPr lang="fr-FR" smtClean="0"/>
            </a:br>
            <a:r>
              <a:rPr lang="fr-FR" smtClean="0"/>
              <a:t> Mesure</a:t>
            </a:r>
            <a:endParaRPr lang="ar-DZ" smtClean="0"/>
          </a:p>
        </p:txBody>
      </p:sp>
      <p:sp>
        <p:nvSpPr>
          <p:cNvPr id="71683" name="Espace réservé du contenu 2"/>
          <p:cNvSpPr>
            <a:spLocks noGrp="1"/>
          </p:cNvSpPr>
          <p:nvPr>
            <p:ph idx="1"/>
          </p:nvPr>
        </p:nvSpPr>
        <p:spPr>
          <a:xfrm>
            <a:off x="928688" y="1752600"/>
            <a:ext cx="7297737" cy="4191000"/>
          </a:xfrm>
        </p:spPr>
        <p:txBody>
          <a:bodyPr>
            <a:normAutofit fontScale="77500" lnSpcReduction="20000"/>
          </a:bodyPr>
          <a:lstStyle/>
          <a:p>
            <a:pPr fontAlgn="auto">
              <a:spcAft>
                <a:spcPts val="0"/>
              </a:spcAft>
              <a:buFontTx/>
              <a:buNone/>
              <a:defRPr/>
            </a:pPr>
            <a:r>
              <a:rPr lang="fr-FR" smtClean="0"/>
              <a:t>• Définition</a:t>
            </a:r>
          </a:p>
          <a:p>
            <a:pPr fontAlgn="auto">
              <a:spcAft>
                <a:spcPts val="0"/>
              </a:spcAft>
              <a:buFontTx/>
              <a:buNone/>
              <a:defRPr/>
            </a:pPr>
            <a:r>
              <a:rPr lang="fr-FR" smtClean="0"/>
              <a:t>	– un nom</a:t>
            </a:r>
          </a:p>
          <a:p>
            <a:pPr fontAlgn="auto">
              <a:spcAft>
                <a:spcPts val="0"/>
              </a:spcAft>
              <a:buFontTx/>
              <a:buNone/>
              <a:defRPr/>
            </a:pPr>
            <a:r>
              <a:rPr lang="fr-FR" smtClean="0"/>
              <a:t>	– une méthode de calcul</a:t>
            </a:r>
          </a:p>
          <a:p>
            <a:pPr fontAlgn="auto">
              <a:spcAft>
                <a:spcPts val="0"/>
              </a:spcAft>
              <a:buFontTx/>
              <a:buNone/>
              <a:defRPr/>
            </a:pPr>
            <a:r>
              <a:rPr lang="fr-FR" smtClean="0"/>
              <a:t>	– une valeur optimale</a:t>
            </a:r>
          </a:p>
          <a:p>
            <a:pPr fontAlgn="auto">
              <a:spcAft>
                <a:spcPts val="0"/>
              </a:spcAft>
              <a:buFontTx/>
              <a:buNone/>
              <a:defRPr/>
            </a:pPr>
            <a:r>
              <a:rPr lang="fr-FR" smtClean="0"/>
              <a:t>	– un intervalle dont il ne faut pas sortir</a:t>
            </a:r>
          </a:p>
          <a:p>
            <a:pPr fontAlgn="auto">
              <a:spcAft>
                <a:spcPts val="0"/>
              </a:spcAft>
              <a:buFontTx/>
              <a:buNone/>
              <a:defRPr/>
            </a:pPr>
            <a:r>
              <a:rPr lang="fr-FR" smtClean="0"/>
              <a:t>• Exemples</a:t>
            </a:r>
          </a:p>
          <a:p>
            <a:pPr fontAlgn="auto">
              <a:spcAft>
                <a:spcPts val="0"/>
              </a:spcAft>
              <a:buFontTx/>
              <a:buNone/>
              <a:defRPr/>
            </a:pPr>
            <a:r>
              <a:rPr lang="fr-FR" smtClean="0"/>
              <a:t>	– nombre d’imbrications maximal, (souvent, </a:t>
            </a:r>
            <a:r>
              <a:rPr lang="fr-FR" i="1" smtClean="0"/>
              <a:t>nim &lt; 5)</a:t>
            </a:r>
          </a:p>
          <a:p>
            <a:pPr fontAlgn="auto">
              <a:spcAft>
                <a:spcPts val="0"/>
              </a:spcAft>
              <a:buFontTx/>
              <a:buNone/>
              <a:defRPr/>
            </a:pPr>
            <a:r>
              <a:rPr lang="fr-FR" smtClean="0"/>
              <a:t>	– taux de couverture des tests</a:t>
            </a:r>
          </a:p>
          <a:p>
            <a:pPr fontAlgn="auto">
              <a:spcAft>
                <a:spcPts val="0"/>
              </a:spcAft>
              <a:buFontTx/>
              <a:buNone/>
              <a:defRPr/>
            </a:pPr>
            <a:r>
              <a:rPr lang="fr-FR" smtClean="0"/>
              <a:t>	– proportion de commentaires par rapport aux lignes de code</a:t>
            </a:r>
          </a:p>
        </p:txBody>
      </p:sp>
      <p:sp>
        <p:nvSpPr>
          <p:cNvPr id="64518" name="Espace réservé du pied de page 4"/>
          <p:cNvSpPr>
            <a:spLocks noGrp="1"/>
          </p:cNvSpPr>
          <p:nvPr>
            <p:ph type="ftr" sz="quarter" idx="11"/>
          </p:nvPr>
        </p:nvSpPr>
        <p:spPr/>
        <p:txBody>
          <a:bodyPr/>
          <a:lstStyle/>
          <a:p>
            <a:pPr>
              <a:defRPr/>
            </a:pPr>
            <a:r>
              <a:rPr lang="en-US"/>
              <a:t>Dr Maamri Ramdane</a:t>
            </a:r>
          </a:p>
        </p:txBody>
      </p:sp>
      <p:sp>
        <p:nvSpPr>
          <p:cNvPr id="64516" name="Espace réservé du numéro de diapositive 5"/>
          <p:cNvSpPr>
            <a:spLocks noGrp="1"/>
          </p:cNvSpPr>
          <p:nvPr>
            <p:ph type="sldNum" sz="quarter" idx="12"/>
          </p:nvPr>
        </p:nvSpPr>
        <p:spPr>
          <a:xfrm>
            <a:off x="1905000" y="6415088"/>
            <a:ext cx="1593850" cy="441325"/>
          </a:xfrm>
        </p:spPr>
        <p:txBody>
          <a:bodyPr/>
          <a:lstStyle/>
          <a:p>
            <a:pPr algn="l">
              <a:defRPr/>
            </a:pPr>
            <a:fld id="{131521EC-A3C7-4998-8F05-C28AFBE9BF08}" type="slidenum">
              <a:rPr lang="en-US"/>
              <a:pPr algn="l">
                <a:defRPr/>
              </a:pPr>
              <a:t>64</a:t>
            </a:fld>
            <a:endParaRPr lang="en-US"/>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6" name="Titre 1"/>
          <p:cNvSpPr>
            <a:spLocks noGrp="1"/>
          </p:cNvSpPr>
          <p:nvPr>
            <p:ph type="title"/>
          </p:nvPr>
        </p:nvSpPr>
        <p:spPr/>
        <p:txBody>
          <a:bodyPr>
            <a:normAutofit fontScale="90000"/>
          </a:bodyPr>
          <a:lstStyle/>
          <a:p>
            <a:pPr fontAlgn="auto">
              <a:spcAft>
                <a:spcPts val="0"/>
              </a:spcAft>
              <a:defRPr/>
            </a:pPr>
            <a:r>
              <a:rPr lang="fr-FR" smtClean="0"/>
              <a:t>Critères de qualité d’un logiciel</a:t>
            </a:r>
            <a:br>
              <a:rPr lang="fr-FR" smtClean="0"/>
            </a:br>
            <a:r>
              <a:rPr lang="fr-FR" smtClean="0"/>
              <a:t> Mesure</a:t>
            </a:r>
            <a:endParaRPr lang="ar-DZ" smtClean="0"/>
          </a:p>
        </p:txBody>
      </p:sp>
      <p:sp>
        <p:nvSpPr>
          <p:cNvPr id="79875" name="Espace réservé du contenu 2"/>
          <p:cNvSpPr>
            <a:spLocks noGrp="1"/>
          </p:cNvSpPr>
          <p:nvPr>
            <p:ph idx="1"/>
          </p:nvPr>
        </p:nvSpPr>
        <p:spPr>
          <a:xfrm>
            <a:off x="1000125" y="1752600"/>
            <a:ext cx="7226300" cy="4191000"/>
          </a:xfrm>
        </p:spPr>
        <p:txBody>
          <a:bodyPr/>
          <a:lstStyle/>
          <a:p>
            <a:pPr>
              <a:buFontTx/>
              <a:buNone/>
            </a:pPr>
            <a:r>
              <a:rPr lang="fr-FR" smtClean="0"/>
              <a:t>• Attention !</a:t>
            </a:r>
          </a:p>
          <a:p>
            <a:pPr>
              <a:buFontTx/>
              <a:buNone/>
            </a:pPr>
            <a:r>
              <a:rPr lang="fr-FR" smtClean="0"/>
              <a:t>	– Une mesure :</a:t>
            </a:r>
          </a:p>
          <a:p>
            <a:pPr>
              <a:buFontTx/>
              <a:buNone/>
            </a:pPr>
            <a:r>
              <a:rPr lang="fr-FR" smtClean="0"/>
              <a:t>		• indicateur quantitatif</a:t>
            </a:r>
          </a:p>
          <a:p>
            <a:pPr>
              <a:buFontTx/>
              <a:buNone/>
            </a:pPr>
            <a:r>
              <a:rPr lang="fr-FR" smtClean="0"/>
              <a:t>		• pas d’aspect qualitatif</a:t>
            </a:r>
            <a:endParaRPr lang="ar-DZ" smtClean="0"/>
          </a:p>
          <a:p>
            <a:endParaRPr lang="ar-DZ" smtClean="0"/>
          </a:p>
        </p:txBody>
      </p:sp>
      <p:sp>
        <p:nvSpPr>
          <p:cNvPr id="65543" name="Espace réservé du pied de page 9"/>
          <p:cNvSpPr>
            <a:spLocks noGrp="1"/>
          </p:cNvSpPr>
          <p:nvPr>
            <p:ph type="ftr" sz="quarter" idx="11"/>
          </p:nvPr>
        </p:nvSpPr>
        <p:spPr/>
        <p:txBody>
          <a:bodyPr/>
          <a:lstStyle/>
          <a:p>
            <a:pPr>
              <a:defRPr/>
            </a:pPr>
            <a:r>
              <a:rPr lang="en-US"/>
              <a:t>Dr Maamri Ramdane</a:t>
            </a:r>
          </a:p>
        </p:txBody>
      </p:sp>
      <p:sp>
        <p:nvSpPr>
          <p:cNvPr id="65540" name="Espace réservé du numéro de diapositive 5"/>
          <p:cNvSpPr>
            <a:spLocks noGrp="1"/>
          </p:cNvSpPr>
          <p:nvPr>
            <p:ph type="sldNum" sz="quarter" idx="12"/>
          </p:nvPr>
        </p:nvSpPr>
        <p:spPr>
          <a:xfrm>
            <a:off x="1905000" y="6415088"/>
            <a:ext cx="1593850" cy="441325"/>
          </a:xfrm>
        </p:spPr>
        <p:txBody>
          <a:bodyPr/>
          <a:lstStyle/>
          <a:p>
            <a:pPr algn="l">
              <a:defRPr/>
            </a:pPr>
            <a:fld id="{715F3D81-79F4-4277-83ED-5D6D3DCC5487}" type="slidenum">
              <a:rPr lang="en-US"/>
              <a:pPr algn="l">
                <a:defRPr/>
              </a:pPr>
              <a:t>65</a:t>
            </a:fld>
            <a:endParaRPr lang="en-US"/>
          </a:p>
        </p:txBody>
      </p:sp>
      <p:sp>
        <p:nvSpPr>
          <p:cNvPr id="79878" name="Espace réservé du pied de page 4"/>
          <p:cNvSpPr txBox="1">
            <a:spLocks/>
          </p:cNvSpPr>
          <p:nvPr/>
        </p:nvSpPr>
        <p:spPr bwMode="auto">
          <a:xfrm>
            <a:off x="4257675" y="6580188"/>
            <a:ext cx="2895600" cy="355600"/>
          </a:xfrm>
          <a:prstGeom prst="rect">
            <a:avLst/>
          </a:prstGeom>
          <a:noFill/>
          <a:ln w="9525">
            <a:noFill/>
            <a:miter lim="800000"/>
            <a:headEnd/>
            <a:tailEnd/>
          </a:ln>
        </p:spPr>
        <p:txBody>
          <a:bodyPr wrap="none" lIns="92075" tIns="46038" rIns="92075" bIns="46038" anchor="ctr"/>
          <a:lstStyle/>
          <a:p>
            <a:pPr algn="ctr"/>
            <a:r>
              <a:rPr lang="en-US" sz="900" b="0"/>
              <a:t>Dr Maamri Ramdane</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re 1"/>
          <p:cNvSpPr>
            <a:spLocks noGrp="1"/>
          </p:cNvSpPr>
          <p:nvPr>
            <p:ph type="title"/>
          </p:nvPr>
        </p:nvSpPr>
        <p:spPr/>
        <p:txBody>
          <a:bodyPr>
            <a:normAutofit fontScale="90000"/>
          </a:bodyPr>
          <a:lstStyle/>
          <a:p>
            <a:pPr fontAlgn="auto">
              <a:spcAft>
                <a:spcPts val="0"/>
              </a:spcAft>
              <a:defRPr/>
            </a:pPr>
            <a:r>
              <a:rPr lang="fr-FR" smtClean="0"/>
              <a:t>Mise en place de la qualité</a:t>
            </a:r>
            <a:br>
              <a:rPr lang="fr-FR" smtClean="0"/>
            </a:br>
            <a:endParaRPr lang="ar-DZ" smtClean="0"/>
          </a:p>
        </p:txBody>
      </p:sp>
      <p:sp>
        <p:nvSpPr>
          <p:cNvPr id="73731" name="Espace réservé du contenu 2"/>
          <p:cNvSpPr>
            <a:spLocks noGrp="1"/>
          </p:cNvSpPr>
          <p:nvPr>
            <p:ph idx="1"/>
          </p:nvPr>
        </p:nvSpPr>
        <p:spPr>
          <a:xfrm>
            <a:off x="1071563" y="1752600"/>
            <a:ext cx="7154862" cy="4191000"/>
          </a:xfrm>
        </p:spPr>
        <p:txBody>
          <a:bodyPr>
            <a:normAutofit fontScale="92500" lnSpcReduction="20000"/>
          </a:bodyPr>
          <a:lstStyle/>
          <a:p>
            <a:pPr fontAlgn="auto">
              <a:spcAft>
                <a:spcPts val="0"/>
              </a:spcAft>
              <a:buFontTx/>
              <a:buNone/>
              <a:defRPr/>
            </a:pPr>
            <a:r>
              <a:rPr lang="fr-FR" smtClean="0"/>
              <a:t>• Plan Qualité Logiciel (PQL)</a:t>
            </a:r>
          </a:p>
          <a:p>
            <a:pPr fontAlgn="auto">
              <a:spcAft>
                <a:spcPts val="0"/>
              </a:spcAft>
              <a:buFontTx/>
              <a:buNone/>
              <a:defRPr/>
            </a:pPr>
            <a:r>
              <a:rPr lang="fr-FR" smtClean="0"/>
              <a:t>	document précisant pour un logiciel donné les phases de développement et les facteurs et critères de qualités, 	ainsi que les niveaux requis pour ces derniers.</a:t>
            </a:r>
          </a:p>
          <a:p>
            <a:pPr fontAlgn="auto">
              <a:spcAft>
                <a:spcPts val="0"/>
              </a:spcAft>
              <a:buFontTx/>
              <a:buNone/>
              <a:defRPr/>
            </a:pPr>
            <a:r>
              <a:rPr lang="fr-FR" smtClean="0"/>
              <a:t>• Système Qualité</a:t>
            </a:r>
          </a:p>
          <a:p>
            <a:pPr fontAlgn="auto">
              <a:spcAft>
                <a:spcPts val="0"/>
              </a:spcAft>
              <a:buFontTx/>
              <a:buNone/>
              <a:defRPr/>
            </a:pPr>
            <a:r>
              <a:rPr lang="fr-FR" smtClean="0"/>
              <a:t>	dispositif mis en place par une entreprise pour vérifier le respect de la procédure d’Assurance Qualité</a:t>
            </a:r>
            <a:endParaRPr lang="ar-DZ" smtClean="0"/>
          </a:p>
        </p:txBody>
      </p:sp>
      <p:sp>
        <p:nvSpPr>
          <p:cNvPr id="66566" name="Espace réservé du pied de page 4"/>
          <p:cNvSpPr>
            <a:spLocks noGrp="1"/>
          </p:cNvSpPr>
          <p:nvPr>
            <p:ph type="ftr" sz="quarter" idx="11"/>
          </p:nvPr>
        </p:nvSpPr>
        <p:spPr/>
        <p:txBody>
          <a:bodyPr/>
          <a:lstStyle/>
          <a:p>
            <a:pPr>
              <a:defRPr/>
            </a:pPr>
            <a:r>
              <a:rPr lang="en-US"/>
              <a:t>Dr Maamri Ramdane</a:t>
            </a:r>
          </a:p>
        </p:txBody>
      </p:sp>
      <p:sp>
        <p:nvSpPr>
          <p:cNvPr id="66564" name="Espace réservé du numéro de diapositive 5"/>
          <p:cNvSpPr>
            <a:spLocks noGrp="1"/>
          </p:cNvSpPr>
          <p:nvPr>
            <p:ph type="sldNum" sz="quarter" idx="12"/>
          </p:nvPr>
        </p:nvSpPr>
        <p:spPr>
          <a:xfrm>
            <a:off x="1905000" y="6415088"/>
            <a:ext cx="1593850" cy="441325"/>
          </a:xfrm>
        </p:spPr>
        <p:txBody>
          <a:bodyPr/>
          <a:lstStyle/>
          <a:p>
            <a:pPr algn="l">
              <a:defRPr/>
            </a:pPr>
            <a:fld id="{9B560FF6-A85E-44F0-AE22-65372EC69320}" type="slidenum">
              <a:rPr lang="en-US"/>
              <a:pPr algn="l">
                <a:defRPr/>
              </a:pPr>
              <a:t>66</a:t>
            </a:fld>
            <a:endParaRPr lang="en-US"/>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re 1"/>
          <p:cNvSpPr>
            <a:spLocks noGrp="1"/>
          </p:cNvSpPr>
          <p:nvPr>
            <p:ph type="title"/>
          </p:nvPr>
        </p:nvSpPr>
        <p:spPr>
          <a:xfrm>
            <a:off x="357188" y="0"/>
            <a:ext cx="7396162" cy="714375"/>
          </a:xfrm>
        </p:spPr>
        <p:txBody>
          <a:bodyPr>
            <a:normAutofit fontScale="90000"/>
          </a:bodyPr>
          <a:lstStyle/>
          <a:p>
            <a:pPr fontAlgn="auto">
              <a:spcAft>
                <a:spcPts val="0"/>
              </a:spcAft>
              <a:defRPr/>
            </a:pPr>
            <a:r>
              <a:rPr lang="fr-FR" smtClean="0"/>
              <a:t>Vérification statique de code : la revue</a:t>
            </a:r>
            <a:br>
              <a:rPr lang="fr-FR" smtClean="0"/>
            </a:br>
            <a:endParaRPr lang="ar-DZ" smtClean="0"/>
          </a:p>
        </p:txBody>
      </p:sp>
      <p:sp>
        <p:nvSpPr>
          <p:cNvPr id="74755" name="Espace réservé du contenu 2"/>
          <p:cNvSpPr>
            <a:spLocks noGrp="1"/>
          </p:cNvSpPr>
          <p:nvPr>
            <p:ph idx="1"/>
          </p:nvPr>
        </p:nvSpPr>
        <p:spPr>
          <a:xfrm>
            <a:off x="500063" y="557213"/>
            <a:ext cx="7726362" cy="5300662"/>
          </a:xfrm>
        </p:spPr>
        <p:txBody>
          <a:bodyPr>
            <a:normAutofit fontScale="85000" lnSpcReduction="10000"/>
          </a:bodyPr>
          <a:lstStyle/>
          <a:p>
            <a:pPr fontAlgn="auto">
              <a:spcAft>
                <a:spcPts val="0"/>
              </a:spcAft>
              <a:buFontTx/>
              <a:buNone/>
              <a:defRPr/>
            </a:pPr>
            <a:r>
              <a:rPr lang="fr-FR" smtClean="0"/>
              <a:t>• Définition</a:t>
            </a:r>
          </a:p>
          <a:p>
            <a:pPr fontAlgn="auto">
              <a:spcAft>
                <a:spcPts val="0"/>
              </a:spcAft>
              <a:buFontTx/>
              <a:buNone/>
              <a:defRPr/>
            </a:pPr>
            <a:r>
              <a:rPr lang="fr-FR" smtClean="0"/>
              <a:t>	– réunion de présentation/prise de décision</a:t>
            </a:r>
          </a:p>
          <a:p>
            <a:pPr fontAlgn="auto">
              <a:spcAft>
                <a:spcPts val="0"/>
              </a:spcAft>
              <a:buFontTx/>
              <a:buNone/>
              <a:defRPr/>
            </a:pPr>
            <a:r>
              <a:rPr lang="fr-FR" smtClean="0"/>
              <a:t>	– menée par le chef de projet ou le chef d’une phase</a:t>
            </a:r>
          </a:p>
          <a:p>
            <a:pPr fontAlgn="auto">
              <a:spcAft>
                <a:spcPts val="0"/>
              </a:spcAft>
              <a:buFontTx/>
              <a:buNone/>
              <a:defRPr/>
            </a:pPr>
            <a:r>
              <a:rPr lang="fr-FR" smtClean="0"/>
              <a:t>• Types de revues :</a:t>
            </a:r>
          </a:p>
          <a:p>
            <a:pPr fontAlgn="auto">
              <a:spcAft>
                <a:spcPts val="0"/>
              </a:spcAft>
              <a:buFontTx/>
              <a:buNone/>
              <a:defRPr/>
            </a:pPr>
            <a:r>
              <a:rPr lang="fr-FR" smtClean="0"/>
              <a:t>	– Revue de début de projet</a:t>
            </a:r>
          </a:p>
          <a:p>
            <a:pPr fontAlgn="auto">
              <a:spcAft>
                <a:spcPts val="0"/>
              </a:spcAft>
              <a:buFontTx/>
              <a:buNone/>
              <a:defRPr/>
            </a:pPr>
            <a:r>
              <a:rPr lang="fr-FR" smtClean="0"/>
              <a:t>		• présentation du projet, du planning, de la démarche</a:t>
            </a:r>
          </a:p>
          <a:p>
            <a:pPr fontAlgn="auto">
              <a:spcAft>
                <a:spcPts val="0"/>
              </a:spcAft>
              <a:buFontTx/>
              <a:buNone/>
              <a:defRPr/>
            </a:pPr>
            <a:r>
              <a:rPr lang="fr-FR" smtClean="0"/>
              <a:t>– Revue de fin de phase</a:t>
            </a:r>
          </a:p>
          <a:p>
            <a:pPr fontAlgn="auto">
              <a:spcAft>
                <a:spcPts val="0"/>
              </a:spcAft>
              <a:buFontTx/>
              <a:buNone/>
              <a:defRPr/>
            </a:pPr>
            <a:r>
              <a:rPr lang="fr-FR" smtClean="0"/>
              <a:t>	• existence et qualité de la documentation</a:t>
            </a:r>
          </a:p>
          <a:p>
            <a:pPr fontAlgn="auto">
              <a:spcAft>
                <a:spcPts val="0"/>
              </a:spcAft>
              <a:buFontTx/>
              <a:buNone/>
              <a:defRPr/>
            </a:pPr>
            <a:r>
              <a:rPr lang="fr-FR" smtClean="0"/>
              <a:t>	• adéquation du point atteint avec les objets fixés au départ</a:t>
            </a:r>
          </a:p>
        </p:txBody>
      </p:sp>
      <p:sp>
        <p:nvSpPr>
          <p:cNvPr id="67590" name="Espace réservé du pied de page 4"/>
          <p:cNvSpPr>
            <a:spLocks noGrp="1"/>
          </p:cNvSpPr>
          <p:nvPr>
            <p:ph type="ftr" sz="quarter" idx="11"/>
          </p:nvPr>
        </p:nvSpPr>
        <p:spPr/>
        <p:txBody>
          <a:bodyPr/>
          <a:lstStyle/>
          <a:p>
            <a:pPr>
              <a:defRPr/>
            </a:pPr>
            <a:r>
              <a:rPr lang="en-US"/>
              <a:t>Dr Maamri Ramdane</a:t>
            </a:r>
          </a:p>
        </p:txBody>
      </p:sp>
      <p:sp>
        <p:nvSpPr>
          <p:cNvPr id="67588" name="Espace réservé du numéro de diapositive 5"/>
          <p:cNvSpPr>
            <a:spLocks noGrp="1"/>
          </p:cNvSpPr>
          <p:nvPr>
            <p:ph type="sldNum" sz="quarter" idx="12"/>
          </p:nvPr>
        </p:nvSpPr>
        <p:spPr>
          <a:xfrm>
            <a:off x="1905000" y="6415088"/>
            <a:ext cx="1593850" cy="441325"/>
          </a:xfrm>
        </p:spPr>
        <p:txBody>
          <a:bodyPr/>
          <a:lstStyle/>
          <a:p>
            <a:pPr algn="l">
              <a:defRPr/>
            </a:pPr>
            <a:fld id="{39FAA119-0D8D-496E-AF8D-3BE71AB1CDC9}" type="slidenum">
              <a:rPr lang="en-US"/>
              <a:pPr algn="l">
                <a:defRPr/>
              </a:pPr>
              <a:t>67</a:t>
            </a:fld>
            <a:endParaRPr lang="en-US"/>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re 1"/>
          <p:cNvSpPr>
            <a:spLocks noGrp="1"/>
          </p:cNvSpPr>
          <p:nvPr>
            <p:ph type="title"/>
          </p:nvPr>
        </p:nvSpPr>
        <p:spPr>
          <a:xfrm>
            <a:off x="0" y="0"/>
            <a:ext cx="8786813" cy="571500"/>
          </a:xfrm>
        </p:spPr>
        <p:txBody>
          <a:bodyPr>
            <a:normAutofit fontScale="90000"/>
          </a:bodyPr>
          <a:lstStyle/>
          <a:p>
            <a:pPr fontAlgn="auto">
              <a:spcAft>
                <a:spcPts val="0"/>
              </a:spcAft>
              <a:defRPr/>
            </a:pPr>
            <a:r>
              <a:rPr lang="fr-FR" smtClean="0"/>
              <a:t>Vérification statique de code : la revue</a:t>
            </a:r>
            <a:endParaRPr lang="ar-DZ" smtClean="0"/>
          </a:p>
        </p:txBody>
      </p:sp>
      <p:sp>
        <p:nvSpPr>
          <p:cNvPr id="82947" name="Espace réservé du contenu 2"/>
          <p:cNvSpPr>
            <a:spLocks noGrp="1"/>
          </p:cNvSpPr>
          <p:nvPr>
            <p:ph idx="1"/>
          </p:nvPr>
        </p:nvSpPr>
        <p:spPr>
          <a:xfrm>
            <a:off x="428596" y="1628775"/>
            <a:ext cx="7726362" cy="4514869"/>
          </a:xfrm>
        </p:spPr>
        <p:txBody>
          <a:bodyPr/>
          <a:lstStyle/>
          <a:p>
            <a:pPr>
              <a:buFontTx/>
              <a:buNone/>
            </a:pPr>
            <a:r>
              <a:rPr lang="fr-FR" dirty="0" smtClean="0"/>
              <a:t>– Revue de fin de projet</a:t>
            </a:r>
          </a:p>
          <a:p>
            <a:pPr>
              <a:buFontTx/>
              <a:buNone/>
            </a:pPr>
            <a:r>
              <a:rPr lang="fr-FR" dirty="0" smtClean="0"/>
              <a:t>	• analyse des problèmes rencontrés, conséquences méthodologiques</a:t>
            </a:r>
          </a:p>
          <a:p>
            <a:pPr>
              <a:buFontTx/>
              <a:buNone/>
            </a:pPr>
            <a:r>
              <a:rPr lang="fr-FR" dirty="0" smtClean="0"/>
              <a:t>   • préparation de la maintenance</a:t>
            </a:r>
            <a:endParaRPr lang="ar-DZ" dirty="0" smtClean="0"/>
          </a:p>
          <a:p>
            <a:endParaRPr lang="ar-DZ" dirty="0" smtClean="0"/>
          </a:p>
        </p:txBody>
      </p:sp>
      <p:sp>
        <p:nvSpPr>
          <p:cNvPr id="68615" name="Espace réservé du pied de page 9"/>
          <p:cNvSpPr>
            <a:spLocks noGrp="1"/>
          </p:cNvSpPr>
          <p:nvPr>
            <p:ph type="ftr" sz="quarter" idx="11"/>
          </p:nvPr>
        </p:nvSpPr>
        <p:spPr/>
        <p:txBody>
          <a:bodyPr/>
          <a:lstStyle/>
          <a:p>
            <a:pPr>
              <a:defRPr/>
            </a:pPr>
            <a:r>
              <a:rPr lang="en-US"/>
              <a:t>Dr Maamri Ramdane</a:t>
            </a:r>
          </a:p>
        </p:txBody>
      </p:sp>
      <p:sp>
        <p:nvSpPr>
          <p:cNvPr id="68612" name="Espace réservé du numéro de diapositive 5"/>
          <p:cNvSpPr>
            <a:spLocks noGrp="1"/>
          </p:cNvSpPr>
          <p:nvPr>
            <p:ph type="sldNum" sz="quarter" idx="12"/>
          </p:nvPr>
        </p:nvSpPr>
        <p:spPr>
          <a:xfrm>
            <a:off x="1905000" y="6415088"/>
            <a:ext cx="1593850" cy="441325"/>
          </a:xfrm>
        </p:spPr>
        <p:txBody>
          <a:bodyPr/>
          <a:lstStyle/>
          <a:p>
            <a:pPr algn="l">
              <a:defRPr/>
            </a:pPr>
            <a:fld id="{246DE123-064C-4A39-9CF8-0821CF91BF56}" type="slidenum">
              <a:rPr lang="en-US"/>
              <a:pPr algn="l">
                <a:defRPr/>
              </a:pPr>
              <a:t>68</a:t>
            </a:fld>
            <a:endParaRPr lang="en-US"/>
          </a:p>
        </p:txBody>
      </p:sp>
      <p:sp>
        <p:nvSpPr>
          <p:cNvPr id="82950" name="Espace réservé du pied de page 4"/>
          <p:cNvSpPr txBox="1">
            <a:spLocks/>
          </p:cNvSpPr>
          <p:nvPr/>
        </p:nvSpPr>
        <p:spPr bwMode="auto">
          <a:xfrm>
            <a:off x="4257675" y="6580188"/>
            <a:ext cx="2895600" cy="355600"/>
          </a:xfrm>
          <a:prstGeom prst="rect">
            <a:avLst/>
          </a:prstGeom>
          <a:noFill/>
          <a:ln w="9525">
            <a:noFill/>
            <a:miter lim="800000"/>
            <a:headEnd/>
            <a:tailEnd/>
          </a:ln>
        </p:spPr>
        <p:txBody>
          <a:bodyPr wrap="none" lIns="92075" tIns="46038" rIns="92075" bIns="46038" anchor="ctr"/>
          <a:lstStyle/>
          <a:p>
            <a:pPr algn="ctr"/>
            <a:r>
              <a:rPr lang="en-US" sz="900" b="0"/>
              <a:t>Dr Maamri Ramdane</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re 1"/>
          <p:cNvSpPr>
            <a:spLocks noGrp="1"/>
          </p:cNvSpPr>
          <p:nvPr>
            <p:ph type="title"/>
          </p:nvPr>
        </p:nvSpPr>
        <p:spPr>
          <a:xfrm>
            <a:off x="357188" y="0"/>
            <a:ext cx="8429625" cy="1071563"/>
          </a:xfrm>
        </p:spPr>
        <p:txBody>
          <a:bodyPr>
            <a:normAutofit fontScale="90000"/>
          </a:bodyPr>
          <a:lstStyle/>
          <a:p>
            <a:pPr fontAlgn="auto">
              <a:spcAft>
                <a:spcPts val="0"/>
              </a:spcAft>
              <a:defRPr/>
            </a:pPr>
            <a:r>
              <a:rPr lang="fr-FR" dirty="0" smtClean="0"/>
              <a:t>Vérification statique de code : l’inspection</a:t>
            </a:r>
            <a:br>
              <a:rPr lang="fr-FR" dirty="0" smtClean="0"/>
            </a:br>
            <a:endParaRPr lang="ar-DZ" dirty="0" smtClean="0"/>
          </a:p>
        </p:txBody>
      </p:sp>
      <p:sp>
        <p:nvSpPr>
          <p:cNvPr id="76803" name="Espace réservé du contenu 2"/>
          <p:cNvSpPr>
            <a:spLocks noGrp="1"/>
          </p:cNvSpPr>
          <p:nvPr>
            <p:ph idx="1"/>
          </p:nvPr>
        </p:nvSpPr>
        <p:spPr>
          <a:xfrm>
            <a:off x="285750" y="1071546"/>
            <a:ext cx="8858250" cy="5300662"/>
          </a:xfrm>
        </p:spPr>
        <p:txBody>
          <a:bodyPr>
            <a:normAutofit fontScale="92500" lnSpcReduction="20000"/>
          </a:bodyPr>
          <a:lstStyle/>
          <a:p>
            <a:pPr fontAlgn="auto">
              <a:spcAft>
                <a:spcPts val="0"/>
              </a:spcAft>
              <a:buFontTx/>
              <a:buNone/>
              <a:defRPr/>
            </a:pPr>
            <a:r>
              <a:rPr lang="fr-FR" dirty="0" smtClean="0"/>
              <a:t>• Définition</a:t>
            </a:r>
          </a:p>
          <a:p>
            <a:pPr fontAlgn="auto">
              <a:spcAft>
                <a:spcPts val="0"/>
              </a:spcAft>
              <a:buFontTx/>
              <a:buNone/>
              <a:defRPr/>
            </a:pPr>
            <a:r>
              <a:rPr lang="fr-FR" dirty="0" smtClean="0"/>
              <a:t>	– contrôle approfondi d’un point particulier</a:t>
            </a:r>
          </a:p>
          <a:p>
            <a:pPr fontAlgn="auto">
              <a:spcAft>
                <a:spcPts val="0"/>
              </a:spcAft>
              <a:buFontTx/>
              <a:buNone/>
              <a:defRPr/>
            </a:pPr>
            <a:r>
              <a:rPr lang="fr-FR" dirty="0" smtClean="0"/>
              <a:t>	– menée par un spécialiste du domaine inspecté</a:t>
            </a:r>
          </a:p>
          <a:p>
            <a:pPr fontAlgn="auto">
              <a:spcAft>
                <a:spcPts val="0"/>
              </a:spcAft>
              <a:buFontTx/>
              <a:buNone/>
              <a:defRPr/>
            </a:pPr>
            <a:r>
              <a:rPr lang="fr-FR" dirty="0" smtClean="0"/>
              <a:t>• Documents inspectés</a:t>
            </a:r>
          </a:p>
          <a:p>
            <a:pPr fontAlgn="auto">
              <a:spcAft>
                <a:spcPts val="0"/>
              </a:spcAft>
              <a:buFontTx/>
              <a:buNone/>
              <a:defRPr/>
            </a:pPr>
            <a:r>
              <a:rPr lang="fr-FR" dirty="0" smtClean="0"/>
              <a:t>	– la documentation</a:t>
            </a:r>
          </a:p>
          <a:p>
            <a:pPr fontAlgn="auto">
              <a:spcAft>
                <a:spcPts val="0"/>
              </a:spcAft>
              <a:buFontTx/>
              <a:buNone/>
              <a:defRPr/>
            </a:pPr>
            <a:r>
              <a:rPr lang="fr-FR" dirty="0" smtClean="0"/>
              <a:t>	– les sources</a:t>
            </a:r>
          </a:p>
          <a:p>
            <a:pPr fontAlgn="auto">
              <a:spcAft>
                <a:spcPts val="0"/>
              </a:spcAft>
              <a:buFontTx/>
              <a:buNone/>
              <a:defRPr/>
            </a:pPr>
            <a:r>
              <a:rPr lang="fr-FR" dirty="0" smtClean="0"/>
              <a:t>	– les dossiers de test</a:t>
            </a:r>
          </a:p>
          <a:p>
            <a:pPr fontAlgn="auto">
              <a:spcAft>
                <a:spcPts val="0"/>
              </a:spcAft>
              <a:buFontTx/>
              <a:buNone/>
              <a:defRPr/>
            </a:pPr>
            <a:r>
              <a:rPr lang="fr-FR" dirty="0" smtClean="0"/>
              <a:t>• Principe</a:t>
            </a:r>
          </a:p>
          <a:p>
            <a:pPr fontAlgn="auto">
              <a:spcAft>
                <a:spcPts val="0"/>
              </a:spcAft>
              <a:buFontTx/>
              <a:buNone/>
              <a:defRPr/>
            </a:pPr>
            <a:r>
              <a:rPr lang="fr-FR" dirty="0" smtClean="0"/>
              <a:t>	– examen systématique de certains points</a:t>
            </a:r>
          </a:p>
          <a:p>
            <a:pPr fontAlgn="auto">
              <a:spcAft>
                <a:spcPts val="0"/>
              </a:spcAft>
              <a:buFontTx/>
              <a:buNone/>
              <a:defRPr/>
            </a:pPr>
            <a:r>
              <a:rPr lang="fr-FR" dirty="0" smtClean="0"/>
              <a:t>	– recherche de potentiels défauts</a:t>
            </a:r>
          </a:p>
          <a:p>
            <a:pPr fontAlgn="auto">
              <a:spcAft>
                <a:spcPts val="0"/>
              </a:spcAft>
              <a:buFontTx/>
              <a:buNone/>
              <a:defRPr/>
            </a:pPr>
            <a:r>
              <a:rPr lang="fr-FR" dirty="0" smtClean="0"/>
              <a:t>	– vérification de l’application de certaines règles</a:t>
            </a:r>
            <a:endParaRPr lang="ar-DZ" dirty="0" smtClean="0"/>
          </a:p>
        </p:txBody>
      </p:sp>
      <p:sp>
        <p:nvSpPr>
          <p:cNvPr id="69638" name="Espace réservé du pied de page 4"/>
          <p:cNvSpPr>
            <a:spLocks noGrp="1"/>
          </p:cNvSpPr>
          <p:nvPr>
            <p:ph type="ftr" sz="quarter" idx="11"/>
          </p:nvPr>
        </p:nvSpPr>
        <p:spPr/>
        <p:txBody>
          <a:bodyPr/>
          <a:lstStyle/>
          <a:p>
            <a:pPr>
              <a:defRPr/>
            </a:pPr>
            <a:r>
              <a:rPr lang="en-US"/>
              <a:t>Dr Maamri Ramdane</a:t>
            </a:r>
          </a:p>
        </p:txBody>
      </p:sp>
      <p:sp>
        <p:nvSpPr>
          <p:cNvPr id="69636" name="Espace réservé du numéro de diapositive 5"/>
          <p:cNvSpPr>
            <a:spLocks noGrp="1"/>
          </p:cNvSpPr>
          <p:nvPr>
            <p:ph type="sldNum" sz="quarter" idx="12"/>
          </p:nvPr>
        </p:nvSpPr>
        <p:spPr>
          <a:xfrm>
            <a:off x="1905000" y="6415088"/>
            <a:ext cx="1593850" cy="441325"/>
          </a:xfrm>
        </p:spPr>
        <p:txBody>
          <a:bodyPr/>
          <a:lstStyle/>
          <a:p>
            <a:pPr algn="l">
              <a:defRPr/>
            </a:pPr>
            <a:fld id="{066CBBD3-45BE-402F-BEF5-EB509AC9E1C1}" type="slidenum">
              <a:rPr lang="en-US"/>
              <a:pPr algn="l">
                <a:defRPr/>
              </a:pPr>
              <a:t>69</a:t>
            </a:fld>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lstStyle/>
          <a:p>
            <a:pPr fontAlgn="auto">
              <a:spcAft>
                <a:spcPts val="0"/>
              </a:spcAft>
              <a:defRPr/>
            </a:pPr>
            <a:r>
              <a:rPr lang="fr-FR" smtClean="0"/>
              <a:t>Les plaintes classiques des clients</a:t>
            </a:r>
          </a:p>
        </p:txBody>
      </p:sp>
      <p:sp>
        <p:nvSpPr>
          <p:cNvPr id="13317" name="Rectangle 3"/>
          <p:cNvSpPr>
            <a:spLocks noGrp="1" noChangeArrowheads="1"/>
          </p:cNvSpPr>
          <p:nvPr>
            <p:ph idx="1"/>
          </p:nvPr>
        </p:nvSpPr>
        <p:spPr>
          <a:xfrm>
            <a:off x="857250" y="1752600"/>
            <a:ext cx="7369175" cy="4191000"/>
          </a:xfrm>
        </p:spPr>
        <p:txBody>
          <a:bodyPr>
            <a:normAutofit fontScale="85000" lnSpcReduction="10000"/>
          </a:bodyPr>
          <a:lstStyle/>
          <a:p>
            <a:pPr fontAlgn="auto">
              <a:spcAft>
                <a:spcPts val="0"/>
              </a:spcAft>
              <a:buFont typeface="Wingdings 2"/>
              <a:buChar char=""/>
              <a:defRPr/>
            </a:pPr>
            <a:r>
              <a:rPr lang="fr-FR" dirty="0" smtClean="0"/>
              <a:t>Non respect du cahier des charges,</a:t>
            </a:r>
          </a:p>
          <a:p>
            <a:pPr fontAlgn="auto">
              <a:spcAft>
                <a:spcPts val="0"/>
              </a:spcAft>
              <a:buFont typeface="Wingdings 2"/>
              <a:buChar char=""/>
              <a:defRPr/>
            </a:pPr>
            <a:r>
              <a:rPr lang="fr-FR" dirty="0" smtClean="0"/>
              <a:t>Délais et coûts dépassant les prévisions,</a:t>
            </a:r>
          </a:p>
          <a:p>
            <a:pPr fontAlgn="auto">
              <a:spcAft>
                <a:spcPts val="0"/>
              </a:spcAft>
              <a:buFont typeface="Wingdings 2"/>
              <a:buChar char=""/>
              <a:defRPr/>
            </a:pPr>
            <a:r>
              <a:rPr lang="fr-FR" dirty="0" smtClean="0"/>
              <a:t>Maintenance corrective et évolutive difficiles,</a:t>
            </a:r>
          </a:p>
          <a:p>
            <a:pPr fontAlgn="auto">
              <a:spcAft>
                <a:spcPts val="0"/>
              </a:spcAft>
              <a:buFont typeface="Wingdings 2"/>
              <a:buChar char=""/>
              <a:defRPr/>
            </a:pPr>
            <a:r>
              <a:rPr lang="fr-FR" dirty="0" smtClean="0"/>
              <a:t>Non respect des performances,</a:t>
            </a:r>
          </a:p>
          <a:p>
            <a:pPr fontAlgn="auto">
              <a:spcAft>
                <a:spcPts val="0"/>
              </a:spcAft>
              <a:buFont typeface="Wingdings 2"/>
              <a:buChar char=""/>
              <a:defRPr/>
            </a:pPr>
            <a:r>
              <a:rPr lang="fr-FR" dirty="0" smtClean="0"/>
              <a:t>Documentations absentes ou peu claires,</a:t>
            </a:r>
          </a:p>
          <a:p>
            <a:pPr fontAlgn="auto">
              <a:spcAft>
                <a:spcPts val="0"/>
              </a:spcAft>
              <a:buFont typeface="Wingdings 2"/>
              <a:buChar char=""/>
              <a:defRPr/>
            </a:pPr>
            <a:r>
              <a:rPr lang="fr-FR" dirty="0" smtClean="0"/>
              <a:t>Fiabilité discutable.</a:t>
            </a:r>
          </a:p>
          <a:p>
            <a:pPr fontAlgn="auto">
              <a:spcAft>
                <a:spcPts val="0"/>
              </a:spcAft>
              <a:buFont typeface="Wingdings 2"/>
              <a:buChar char=""/>
              <a:defRPr/>
            </a:pPr>
            <a:endParaRPr lang="fr-FR" dirty="0" smtClean="0"/>
          </a:p>
          <a:p>
            <a:pPr fontAlgn="auto">
              <a:spcAft>
                <a:spcPts val="0"/>
              </a:spcAft>
              <a:buFont typeface="Symbol" pitchFamily="18" charset="2"/>
              <a:buChar char="Þ"/>
              <a:defRPr/>
            </a:pPr>
            <a:r>
              <a:rPr lang="fr-FR" dirty="0" smtClean="0"/>
              <a:t>QUALITE du logiciel, Génie logiciel</a:t>
            </a:r>
          </a:p>
        </p:txBody>
      </p:sp>
      <p:sp>
        <p:nvSpPr>
          <p:cNvPr id="9218" name="Espace réservé du pied de page 3"/>
          <p:cNvSpPr>
            <a:spLocks noGrp="1"/>
          </p:cNvSpPr>
          <p:nvPr>
            <p:ph type="ftr" sz="quarter" idx="11"/>
          </p:nvPr>
        </p:nvSpPr>
        <p:spPr>
          <a:xfrm>
            <a:off x="95250" y="6438900"/>
            <a:ext cx="3760788" cy="344488"/>
          </a:xfrm>
        </p:spPr>
        <p:txBody>
          <a:bodyPr/>
          <a:lstStyle/>
          <a:p>
            <a:pPr>
              <a:defRPr/>
            </a:pPr>
            <a:r>
              <a:rPr lang="fr-FR"/>
              <a:t>Dr Maamri Ramdane</a:t>
            </a:r>
          </a:p>
        </p:txBody>
      </p:sp>
      <p:sp>
        <p:nvSpPr>
          <p:cNvPr id="9219" name="Espace réservé du numéro de diapositive 4"/>
          <p:cNvSpPr>
            <a:spLocks noGrp="1"/>
          </p:cNvSpPr>
          <p:nvPr>
            <p:ph type="sldNum" sz="quarter" idx="12"/>
          </p:nvPr>
        </p:nvSpPr>
        <p:spPr>
          <a:xfrm>
            <a:off x="4105275" y="6427788"/>
            <a:ext cx="2895600" cy="355600"/>
          </a:xfrm>
        </p:spPr>
        <p:txBody>
          <a:bodyPr/>
          <a:lstStyle/>
          <a:p>
            <a:pPr algn="ctr">
              <a:defRPr/>
            </a:pPr>
            <a:fld id="{9729C520-351D-4DF5-BF2D-530797B72A54}" type="slidenum">
              <a:rPr lang="fr-FR"/>
              <a:pPr algn="ctr">
                <a:defRPr/>
              </a:pPr>
              <a:t>7</a:t>
            </a:fld>
            <a:endParaRPr lang="fr-F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re 1"/>
          <p:cNvSpPr>
            <a:spLocks noGrp="1"/>
          </p:cNvSpPr>
          <p:nvPr>
            <p:ph type="title"/>
          </p:nvPr>
        </p:nvSpPr>
        <p:spPr>
          <a:xfrm>
            <a:off x="642910" y="500042"/>
            <a:ext cx="7286625" cy="642938"/>
          </a:xfrm>
        </p:spPr>
        <p:txBody>
          <a:bodyPr>
            <a:normAutofit fontScale="90000"/>
          </a:bodyPr>
          <a:lstStyle/>
          <a:p>
            <a:pPr fontAlgn="auto">
              <a:spcAft>
                <a:spcPts val="0"/>
              </a:spcAft>
              <a:defRPr/>
            </a:pPr>
            <a:r>
              <a:rPr lang="fr-FR" dirty="0" smtClean="0"/>
              <a:t>Vérification statique de code : l’audit</a:t>
            </a:r>
            <a:br>
              <a:rPr lang="fr-FR" dirty="0" smtClean="0"/>
            </a:br>
            <a:endParaRPr lang="ar-DZ" dirty="0" smtClean="0"/>
          </a:p>
        </p:txBody>
      </p:sp>
      <p:sp>
        <p:nvSpPr>
          <p:cNvPr id="77827" name="Espace réservé du contenu 2"/>
          <p:cNvSpPr>
            <a:spLocks noGrp="1"/>
          </p:cNvSpPr>
          <p:nvPr>
            <p:ph idx="1"/>
          </p:nvPr>
        </p:nvSpPr>
        <p:spPr>
          <a:xfrm>
            <a:off x="500063" y="1214422"/>
            <a:ext cx="8643937" cy="5372100"/>
          </a:xfrm>
        </p:spPr>
        <p:txBody>
          <a:bodyPr>
            <a:normAutofit fontScale="77500" lnSpcReduction="20000"/>
          </a:bodyPr>
          <a:lstStyle/>
          <a:p>
            <a:pPr fontAlgn="auto">
              <a:spcAft>
                <a:spcPts val="0"/>
              </a:spcAft>
              <a:buFontTx/>
              <a:buNone/>
              <a:defRPr/>
            </a:pPr>
            <a:r>
              <a:rPr lang="fr-FR" dirty="0" smtClean="0"/>
              <a:t>• Définition</a:t>
            </a:r>
          </a:p>
          <a:p>
            <a:pPr fontAlgn="auto">
              <a:spcAft>
                <a:spcPts val="0"/>
              </a:spcAft>
              <a:buFontTx/>
              <a:buNone/>
              <a:defRPr/>
            </a:pPr>
            <a:r>
              <a:rPr lang="fr-FR" dirty="0" smtClean="0"/>
              <a:t>	– examen méthodique d’un aspect donné (produit, processus)</a:t>
            </a:r>
          </a:p>
          <a:p>
            <a:pPr fontAlgn="auto">
              <a:spcAft>
                <a:spcPts val="0"/>
              </a:spcAft>
              <a:buFontTx/>
              <a:buNone/>
              <a:defRPr/>
            </a:pPr>
            <a:r>
              <a:rPr lang="fr-FR" dirty="0" smtClean="0"/>
              <a:t>	– mené par quelqu’un d’extérieur à l’équipe de développement :</a:t>
            </a:r>
          </a:p>
          <a:p>
            <a:pPr fontAlgn="auto">
              <a:spcAft>
                <a:spcPts val="0"/>
              </a:spcAft>
              <a:buFontTx/>
              <a:buNone/>
              <a:defRPr/>
            </a:pPr>
            <a:r>
              <a:rPr lang="fr-FR" dirty="0" smtClean="0"/>
              <a:t>		client, organisme de contrôle                audit externe</a:t>
            </a:r>
          </a:p>
          <a:p>
            <a:pPr fontAlgn="auto">
              <a:spcAft>
                <a:spcPts val="0"/>
              </a:spcAft>
              <a:buFontTx/>
              <a:buNone/>
              <a:defRPr/>
            </a:pPr>
            <a:r>
              <a:rPr lang="fr-FR" dirty="0" smtClean="0"/>
              <a:t>           responsable Assurance Qualité              audit interne</a:t>
            </a:r>
          </a:p>
          <a:p>
            <a:pPr fontAlgn="auto">
              <a:spcAft>
                <a:spcPts val="0"/>
              </a:spcAft>
              <a:buFontTx/>
              <a:buNone/>
              <a:defRPr/>
            </a:pPr>
            <a:r>
              <a:rPr lang="fr-FR" dirty="0" smtClean="0"/>
              <a:t>• But</a:t>
            </a:r>
          </a:p>
          <a:p>
            <a:pPr fontAlgn="auto">
              <a:spcAft>
                <a:spcPts val="0"/>
              </a:spcAft>
              <a:buFontTx/>
              <a:buNone/>
              <a:defRPr/>
            </a:pPr>
            <a:r>
              <a:rPr lang="fr-FR" dirty="0" smtClean="0"/>
              <a:t>	– existence et conformité du PQL avec les exigences requises</a:t>
            </a:r>
          </a:p>
          <a:p>
            <a:pPr fontAlgn="auto">
              <a:spcAft>
                <a:spcPts val="0"/>
              </a:spcAft>
              <a:buFontTx/>
              <a:buNone/>
              <a:defRPr/>
            </a:pPr>
            <a:r>
              <a:rPr lang="fr-FR" dirty="0" smtClean="0"/>
              <a:t>	– application correcte du PQL</a:t>
            </a:r>
          </a:p>
          <a:p>
            <a:pPr fontAlgn="auto">
              <a:spcAft>
                <a:spcPts val="0"/>
              </a:spcAft>
              <a:buFontTx/>
              <a:buNone/>
              <a:defRPr/>
            </a:pPr>
            <a:r>
              <a:rPr lang="fr-FR" dirty="0" smtClean="0"/>
              <a:t>	– état d’avancement du projet</a:t>
            </a:r>
          </a:p>
          <a:p>
            <a:pPr fontAlgn="auto">
              <a:spcAft>
                <a:spcPts val="0"/>
              </a:spcAft>
              <a:buFontTx/>
              <a:buNone/>
              <a:defRPr/>
            </a:pPr>
            <a:r>
              <a:rPr lang="fr-FR" dirty="0" smtClean="0"/>
              <a:t>	– vérification du processus de gestion de configuration</a:t>
            </a:r>
            <a:endParaRPr lang="ar-DZ" dirty="0" smtClean="0"/>
          </a:p>
        </p:txBody>
      </p:sp>
      <p:sp>
        <p:nvSpPr>
          <p:cNvPr id="70664" name="Espace réservé du pied de page 4"/>
          <p:cNvSpPr>
            <a:spLocks noGrp="1"/>
          </p:cNvSpPr>
          <p:nvPr>
            <p:ph type="ftr" sz="quarter" idx="11"/>
          </p:nvPr>
        </p:nvSpPr>
        <p:spPr/>
        <p:txBody>
          <a:bodyPr/>
          <a:lstStyle/>
          <a:p>
            <a:pPr>
              <a:defRPr/>
            </a:pPr>
            <a:r>
              <a:rPr lang="en-US"/>
              <a:t>Dr Maamri Ramdane</a:t>
            </a:r>
          </a:p>
        </p:txBody>
      </p:sp>
      <p:sp>
        <p:nvSpPr>
          <p:cNvPr id="70660" name="Espace réservé du numéro de diapositive 5"/>
          <p:cNvSpPr>
            <a:spLocks noGrp="1"/>
          </p:cNvSpPr>
          <p:nvPr>
            <p:ph type="sldNum" sz="quarter" idx="12"/>
          </p:nvPr>
        </p:nvSpPr>
        <p:spPr>
          <a:xfrm>
            <a:off x="1905000" y="6415088"/>
            <a:ext cx="1593850" cy="441325"/>
          </a:xfrm>
        </p:spPr>
        <p:txBody>
          <a:bodyPr/>
          <a:lstStyle/>
          <a:p>
            <a:pPr algn="l">
              <a:defRPr/>
            </a:pPr>
            <a:fld id="{C14BD29B-578B-4B6F-8F9B-6F7E50126D2F}" type="slidenum">
              <a:rPr lang="en-US"/>
              <a:pPr algn="l">
                <a:defRPr/>
              </a:pPr>
              <a:t>70</a:t>
            </a:fld>
            <a:endParaRPr lang="en-US"/>
          </a:p>
        </p:txBody>
      </p:sp>
      <p:sp>
        <p:nvSpPr>
          <p:cNvPr id="84998" name="Flèche droite 6"/>
          <p:cNvSpPr>
            <a:spLocks noChangeArrowheads="1"/>
          </p:cNvSpPr>
          <p:nvPr/>
        </p:nvSpPr>
        <p:spPr bwMode="auto">
          <a:xfrm>
            <a:off x="5929322" y="3000372"/>
            <a:ext cx="473075" cy="214312"/>
          </a:xfrm>
          <a:prstGeom prst="rightArrow">
            <a:avLst>
              <a:gd name="adj1" fmla="val 50000"/>
              <a:gd name="adj2" fmla="val 50382"/>
            </a:avLst>
          </a:prstGeom>
          <a:solidFill>
            <a:schemeClr val="accent1"/>
          </a:solidFill>
          <a:ln w="12700" algn="ctr">
            <a:solidFill>
              <a:schemeClr val="tx1"/>
            </a:solidFill>
            <a:round/>
            <a:headEnd type="none" w="sm" len="sm"/>
            <a:tailEnd type="none" w="sm" len="sm"/>
          </a:ln>
        </p:spPr>
        <p:txBody>
          <a:bodyPr/>
          <a:lstStyle/>
          <a:p>
            <a:endParaRPr lang="ar-DZ"/>
          </a:p>
        </p:txBody>
      </p:sp>
      <p:sp>
        <p:nvSpPr>
          <p:cNvPr id="84999" name="Flèche droite 7"/>
          <p:cNvSpPr>
            <a:spLocks noChangeArrowheads="1"/>
          </p:cNvSpPr>
          <p:nvPr/>
        </p:nvSpPr>
        <p:spPr bwMode="auto">
          <a:xfrm>
            <a:off x="6215074" y="3429000"/>
            <a:ext cx="473075" cy="215904"/>
          </a:xfrm>
          <a:prstGeom prst="rightArrow">
            <a:avLst>
              <a:gd name="adj1" fmla="val 50000"/>
              <a:gd name="adj2" fmla="val 50012"/>
            </a:avLst>
          </a:prstGeom>
          <a:solidFill>
            <a:schemeClr val="accent1"/>
          </a:solidFill>
          <a:ln w="12700" algn="ctr">
            <a:solidFill>
              <a:schemeClr val="tx1"/>
            </a:solidFill>
            <a:round/>
            <a:headEnd type="none" w="sm" len="sm"/>
            <a:tailEnd type="none" w="sm" len="sm"/>
          </a:ln>
        </p:spPr>
        <p:txBody>
          <a:bodyPr/>
          <a:lstStyle/>
          <a:p>
            <a:endParaRPr lang="ar-DZ"/>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re 1"/>
          <p:cNvSpPr>
            <a:spLocks noGrp="1"/>
          </p:cNvSpPr>
          <p:nvPr>
            <p:ph type="title"/>
          </p:nvPr>
        </p:nvSpPr>
        <p:spPr>
          <a:xfrm>
            <a:off x="457200" y="1500174"/>
            <a:ext cx="8686800" cy="838200"/>
          </a:xfrm>
        </p:spPr>
        <p:txBody>
          <a:bodyPr>
            <a:normAutofit/>
          </a:bodyPr>
          <a:lstStyle/>
          <a:p>
            <a:pPr algn="ctr" fontAlgn="auto">
              <a:spcAft>
                <a:spcPts val="0"/>
              </a:spcAft>
              <a:defRPr/>
            </a:pPr>
            <a:r>
              <a:rPr lang="fr-FR" sz="4800" dirty="0" smtClean="0"/>
              <a:t>Test</a:t>
            </a:r>
            <a:endParaRPr lang="ar-DZ" sz="4800" dirty="0" smtClean="0"/>
          </a:p>
        </p:txBody>
      </p:sp>
      <p:sp>
        <p:nvSpPr>
          <p:cNvPr id="71685" name="Espace réservé du pied de page 4"/>
          <p:cNvSpPr>
            <a:spLocks noGrp="1"/>
          </p:cNvSpPr>
          <p:nvPr>
            <p:ph type="ftr" sz="quarter" idx="11"/>
          </p:nvPr>
        </p:nvSpPr>
        <p:spPr/>
        <p:txBody>
          <a:bodyPr/>
          <a:lstStyle/>
          <a:p>
            <a:pPr>
              <a:defRPr/>
            </a:pPr>
            <a:r>
              <a:rPr lang="en-US"/>
              <a:t>Dr Maamri Ramdane</a:t>
            </a:r>
          </a:p>
        </p:txBody>
      </p:sp>
      <p:sp>
        <p:nvSpPr>
          <p:cNvPr id="71686" name="Espace réservé du numéro de diapositive 5"/>
          <p:cNvSpPr>
            <a:spLocks noGrp="1"/>
          </p:cNvSpPr>
          <p:nvPr>
            <p:ph type="sldNum" sz="quarter" idx="12"/>
          </p:nvPr>
        </p:nvSpPr>
        <p:spPr>
          <a:xfrm>
            <a:off x="1905000" y="6415088"/>
            <a:ext cx="1593850" cy="441325"/>
          </a:xfrm>
        </p:spPr>
        <p:txBody>
          <a:bodyPr/>
          <a:lstStyle/>
          <a:p>
            <a:pPr algn="l">
              <a:defRPr/>
            </a:pPr>
            <a:fld id="{1BB0D548-A908-4BC2-B2A0-6FF300D8A427}" type="slidenum">
              <a:rPr lang="en-US"/>
              <a:pPr algn="l">
                <a:defRPr/>
              </a:pPr>
              <a:t>71</a:t>
            </a:fld>
            <a:endParaRPr lang="en-US"/>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43063" y="0"/>
            <a:ext cx="6324600" cy="685800"/>
          </a:xfrm>
        </p:spPr>
        <p:txBody>
          <a:bodyPr>
            <a:normAutofit/>
          </a:bodyPr>
          <a:lstStyle/>
          <a:p>
            <a:pPr fontAlgn="auto">
              <a:spcAft>
                <a:spcPts val="0"/>
              </a:spcAft>
              <a:defRPr/>
            </a:pPr>
            <a:r>
              <a:rPr lang="fr-FR" dirty="0" smtClean="0">
                <a:solidFill>
                  <a:schemeClr val="tx1"/>
                </a:solidFill>
              </a:rPr>
              <a:t>Définition de test</a:t>
            </a:r>
            <a:endParaRPr lang="ar-DZ" dirty="0">
              <a:solidFill>
                <a:schemeClr val="tx1"/>
              </a:solidFill>
            </a:endParaRPr>
          </a:p>
        </p:txBody>
      </p:sp>
      <p:sp>
        <p:nvSpPr>
          <p:cNvPr id="3" name="Espace réservé du contenu 2"/>
          <p:cNvSpPr>
            <a:spLocks noGrp="1"/>
          </p:cNvSpPr>
          <p:nvPr>
            <p:ph idx="1"/>
          </p:nvPr>
        </p:nvSpPr>
        <p:spPr>
          <a:xfrm>
            <a:off x="571500" y="785813"/>
            <a:ext cx="8001000" cy="5157787"/>
          </a:xfrm>
        </p:spPr>
        <p:txBody>
          <a:bodyPr/>
          <a:lstStyle/>
          <a:p>
            <a:pPr>
              <a:buFont typeface="Wingdings" pitchFamily="2" charset="2"/>
              <a:buChar char="Ø"/>
            </a:pPr>
            <a:r>
              <a:rPr lang="fr-FR" sz="2400" dirty="0" smtClean="0"/>
              <a:t>«Le test est l’exécution ou l’évaluation d’un système ou d’un composant par des moyens automatiques ou manuels, pour vérifier qu’il répond </a:t>
            </a:r>
            <a:r>
              <a:rPr lang="fr-FR" sz="2400" dirty="0" err="1" smtClean="0"/>
              <a:t>àses</a:t>
            </a:r>
            <a:r>
              <a:rPr lang="fr-FR" sz="2400" dirty="0" smtClean="0"/>
              <a:t> spécifications ou identifier les différences entre les résultats attendus et les résultats obtenus »</a:t>
            </a:r>
          </a:p>
          <a:p>
            <a:pPr>
              <a:buFontTx/>
              <a:buNone/>
            </a:pPr>
            <a:r>
              <a:rPr lang="fr-FR" sz="2400" dirty="0" smtClean="0"/>
              <a:t>	-IEEE (Standard </a:t>
            </a:r>
            <a:r>
              <a:rPr lang="fr-FR" sz="2400" dirty="0" err="1" smtClean="0"/>
              <a:t>Glossaryof</a:t>
            </a:r>
            <a:r>
              <a:rPr lang="fr-FR" sz="2400" dirty="0" smtClean="0"/>
              <a:t> Software Engineering </a:t>
            </a:r>
            <a:r>
              <a:rPr lang="fr-FR" sz="2400" dirty="0" err="1" smtClean="0"/>
              <a:t>Terminology</a:t>
            </a:r>
            <a:r>
              <a:rPr lang="fr-FR" sz="2400" dirty="0" smtClean="0"/>
              <a:t>)</a:t>
            </a:r>
          </a:p>
          <a:p>
            <a:pPr>
              <a:buFont typeface="Wingdings" pitchFamily="2" charset="2"/>
              <a:buChar char="Ø"/>
            </a:pPr>
            <a:r>
              <a:rPr lang="fr-FR" sz="2400" dirty="0" smtClean="0"/>
              <a:t>«Tester, c’est exécuter le programme dans l’intention d’y trouver des anomalies ou des défauts » -G. Myers (The Art of Software </a:t>
            </a:r>
            <a:r>
              <a:rPr lang="fr-FR" sz="2400" dirty="0" err="1" smtClean="0"/>
              <a:t>testing</a:t>
            </a:r>
            <a:r>
              <a:rPr lang="fr-FR" sz="2400" dirty="0" smtClean="0"/>
              <a:t>)</a:t>
            </a:r>
          </a:p>
          <a:p>
            <a:pPr>
              <a:buFont typeface="Wingdings" pitchFamily="2" charset="2"/>
              <a:buChar char="Ø"/>
            </a:pPr>
            <a:r>
              <a:rPr lang="en-US" sz="2400" dirty="0" smtClean="0"/>
              <a:t>“Testing can reveal the presence of errors but never their </a:t>
            </a:r>
            <a:r>
              <a:rPr lang="fr-FR" sz="2400" dirty="0" smtClean="0"/>
              <a:t>absence”</a:t>
            </a:r>
          </a:p>
          <a:p>
            <a:pPr>
              <a:buFontTx/>
              <a:buNone/>
            </a:pPr>
            <a:r>
              <a:rPr lang="fr-FR" sz="2400" dirty="0" smtClean="0"/>
              <a:t>	–</a:t>
            </a:r>
            <a:r>
              <a:rPr lang="fr-FR" sz="2400" dirty="0" err="1" smtClean="0"/>
              <a:t>EdsgarW</a:t>
            </a:r>
            <a:r>
              <a:rPr lang="fr-FR" sz="2400" dirty="0" smtClean="0"/>
              <a:t>. </a:t>
            </a:r>
            <a:r>
              <a:rPr lang="fr-FR" sz="2400" dirty="0" err="1" smtClean="0"/>
              <a:t>Dijkstra</a:t>
            </a:r>
            <a:r>
              <a:rPr lang="fr-FR" sz="2400" dirty="0" smtClean="0"/>
              <a:t>. </a:t>
            </a:r>
            <a:r>
              <a:rPr lang="fr-FR" sz="2400" i="1" dirty="0" smtClean="0"/>
              <a:t>Notes on </a:t>
            </a:r>
            <a:r>
              <a:rPr lang="fr-FR" sz="2400" i="1" dirty="0" err="1" smtClean="0"/>
              <a:t>structured</a:t>
            </a:r>
            <a:r>
              <a:rPr lang="fr-FR" sz="2400" i="1" dirty="0" smtClean="0"/>
              <a:t> </a:t>
            </a:r>
            <a:r>
              <a:rPr lang="fr-FR" sz="2400" i="1" dirty="0" err="1" smtClean="0"/>
              <a:t>programming</a:t>
            </a:r>
            <a:r>
              <a:rPr lang="fr-FR" sz="2400" i="1" dirty="0" smtClean="0"/>
              <a:t>. </a:t>
            </a:r>
            <a:r>
              <a:rPr lang="fr-FR" sz="2400" i="1" dirty="0" err="1" smtClean="0"/>
              <a:t>AcademicPress</a:t>
            </a:r>
            <a:r>
              <a:rPr lang="fr-FR" sz="2400" i="1" dirty="0" smtClean="0"/>
              <a:t>, 1972.</a:t>
            </a:r>
          </a:p>
          <a:p>
            <a:endParaRPr lang="ar-DZ" dirty="0" smtClean="0"/>
          </a:p>
        </p:txBody>
      </p:sp>
      <p:sp>
        <p:nvSpPr>
          <p:cNvPr id="9" name="Espace réservé du pied de page 8"/>
          <p:cNvSpPr>
            <a:spLocks noGrp="1"/>
          </p:cNvSpPr>
          <p:nvPr>
            <p:ph type="ftr" sz="quarter" idx="11"/>
          </p:nvPr>
        </p:nvSpPr>
        <p:spPr/>
        <p:txBody>
          <a:bodyPr/>
          <a:lstStyle/>
          <a:p>
            <a:pPr>
              <a:defRPr/>
            </a:pPr>
            <a:r>
              <a:rPr lang="fr-FR"/>
              <a:t>Dr Maamri Ramdane</a:t>
            </a:r>
            <a:endParaRPr lang="en-US"/>
          </a:p>
        </p:txBody>
      </p:sp>
      <p:sp>
        <p:nvSpPr>
          <p:cNvPr id="8" name="Espace réservé du numéro de diapositive 7"/>
          <p:cNvSpPr>
            <a:spLocks noGrp="1"/>
          </p:cNvSpPr>
          <p:nvPr>
            <p:ph type="sldNum" sz="quarter" idx="12"/>
          </p:nvPr>
        </p:nvSpPr>
        <p:spPr/>
        <p:txBody>
          <a:bodyPr/>
          <a:lstStyle/>
          <a:p>
            <a:pPr>
              <a:defRPr/>
            </a:pPr>
            <a:fld id="{4B43B83F-59D2-412B-A088-1BF336A71790}" type="slidenum">
              <a:rPr lang="en-US"/>
              <a:pPr>
                <a:defRPr/>
              </a:pPr>
              <a:t>72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re 1"/>
          <p:cNvSpPr>
            <a:spLocks noGrp="1"/>
          </p:cNvSpPr>
          <p:nvPr>
            <p:ph type="title"/>
          </p:nvPr>
        </p:nvSpPr>
        <p:spPr>
          <a:xfrm>
            <a:off x="1785938" y="0"/>
            <a:ext cx="6324600" cy="685800"/>
          </a:xfrm>
        </p:spPr>
        <p:txBody>
          <a:bodyPr/>
          <a:lstStyle/>
          <a:p>
            <a:pPr fontAlgn="auto">
              <a:spcAft>
                <a:spcPts val="0"/>
              </a:spcAft>
              <a:defRPr/>
            </a:pPr>
            <a:r>
              <a:rPr lang="fr-FR" smtClean="0"/>
              <a:t>Définitions</a:t>
            </a:r>
            <a:endParaRPr lang="ar-DZ" smtClean="0"/>
          </a:p>
        </p:txBody>
      </p:sp>
      <p:sp>
        <p:nvSpPr>
          <p:cNvPr id="3" name="Espace réservé du contenu 2"/>
          <p:cNvSpPr>
            <a:spLocks noGrp="1"/>
          </p:cNvSpPr>
          <p:nvPr>
            <p:ph idx="1"/>
          </p:nvPr>
        </p:nvSpPr>
        <p:spPr>
          <a:xfrm>
            <a:off x="714348" y="1285860"/>
            <a:ext cx="7512050" cy="4191000"/>
          </a:xfrm>
        </p:spPr>
        <p:txBody>
          <a:bodyPr/>
          <a:lstStyle/>
          <a:p>
            <a:r>
              <a:rPr lang="fr-FR" dirty="0" smtClean="0"/>
              <a:t> Tester c’est réaliser l’exécution du programme</a:t>
            </a:r>
          </a:p>
          <a:p>
            <a:pPr>
              <a:buFont typeface="Wingdings" pitchFamily="2" charset="2"/>
              <a:buChar char="ü"/>
            </a:pPr>
            <a:r>
              <a:rPr lang="fr-FR" dirty="0" smtClean="0"/>
              <a:t>Notion d’Oracle : résultats attendus d’une exécution du logiciel</a:t>
            </a:r>
          </a:p>
          <a:p>
            <a:pPr>
              <a:buFont typeface="Wingdings" pitchFamily="2" charset="2"/>
              <a:buChar char="ü"/>
            </a:pPr>
            <a:r>
              <a:rPr lang="fr-FR" dirty="0" smtClean="0"/>
              <a:t>Coût du test : 30 % à60 % du coût de développement total </a:t>
            </a:r>
          </a:p>
          <a:p>
            <a:pPr>
              <a:buFont typeface="Wingdings" pitchFamily="2" charset="2"/>
              <a:buChar char="ü"/>
            </a:pPr>
            <a:r>
              <a:rPr lang="fr-FR" dirty="0" smtClean="0"/>
              <a:t>Deux grandes familles de tests</a:t>
            </a:r>
          </a:p>
          <a:p>
            <a:pPr lvl="1">
              <a:buFont typeface="Wingdings" pitchFamily="2" charset="2"/>
              <a:buChar char="§"/>
            </a:pPr>
            <a:r>
              <a:rPr lang="fr-FR" dirty="0" smtClean="0"/>
              <a:t>Test fonctionnel (ou test boîte noire)</a:t>
            </a:r>
          </a:p>
          <a:p>
            <a:pPr lvl="1">
              <a:buFont typeface="Wingdings" pitchFamily="2" charset="2"/>
              <a:buChar char="§"/>
            </a:pPr>
            <a:r>
              <a:rPr lang="fr-FR" dirty="0" smtClean="0"/>
              <a:t>Test structurel (ou test boîte de verre)</a:t>
            </a:r>
          </a:p>
          <a:p>
            <a:endParaRPr lang="ar-DZ" dirty="0" smtClean="0"/>
          </a:p>
        </p:txBody>
      </p:sp>
      <p:sp>
        <p:nvSpPr>
          <p:cNvPr id="73733" name="Espace réservé du pied de page 4"/>
          <p:cNvSpPr>
            <a:spLocks noGrp="1"/>
          </p:cNvSpPr>
          <p:nvPr>
            <p:ph type="ftr" sz="quarter" idx="11"/>
          </p:nvPr>
        </p:nvSpPr>
        <p:spPr/>
        <p:txBody>
          <a:bodyPr/>
          <a:lstStyle/>
          <a:p>
            <a:pPr>
              <a:defRPr/>
            </a:pPr>
            <a:r>
              <a:rPr lang="fr-FR"/>
              <a:t>Dr Maamri Ramdane</a:t>
            </a:r>
            <a:endParaRPr lang="en-US"/>
          </a:p>
        </p:txBody>
      </p:sp>
      <p:sp>
        <p:nvSpPr>
          <p:cNvPr id="73734" name="Espace réservé du numéro de diapositive 5"/>
          <p:cNvSpPr>
            <a:spLocks noGrp="1"/>
          </p:cNvSpPr>
          <p:nvPr>
            <p:ph type="sldNum" sz="quarter" idx="12"/>
          </p:nvPr>
        </p:nvSpPr>
        <p:spPr>
          <a:xfrm>
            <a:off x="1905000" y="6415088"/>
            <a:ext cx="1593850" cy="441325"/>
          </a:xfrm>
        </p:spPr>
        <p:txBody>
          <a:bodyPr/>
          <a:lstStyle/>
          <a:p>
            <a:pPr algn="l">
              <a:defRPr/>
            </a:pPr>
            <a:fld id="{F469E675-BDBC-46F5-8C4E-61998C7F6861}" type="slidenum">
              <a:rPr lang="en-US"/>
              <a:pPr algn="l">
                <a:defRPr/>
              </a:pPr>
              <a:t>73</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linds(horizontal)">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blinds(horizontal)">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280988" y="0"/>
            <a:ext cx="7773987" cy="609600"/>
          </a:xfrm>
          <a:prstGeom prst="rect">
            <a:avLst/>
          </a:prstGeom>
          <a:noFill/>
          <a:ln w="12700">
            <a:noFill/>
            <a:miter lim="800000"/>
            <a:headEnd/>
            <a:tailEnd/>
          </a:ln>
        </p:spPr>
        <p:txBody>
          <a:bodyPr lIns="90488" tIns="46038" rIns="90488" bIns="46038" anchor="ctr"/>
          <a:lstStyle/>
          <a:p>
            <a:r>
              <a:rPr lang="fr-FR" sz="3200">
                <a:solidFill>
                  <a:schemeClr val="tx2"/>
                </a:solidFill>
                <a:latin typeface="Arial" charset="0"/>
              </a:rPr>
              <a:t>Principe du test</a:t>
            </a:r>
            <a:endParaRPr lang="fr-FR" sz="4000">
              <a:solidFill>
                <a:schemeClr val="tx2"/>
              </a:solidFill>
              <a:latin typeface="Arial Black" pitchFamily="34" charset="0"/>
            </a:endParaRPr>
          </a:p>
        </p:txBody>
      </p:sp>
      <p:sp>
        <p:nvSpPr>
          <p:cNvPr id="89091" name="Line 5"/>
          <p:cNvSpPr>
            <a:spLocks noChangeShapeType="1"/>
          </p:cNvSpPr>
          <p:nvPr/>
        </p:nvSpPr>
        <p:spPr bwMode="auto">
          <a:xfrm>
            <a:off x="4641850" y="1371600"/>
            <a:ext cx="0" cy="762000"/>
          </a:xfrm>
          <a:prstGeom prst="line">
            <a:avLst/>
          </a:prstGeom>
          <a:noFill/>
          <a:ln w="19050">
            <a:solidFill>
              <a:schemeClr val="tx1"/>
            </a:solidFill>
            <a:round/>
            <a:headEnd/>
            <a:tailEnd type="triangle" w="med" len="med"/>
          </a:ln>
        </p:spPr>
        <p:txBody>
          <a:bodyPr wrap="none" anchor="ctr"/>
          <a:lstStyle/>
          <a:p>
            <a:endParaRPr lang="fr-FR"/>
          </a:p>
        </p:txBody>
      </p:sp>
      <p:sp>
        <p:nvSpPr>
          <p:cNvPr id="89092" name="Line 6"/>
          <p:cNvSpPr>
            <a:spLocks noChangeShapeType="1"/>
          </p:cNvSpPr>
          <p:nvPr/>
        </p:nvSpPr>
        <p:spPr bwMode="auto">
          <a:xfrm flipV="1">
            <a:off x="1476375" y="2590800"/>
            <a:ext cx="2111375" cy="609600"/>
          </a:xfrm>
          <a:prstGeom prst="line">
            <a:avLst/>
          </a:prstGeom>
          <a:noFill/>
          <a:ln w="19050">
            <a:solidFill>
              <a:schemeClr val="tx1"/>
            </a:solidFill>
            <a:round/>
            <a:headEnd/>
            <a:tailEnd type="triangle" w="med" len="med"/>
          </a:ln>
        </p:spPr>
        <p:txBody>
          <a:bodyPr wrap="none" anchor="ctr"/>
          <a:lstStyle/>
          <a:p>
            <a:endParaRPr lang="fr-FR"/>
          </a:p>
        </p:txBody>
      </p:sp>
      <p:sp>
        <p:nvSpPr>
          <p:cNvPr id="89093" name="Line 7"/>
          <p:cNvSpPr>
            <a:spLocks noChangeShapeType="1"/>
          </p:cNvSpPr>
          <p:nvPr/>
        </p:nvSpPr>
        <p:spPr bwMode="auto">
          <a:xfrm>
            <a:off x="5697538" y="2590800"/>
            <a:ext cx="1970087" cy="609600"/>
          </a:xfrm>
          <a:prstGeom prst="line">
            <a:avLst/>
          </a:prstGeom>
          <a:noFill/>
          <a:ln w="19050">
            <a:solidFill>
              <a:schemeClr val="tx1"/>
            </a:solidFill>
            <a:round/>
            <a:headEnd/>
            <a:tailEnd type="triangle" w="med" len="med"/>
          </a:ln>
        </p:spPr>
        <p:txBody>
          <a:bodyPr wrap="none" anchor="ctr"/>
          <a:lstStyle/>
          <a:p>
            <a:endParaRPr lang="fr-FR"/>
          </a:p>
        </p:txBody>
      </p:sp>
      <p:sp>
        <p:nvSpPr>
          <p:cNvPr id="89094" name="Text Box 9"/>
          <p:cNvSpPr txBox="1">
            <a:spLocks noChangeArrowheads="1"/>
          </p:cNvSpPr>
          <p:nvPr/>
        </p:nvSpPr>
        <p:spPr bwMode="auto">
          <a:xfrm>
            <a:off x="3516313" y="914400"/>
            <a:ext cx="2333625" cy="492125"/>
          </a:xfrm>
          <a:prstGeom prst="rect">
            <a:avLst/>
          </a:prstGeom>
          <a:noFill/>
          <a:ln w="12700">
            <a:noFill/>
            <a:miter lim="800000"/>
            <a:headEnd/>
            <a:tailEnd/>
          </a:ln>
        </p:spPr>
        <p:txBody>
          <a:bodyPr wrap="none">
            <a:spAutoFit/>
          </a:bodyPr>
          <a:lstStyle/>
          <a:p>
            <a:r>
              <a:rPr lang="fr-FR" sz="2600">
                <a:latin typeface="Arial" charset="0"/>
              </a:rPr>
              <a:t>Programme </a:t>
            </a:r>
            <a:r>
              <a:rPr lang="fr-FR" sz="2600">
                <a:latin typeface="Courier New" pitchFamily="49" charset="0"/>
              </a:rPr>
              <a:t>P</a:t>
            </a:r>
            <a:endParaRPr lang="fr-FR">
              <a:latin typeface="Arial" charset="0"/>
            </a:endParaRPr>
          </a:p>
        </p:txBody>
      </p:sp>
      <p:sp>
        <p:nvSpPr>
          <p:cNvPr id="89095" name="Text Box 11"/>
          <p:cNvSpPr txBox="1">
            <a:spLocks noChangeArrowheads="1"/>
          </p:cNvSpPr>
          <p:nvPr/>
        </p:nvSpPr>
        <p:spPr bwMode="auto">
          <a:xfrm>
            <a:off x="3868738" y="2209800"/>
            <a:ext cx="1898650" cy="519113"/>
          </a:xfrm>
          <a:prstGeom prst="rect">
            <a:avLst/>
          </a:prstGeom>
          <a:noFill/>
          <a:ln w="12700">
            <a:noFill/>
            <a:miter lim="800000"/>
            <a:headEnd/>
            <a:tailEnd/>
          </a:ln>
        </p:spPr>
        <p:txBody>
          <a:bodyPr>
            <a:spAutoFit/>
          </a:bodyPr>
          <a:lstStyle/>
          <a:p>
            <a:r>
              <a:rPr lang="fr-FR" sz="2800">
                <a:solidFill>
                  <a:srgbClr val="FF9933"/>
                </a:solidFill>
                <a:latin typeface="Courier New" pitchFamily="49" charset="0"/>
              </a:rPr>
              <a:t>Évaluer</a:t>
            </a:r>
            <a:endParaRPr lang="fr-FR" sz="2800">
              <a:solidFill>
                <a:schemeClr val="accent1"/>
              </a:solidFill>
            </a:endParaRPr>
          </a:p>
        </p:txBody>
      </p:sp>
      <p:sp>
        <p:nvSpPr>
          <p:cNvPr id="89096" name="Text Box 15"/>
          <p:cNvSpPr txBox="1">
            <a:spLocks noChangeArrowheads="1"/>
          </p:cNvSpPr>
          <p:nvPr/>
        </p:nvSpPr>
        <p:spPr bwMode="auto">
          <a:xfrm>
            <a:off x="0" y="3200400"/>
            <a:ext cx="2884488" cy="892175"/>
          </a:xfrm>
          <a:prstGeom prst="rect">
            <a:avLst/>
          </a:prstGeom>
          <a:noFill/>
          <a:ln w="12700">
            <a:noFill/>
            <a:miter lim="800000"/>
            <a:headEnd/>
            <a:tailEnd/>
          </a:ln>
        </p:spPr>
        <p:txBody>
          <a:bodyPr>
            <a:spAutoFit/>
          </a:bodyPr>
          <a:lstStyle/>
          <a:p>
            <a:r>
              <a:rPr lang="fr-FR" sz="2600">
                <a:latin typeface="Arial" charset="0"/>
              </a:rPr>
              <a:t>Données de test </a:t>
            </a:r>
            <a:r>
              <a:rPr lang="fr-FR" sz="2600">
                <a:latin typeface="Courier New" pitchFamily="49" charset="0"/>
              </a:rPr>
              <a:t>X</a:t>
            </a:r>
            <a:endParaRPr lang="fr-FR">
              <a:solidFill>
                <a:srgbClr val="0033CC"/>
              </a:solidFill>
            </a:endParaRPr>
          </a:p>
        </p:txBody>
      </p:sp>
      <p:sp>
        <p:nvSpPr>
          <p:cNvPr id="89097" name="Text Box 16"/>
          <p:cNvSpPr txBox="1">
            <a:spLocks noChangeArrowheads="1"/>
          </p:cNvSpPr>
          <p:nvPr/>
        </p:nvSpPr>
        <p:spPr bwMode="auto">
          <a:xfrm>
            <a:off x="7173913" y="3200400"/>
            <a:ext cx="1970087" cy="862013"/>
          </a:xfrm>
          <a:prstGeom prst="rect">
            <a:avLst/>
          </a:prstGeom>
          <a:noFill/>
          <a:ln w="12700">
            <a:noFill/>
            <a:miter lim="800000"/>
            <a:headEnd/>
            <a:tailEnd/>
          </a:ln>
        </p:spPr>
        <p:txBody>
          <a:bodyPr>
            <a:spAutoFit/>
          </a:bodyPr>
          <a:lstStyle/>
          <a:p>
            <a:r>
              <a:rPr lang="fr-FR" sz="2600">
                <a:latin typeface="Arial" charset="0"/>
              </a:rPr>
              <a:t>Sorties </a:t>
            </a:r>
            <a:r>
              <a:rPr lang="fr-FR">
                <a:latin typeface="Courier New" pitchFamily="49" charset="0"/>
              </a:rPr>
              <a:t>P(X)</a:t>
            </a:r>
          </a:p>
        </p:txBody>
      </p:sp>
      <p:sp>
        <p:nvSpPr>
          <p:cNvPr id="89098" name="Line 3"/>
          <p:cNvSpPr>
            <a:spLocks noChangeShapeType="1"/>
          </p:cNvSpPr>
          <p:nvPr/>
        </p:nvSpPr>
        <p:spPr bwMode="auto">
          <a:xfrm>
            <a:off x="1336675" y="3660775"/>
            <a:ext cx="2320925" cy="838200"/>
          </a:xfrm>
          <a:prstGeom prst="line">
            <a:avLst/>
          </a:prstGeom>
          <a:noFill/>
          <a:ln w="19050">
            <a:solidFill>
              <a:schemeClr val="tx1"/>
            </a:solidFill>
            <a:round/>
            <a:headEnd/>
            <a:tailEnd type="triangle" w="med" len="med"/>
          </a:ln>
        </p:spPr>
        <p:txBody>
          <a:bodyPr wrap="none" anchor="ctr"/>
          <a:lstStyle/>
          <a:p>
            <a:endParaRPr lang="fr-FR"/>
          </a:p>
        </p:txBody>
      </p:sp>
      <p:sp>
        <p:nvSpPr>
          <p:cNvPr id="89099" name="Line 4"/>
          <p:cNvSpPr>
            <a:spLocks noChangeShapeType="1"/>
          </p:cNvSpPr>
          <p:nvPr/>
        </p:nvSpPr>
        <p:spPr bwMode="auto">
          <a:xfrm flipH="1">
            <a:off x="5627688" y="3813175"/>
            <a:ext cx="2039937" cy="606425"/>
          </a:xfrm>
          <a:prstGeom prst="line">
            <a:avLst/>
          </a:prstGeom>
          <a:noFill/>
          <a:ln w="19050">
            <a:solidFill>
              <a:schemeClr val="tx1"/>
            </a:solidFill>
            <a:round/>
            <a:headEnd/>
            <a:tailEnd type="triangle" w="med" len="med"/>
          </a:ln>
        </p:spPr>
        <p:txBody>
          <a:bodyPr wrap="none" anchor="ctr"/>
          <a:lstStyle/>
          <a:p>
            <a:endParaRPr lang="fr-FR"/>
          </a:p>
        </p:txBody>
      </p:sp>
      <p:sp>
        <p:nvSpPr>
          <p:cNvPr id="89100" name="Text Box 8"/>
          <p:cNvSpPr txBox="1">
            <a:spLocks noChangeArrowheads="1"/>
          </p:cNvSpPr>
          <p:nvPr/>
        </p:nvSpPr>
        <p:spPr bwMode="auto">
          <a:xfrm>
            <a:off x="3798888" y="3200400"/>
            <a:ext cx="1898650" cy="892175"/>
          </a:xfrm>
          <a:prstGeom prst="rect">
            <a:avLst/>
          </a:prstGeom>
          <a:noFill/>
          <a:ln w="12700">
            <a:noFill/>
            <a:miter lim="800000"/>
            <a:headEnd/>
            <a:tailEnd/>
          </a:ln>
        </p:spPr>
        <p:txBody>
          <a:bodyPr>
            <a:spAutoFit/>
          </a:bodyPr>
          <a:lstStyle/>
          <a:p>
            <a:r>
              <a:rPr lang="fr-FR" sz="2600">
                <a:latin typeface="Arial" charset="0"/>
              </a:rPr>
              <a:t>Oracle  </a:t>
            </a:r>
            <a:r>
              <a:rPr lang="fr-FR" sz="2600">
                <a:latin typeface="Courier New" pitchFamily="49" charset="0"/>
              </a:rPr>
              <a:t>ok</a:t>
            </a:r>
            <a:r>
              <a:rPr lang="fr-FR" sz="2600" baseline="-25000">
                <a:latin typeface="Courier New" pitchFamily="49" charset="0"/>
              </a:rPr>
              <a:t>F</a:t>
            </a:r>
            <a:r>
              <a:rPr lang="fr-FR" sz="2600">
                <a:latin typeface="Courier New" pitchFamily="49" charset="0"/>
              </a:rPr>
              <a:t> </a:t>
            </a:r>
          </a:p>
        </p:txBody>
      </p:sp>
      <p:sp>
        <p:nvSpPr>
          <p:cNvPr id="89101" name="Line 10"/>
          <p:cNvSpPr>
            <a:spLocks noChangeShapeType="1"/>
          </p:cNvSpPr>
          <p:nvPr/>
        </p:nvSpPr>
        <p:spPr bwMode="auto">
          <a:xfrm flipV="1">
            <a:off x="4641850" y="4800600"/>
            <a:ext cx="0" cy="762000"/>
          </a:xfrm>
          <a:prstGeom prst="line">
            <a:avLst/>
          </a:prstGeom>
          <a:noFill/>
          <a:ln w="19050">
            <a:solidFill>
              <a:schemeClr val="tx1"/>
            </a:solidFill>
            <a:round/>
            <a:headEnd type="triangle" w="med" len="med"/>
            <a:tailEnd/>
          </a:ln>
        </p:spPr>
        <p:txBody>
          <a:bodyPr wrap="none" anchor="ctr"/>
          <a:lstStyle/>
          <a:p>
            <a:endParaRPr lang="fr-FR"/>
          </a:p>
        </p:txBody>
      </p:sp>
      <p:sp>
        <p:nvSpPr>
          <p:cNvPr id="89102" name="Text Box 12"/>
          <p:cNvSpPr txBox="1">
            <a:spLocks noChangeArrowheads="1"/>
          </p:cNvSpPr>
          <p:nvPr/>
        </p:nvSpPr>
        <p:spPr bwMode="auto">
          <a:xfrm>
            <a:off x="3727450" y="4294188"/>
            <a:ext cx="1989138" cy="492125"/>
          </a:xfrm>
          <a:prstGeom prst="rect">
            <a:avLst/>
          </a:prstGeom>
          <a:noFill/>
          <a:ln w="12700">
            <a:noFill/>
            <a:miter lim="800000"/>
            <a:headEnd/>
            <a:tailEnd/>
          </a:ln>
        </p:spPr>
        <p:txBody>
          <a:bodyPr wrap="none">
            <a:spAutoFit/>
          </a:bodyPr>
          <a:lstStyle/>
          <a:p>
            <a:r>
              <a:rPr lang="fr-FR" sz="2600">
                <a:solidFill>
                  <a:srgbClr val="FF9933"/>
                </a:solidFill>
                <a:latin typeface="Courier New" pitchFamily="49" charset="0"/>
              </a:rPr>
              <a:t>Contrôler</a:t>
            </a:r>
            <a:endParaRPr lang="fr-FR">
              <a:solidFill>
                <a:schemeClr val="accent1"/>
              </a:solidFill>
              <a:latin typeface="Courier New" pitchFamily="49" charset="0"/>
            </a:endParaRPr>
          </a:p>
        </p:txBody>
      </p:sp>
      <p:sp>
        <p:nvSpPr>
          <p:cNvPr id="89103" name="Text Box 17"/>
          <p:cNvSpPr txBox="1">
            <a:spLocks noChangeArrowheads="1"/>
          </p:cNvSpPr>
          <p:nvPr/>
        </p:nvSpPr>
        <p:spPr bwMode="auto">
          <a:xfrm>
            <a:off x="3235325" y="5586413"/>
            <a:ext cx="3897313" cy="492125"/>
          </a:xfrm>
          <a:prstGeom prst="rect">
            <a:avLst/>
          </a:prstGeom>
          <a:noFill/>
          <a:ln w="12700">
            <a:noFill/>
            <a:miter lim="800000"/>
            <a:headEnd/>
            <a:tailEnd/>
          </a:ln>
        </p:spPr>
        <p:txBody>
          <a:bodyPr wrap="none">
            <a:spAutoFit/>
          </a:bodyPr>
          <a:lstStyle/>
          <a:p>
            <a:r>
              <a:rPr lang="fr-FR" sz="2600">
                <a:latin typeface="Arial" charset="0"/>
              </a:rPr>
              <a:t>Résultats (</a:t>
            </a:r>
            <a:r>
              <a:rPr lang="fr-FR" sz="2600">
                <a:latin typeface="Courier New" pitchFamily="49" charset="0"/>
              </a:rPr>
              <a:t>vrai,faux</a:t>
            </a:r>
            <a:r>
              <a:rPr lang="fr-FR" sz="2600">
                <a:latin typeface="Arial" charset="0"/>
              </a:rPr>
              <a:t>) </a:t>
            </a:r>
            <a:endParaRPr lang="fr-FR">
              <a:latin typeface="Arial" charset="0"/>
            </a:endParaRPr>
          </a:p>
        </p:txBody>
      </p:sp>
      <p:sp>
        <p:nvSpPr>
          <p:cNvPr id="89104" name="Line 18"/>
          <p:cNvSpPr>
            <a:spLocks noChangeShapeType="1"/>
          </p:cNvSpPr>
          <p:nvPr/>
        </p:nvSpPr>
        <p:spPr bwMode="auto">
          <a:xfrm flipV="1">
            <a:off x="4641850" y="3733800"/>
            <a:ext cx="0" cy="457200"/>
          </a:xfrm>
          <a:prstGeom prst="line">
            <a:avLst/>
          </a:prstGeom>
          <a:noFill/>
          <a:ln w="19050">
            <a:solidFill>
              <a:schemeClr val="tx1"/>
            </a:solidFill>
            <a:round/>
            <a:headEnd type="triangle" w="med" len="med"/>
            <a:tailEnd/>
          </a:ln>
        </p:spPr>
        <p:txBody>
          <a:bodyPr wrap="none" anchor="ctr"/>
          <a:lstStyle/>
          <a:p>
            <a:endParaRPr lang="fr-FR"/>
          </a:p>
        </p:txBody>
      </p:sp>
      <p:sp>
        <p:nvSpPr>
          <p:cNvPr id="89105" name="Line 21"/>
          <p:cNvSpPr>
            <a:spLocks noChangeShapeType="1"/>
          </p:cNvSpPr>
          <p:nvPr/>
        </p:nvSpPr>
        <p:spPr bwMode="auto">
          <a:xfrm>
            <a:off x="422275" y="6248400"/>
            <a:ext cx="8229600" cy="0"/>
          </a:xfrm>
          <a:prstGeom prst="line">
            <a:avLst/>
          </a:prstGeom>
          <a:noFill/>
          <a:ln w="12700">
            <a:solidFill>
              <a:schemeClr val="tx1"/>
            </a:solidFill>
            <a:round/>
            <a:headEnd/>
            <a:tailEnd/>
          </a:ln>
        </p:spPr>
        <p:txBody>
          <a:bodyPr wrap="none" anchor="ctr"/>
          <a:lstStyle/>
          <a:p>
            <a:endParaRPr lang="fr-FR"/>
          </a:p>
        </p:txBody>
      </p:sp>
      <p:sp>
        <p:nvSpPr>
          <p:cNvPr id="23" name="Espace réservé du pied de page 22"/>
          <p:cNvSpPr>
            <a:spLocks noGrp="1"/>
          </p:cNvSpPr>
          <p:nvPr>
            <p:ph type="ftr" sz="quarter" idx="11"/>
          </p:nvPr>
        </p:nvSpPr>
        <p:spPr/>
        <p:txBody>
          <a:bodyPr/>
          <a:lstStyle/>
          <a:p>
            <a:pPr>
              <a:defRPr/>
            </a:pPr>
            <a:r>
              <a:rPr lang="fr-FR"/>
              <a:t>Dr Maamri Ramdane</a:t>
            </a:r>
            <a:endParaRPr lang="en-US"/>
          </a:p>
        </p:txBody>
      </p:sp>
      <p:sp>
        <p:nvSpPr>
          <p:cNvPr id="22" name="Espace réservé du numéro de diapositive 21"/>
          <p:cNvSpPr>
            <a:spLocks noGrp="1"/>
          </p:cNvSpPr>
          <p:nvPr>
            <p:ph type="sldNum" sz="quarter" idx="12"/>
          </p:nvPr>
        </p:nvSpPr>
        <p:spPr/>
        <p:txBody>
          <a:bodyPr/>
          <a:lstStyle/>
          <a:p>
            <a:pPr>
              <a:defRPr/>
            </a:pPr>
            <a:fld id="{9547CF7B-7127-47CF-8E42-64A3CFB03B4E}" type="slidenum">
              <a:rPr lang="en-US"/>
              <a:pPr>
                <a:defRPr/>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285720" y="428604"/>
            <a:ext cx="8370887" cy="533400"/>
          </a:xfrm>
          <a:prstGeom prst="rect">
            <a:avLst/>
          </a:prstGeom>
          <a:noFill/>
          <a:ln w="12700">
            <a:noFill/>
            <a:miter lim="800000"/>
            <a:headEnd/>
            <a:tailEnd/>
          </a:ln>
        </p:spPr>
        <p:txBody>
          <a:bodyPr lIns="90488" tIns="44450" rIns="90488" bIns="44450" anchor="ctr"/>
          <a:lstStyle/>
          <a:p>
            <a:r>
              <a:rPr lang="fr-FR" sz="3200" dirty="0">
                <a:solidFill>
                  <a:schemeClr val="tx2"/>
                </a:solidFill>
                <a:latin typeface="Arial" charset="0"/>
              </a:rPr>
              <a:t>Stratégies de sélection des données de test</a:t>
            </a:r>
            <a:endParaRPr lang="fr-FR" sz="2800" dirty="0">
              <a:solidFill>
                <a:schemeClr val="tx2"/>
              </a:solidFill>
              <a:latin typeface="Arial" charset="0"/>
            </a:endParaRPr>
          </a:p>
        </p:txBody>
      </p:sp>
      <p:sp>
        <p:nvSpPr>
          <p:cNvPr id="90115" name="Rectangle 3"/>
          <p:cNvSpPr>
            <a:spLocks noChangeArrowheads="1"/>
          </p:cNvSpPr>
          <p:nvPr/>
        </p:nvSpPr>
        <p:spPr bwMode="auto">
          <a:xfrm>
            <a:off x="3428992" y="2071678"/>
            <a:ext cx="2379663" cy="749300"/>
          </a:xfrm>
          <a:prstGeom prst="rect">
            <a:avLst/>
          </a:prstGeom>
          <a:solidFill>
            <a:schemeClr val="tx2"/>
          </a:solidFill>
          <a:ln w="12700">
            <a:solidFill>
              <a:schemeClr val="tx1"/>
            </a:solidFill>
            <a:miter lim="800000"/>
            <a:headEnd/>
            <a:tailEnd/>
          </a:ln>
        </p:spPr>
        <p:txBody>
          <a:bodyPr wrap="none" anchor="ctr"/>
          <a:lstStyle/>
          <a:p>
            <a:endParaRPr lang="ar-DZ"/>
          </a:p>
        </p:txBody>
      </p:sp>
      <p:sp>
        <p:nvSpPr>
          <p:cNvPr id="90116" name="AutoShape 4"/>
          <p:cNvSpPr>
            <a:spLocks noChangeArrowheads="1"/>
          </p:cNvSpPr>
          <p:nvPr/>
        </p:nvSpPr>
        <p:spPr bwMode="auto">
          <a:xfrm>
            <a:off x="1617663" y="2438400"/>
            <a:ext cx="1184275" cy="292100"/>
          </a:xfrm>
          <a:prstGeom prst="rightArrow">
            <a:avLst>
              <a:gd name="adj1" fmla="val 50000"/>
              <a:gd name="adj2" fmla="val 219629"/>
            </a:avLst>
          </a:prstGeom>
          <a:solidFill>
            <a:schemeClr val="bg1"/>
          </a:solidFill>
          <a:ln w="12700">
            <a:solidFill>
              <a:schemeClr val="tx1"/>
            </a:solidFill>
            <a:miter lim="800000"/>
            <a:headEnd/>
            <a:tailEnd/>
          </a:ln>
        </p:spPr>
        <p:txBody>
          <a:bodyPr wrap="none" anchor="ctr"/>
          <a:lstStyle/>
          <a:p>
            <a:endParaRPr lang="ar-DZ"/>
          </a:p>
        </p:txBody>
      </p:sp>
      <p:sp>
        <p:nvSpPr>
          <p:cNvPr id="90117" name="AutoShape 5"/>
          <p:cNvSpPr>
            <a:spLocks noChangeArrowheads="1"/>
          </p:cNvSpPr>
          <p:nvPr/>
        </p:nvSpPr>
        <p:spPr bwMode="auto">
          <a:xfrm>
            <a:off x="5838825" y="2362200"/>
            <a:ext cx="1254125" cy="292100"/>
          </a:xfrm>
          <a:prstGeom prst="rightArrow">
            <a:avLst>
              <a:gd name="adj1" fmla="val 50000"/>
              <a:gd name="adj2" fmla="val 232583"/>
            </a:avLst>
          </a:prstGeom>
          <a:solidFill>
            <a:schemeClr val="bg1"/>
          </a:solidFill>
          <a:ln w="12700">
            <a:solidFill>
              <a:schemeClr val="tx1"/>
            </a:solidFill>
            <a:miter lim="800000"/>
            <a:headEnd/>
            <a:tailEnd/>
          </a:ln>
        </p:spPr>
        <p:txBody>
          <a:bodyPr wrap="none" anchor="ctr"/>
          <a:lstStyle/>
          <a:p>
            <a:endParaRPr lang="ar-DZ"/>
          </a:p>
        </p:txBody>
      </p:sp>
      <p:sp>
        <p:nvSpPr>
          <p:cNvPr id="90118" name="Rectangle 6"/>
          <p:cNvSpPr>
            <a:spLocks noChangeArrowheads="1"/>
          </p:cNvSpPr>
          <p:nvPr/>
        </p:nvSpPr>
        <p:spPr bwMode="auto">
          <a:xfrm>
            <a:off x="1195388" y="2057400"/>
            <a:ext cx="2219325" cy="458788"/>
          </a:xfrm>
          <a:prstGeom prst="rect">
            <a:avLst/>
          </a:prstGeom>
          <a:noFill/>
          <a:ln w="12700">
            <a:noFill/>
            <a:miter lim="800000"/>
            <a:headEnd/>
            <a:tailEnd/>
          </a:ln>
        </p:spPr>
        <p:txBody>
          <a:bodyPr wrap="none" lIns="90488" tIns="44450" rIns="90488" bIns="44450">
            <a:spAutoFit/>
          </a:bodyPr>
          <a:lstStyle/>
          <a:p>
            <a:r>
              <a:rPr lang="fr-FR"/>
              <a:t>Données de test</a:t>
            </a:r>
            <a:endParaRPr lang="fr-FR" sz="2000"/>
          </a:p>
        </p:txBody>
      </p:sp>
      <p:sp>
        <p:nvSpPr>
          <p:cNvPr id="90119" name="Rectangle 7"/>
          <p:cNvSpPr>
            <a:spLocks noChangeArrowheads="1"/>
          </p:cNvSpPr>
          <p:nvPr/>
        </p:nvSpPr>
        <p:spPr bwMode="auto">
          <a:xfrm>
            <a:off x="5767388" y="1981200"/>
            <a:ext cx="1089025" cy="458788"/>
          </a:xfrm>
          <a:prstGeom prst="rect">
            <a:avLst/>
          </a:prstGeom>
          <a:noFill/>
          <a:ln w="12700">
            <a:noFill/>
            <a:miter lim="800000"/>
            <a:headEnd/>
            <a:tailEnd/>
          </a:ln>
        </p:spPr>
        <p:txBody>
          <a:bodyPr wrap="none" lIns="90488" tIns="44450" rIns="90488" bIns="44450">
            <a:spAutoFit/>
          </a:bodyPr>
          <a:lstStyle/>
          <a:p>
            <a:r>
              <a:rPr lang="fr-FR"/>
              <a:t>Sorties</a:t>
            </a:r>
            <a:endParaRPr lang="fr-FR" sz="2000">
              <a:latin typeface="Arial" charset="0"/>
            </a:endParaRPr>
          </a:p>
        </p:txBody>
      </p:sp>
      <p:sp>
        <p:nvSpPr>
          <p:cNvPr id="90120" name="Rectangle 8"/>
          <p:cNvSpPr>
            <a:spLocks noChangeArrowheads="1"/>
          </p:cNvSpPr>
          <p:nvPr/>
        </p:nvSpPr>
        <p:spPr bwMode="auto">
          <a:xfrm>
            <a:off x="984250" y="1295400"/>
            <a:ext cx="7004050" cy="490538"/>
          </a:xfrm>
          <a:prstGeom prst="rect">
            <a:avLst/>
          </a:prstGeom>
          <a:noFill/>
          <a:ln w="12700">
            <a:noFill/>
            <a:miter lim="800000"/>
            <a:headEnd/>
            <a:tailEnd/>
          </a:ln>
        </p:spPr>
        <p:txBody>
          <a:bodyPr wrap="none" lIns="90488" tIns="44450" rIns="90488" bIns="44450">
            <a:spAutoFit/>
          </a:bodyPr>
          <a:lstStyle/>
          <a:p>
            <a:r>
              <a:rPr lang="fr-FR" sz="2600" u="sng">
                <a:latin typeface="Arial" charset="0"/>
              </a:rPr>
              <a:t>Test fonctionnel :  basé sur la spécification</a:t>
            </a:r>
            <a:endParaRPr lang="fr-FR" sz="3200" u="sng">
              <a:latin typeface="Arial" charset="0"/>
            </a:endParaRPr>
          </a:p>
        </p:txBody>
      </p:sp>
      <p:sp>
        <p:nvSpPr>
          <p:cNvPr id="90121" name="Rectangle 9"/>
          <p:cNvSpPr>
            <a:spLocks noChangeArrowheads="1"/>
          </p:cNvSpPr>
          <p:nvPr/>
        </p:nvSpPr>
        <p:spPr bwMode="auto">
          <a:xfrm>
            <a:off x="914400" y="3810000"/>
            <a:ext cx="8080375" cy="490538"/>
          </a:xfrm>
          <a:prstGeom prst="rect">
            <a:avLst/>
          </a:prstGeom>
          <a:noFill/>
          <a:ln w="12700">
            <a:noFill/>
            <a:miter lim="800000"/>
            <a:headEnd/>
            <a:tailEnd/>
          </a:ln>
        </p:spPr>
        <p:txBody>
          <a:bodyPr wrap="none" lIns="90488" tIns="44450" rIns="90488" bIns="44450">
            <a:spAutoFit/>
          </a:bodyPr>
          <a:lstStyle/>
          <a:p>
            <a:r>
              <a:rPr lang="fr-FR" sz="2600" u="sng">
                <a:latin typeface="Arial" charset="0"/>
              </a:rPr>
              <a:t>Test structurel : basé sur l’analyse du programme</a:t>
            </a:r>
            <a:endParaRPr lang="fr-FR" sz="3200" u="sng">
              <a:latin typeface="Arial" charset="0"/>
            </a:endParaRPr>
          </a:p>
        </p:txBody>
      </p:sp>
      <p:sp>
        <p:nvSpPr>
          <p:cNvPr id="90122" name="AutoShape 10"/>
          <p:cNvSpPr>
            <a:spLocks noChangeArrowheads="1"/>
          </p:cNvSpPr>
          <p:nvPr/>
        </p:nvSpPr>
        <p:spPr bwMode="auto">
          <a:xfrm>
            <a:off x="1617663" y="4800600"/>
            <a:ext cx="1184275" cy="292100"/>
          </a:xfrm>
          <a:prstGeom prst="rightArrow">
            <a:avLst>
              <a:gd name="adj1" fmla="val 50000"/>
              <a:gd name="adj2" fmla="val 219629"/>
            </a:avLst>
          </a:prstGeom>
          <a:solidFill>
            <a:schemeClr val="bg1"/>
          </a:solidFill>
          <a:ln w="12700">
            <a:solidFill>
              <a:schemeClr val="tx1"/>
            </a:solidFill>
            <a:miter lim="800000"/>
            <a:headEnd/>
            <a:tailEnd/>
          </a:ln>
        </p:spPr>
        <p:txBody>
          <a:bodyPr wrap="none" anchor="ctr"/>
          <a:lstStyle/>
          <a:p>
            <a:endParaRPr lang="ar-DZ"/>
          </a:p>
        </p:txBody>
      </p:sp>
      <p:sp>
        <p:nvSpPr>
          <p:cNvPr id="90123" name="AutoShape 11"/>
          <p:cNvSpPr>
            <a:spLocks noChangeArrowheads="1"/>
          </p:cNvSpPr>
          <p:nvPr/>
        </p:nvSpPr>
        <p:spPr bwMode="auto">
          <a:xfrm>
            <a:off x="5767388" y="4800600"/>
            <a:ext cx="1254125" cy="292100"/>
          </a:xfrm>
          <a:prstGeom prst="rightArrow">
            <a:avLst>
              <a:gd name="adj1" fmla="val 50000"/>
              <a:gd name="adj2" fmla="val 232583"/>
            </a:avLst>
          </a:prstGeom>
          <a:solidFill>
            <a:schemeClr val="bg1"/>
          </a:solidFill>
          <a:ln w="12700">
            <a:solidFill>
              <a:schemeClr val="tx1"/>
            </a:solidFill>
            <a:miter lim="800000"/>
            <a:headEnd/>
            <a:tailEnd/>
          </a:ln>
        </p:spPr>
        <p:txBody>
          <a:bodyPr wrap="none" anchor="ctr"/>
          <a:lstStyle/>
          <a:p>
            <a:endParaRPr lang="ar-DZ"/>
          </a:p>
        </p:txBody>
      </p:sp>
      <p:sp>
        <p:nvSpPr>
          <p:cNvPr id="90124" name="Rectangle 12"/>
          <p:cNvSpPr>
            <a:spLocks noChangeArrowheads="1"/>
          </p:cNvSpPr>
          <p:nvPr/>
        </p:nvSpPr>
        <p:spPr bwMode="auto">
          <a:xfrm>
            <a:off x="1195388" y="4419600"/>
            <a:ext cx="2219325" cy="458788"/>
          </a:xfrm>
          <a:prstGeom prst="rect">
            <a:avLst/>
          </a:prstGeom>
          <a:noFill/>
          <a:ln w="12700">
            <a:noFill/>
            <a:miter lim="800000"/>
            <a:headEnd/>
            <a:tailEnd/>
          </a:ln>
        </p:spPr>
        <p:txBody>
          <a:bodyPr wrap="none" lIns="90488" tIns="44450" rIns="90488" bIns="44450">
            <a:spAutoFit/>
          </a:bodyPr>
          <a:lstStyle/>
          <a:p>
            <a:r>
              <a:rPr lang="fr-FR"/>
              <a:t>Données de test</a:t>
            </a:r>
            <a:endParaRPr lang="fr-FR" sz="2000">
              <a:latin typeface="Arial" charset="0"/>
            </a:endParaRPr>
          </a:p>
        </p:txBody>
      </p:sp>
      <p:sp>
        <p:nvSpPr>
          <p:cNvPr id="90125" name="Rectangle 13"/>
          <p:cNvSpPr>
            <a:spLocks noChangeArrowheads="1"/>
          </p:cNvSpPr>
          <p:nvPr/>
        </p:nvSpPr>
        <p:spPr bwMode="auto">
          <a:xfrm>
            <a:off x="5697538" y="4419600"/>
            <a:ext cx="1089025" cy="458788"/>
          </a:xfrm>
          <a:prstGeom prst="rect">
            <a:avLst/>
          </a:prstGeom>
          <a:noFill/>
          <a:ln w="12700">
            <a:noFill/>
            <a:miter lim="800000"/>
            <a:headEnd/>
            <a:tailEnd/>
          </a:ln>
        </p:spPr>
        <p:txBody>
          <a:bodyPr wrap="none" lIns="90488" tIns="44450" rIns="90488" bIns="44450">
            <a:spAutoFit/>
          </a:bodyPr>
          <a:lstStyle/>
          <a:p>
            <a:r>
              <a:rPr lang="fr-FR"/>
              <a:t>Sorties</a:t>
            </a:r>
            <a:endParaRPr lang="fr-FR" sz="2000">
              <a:latin typeface="Arial" charset="0"/>
            </a:endParaRPr>
          </a:p>
        </p:txBody>
      </p:sp>
      <p:grpSp>
        <p:nvGrpSpPr>
          <p:cNvPr id="90126" name="Group 14"/>
          <p:cNvGrpSpPr>
            <a:grpSpLocks/>
          </p:cNvGrpSpPr>
          <p:nvPr/>
        </p:nvGrpSpPr>
        <p:grpSpPr bwMode="auto">
          <a:xfrm>
            <a:off x="3095625" y="4508500"/>
            <a:ext cx="2379663" cy="749300"/>
            <a:chOff x="2160" y="2792"/>
            <a:chExt cx="1624" cy="472"/>
          </a:xfrm>
        </p:grpSpPr>
        <p:sp>
          <p:nvSpPr>
            <p:cNvPr id="90132" name="Rectangle 15"/>
            <p:cNvSpPr>
              <a:spLocks noChangeArrowheads="1"/>
            </p:cNvSpPr>
            <p:nvPr/>
          </p:nvSpPr>
          <p:spPr bwMode="auto">
            <a:xfrm>
              <a:off x="2160" y="2792"/>
              <a:ext cx="1624" cy="472"/>
            </a:xfrm>
            <a:prstGeom prst="rect">
              <a:avLst/>
            </a:prstGeom>
            <a:noFill/>
            <a:ln w="12700">
              <a:solidFill>
                <a:schemeClr val="tx1"/>
              </a:solidFill>
              <a:miter lim="800000"/>
              <a:headEnd/>
              <a:tailEnd/>
            </a:ln>
          </p:spPr>
          <p:txBody>
            <a:bodyPr wrap="none" anchor="ctr"/>
            <a:lstStyle/>
            <a:p>
              <a:endParaRPr lang="ar-DZ"/>
            </a:p>
          </p:txBody>
        </p:sp>
        <p:sp>
          <p:nvSpPr>
            <p:cNvPr id="90133" name="Oval 16"/>
            <p:cNvSpPr>
              <a:spLocks noChangeArrowheads="1"/>
            </p:cNvSpPr>
            <p:nvPr/>
          </p:nvSpPr>
          <p:spPr bwMode="auto">
            <a:xfrm>
              <a:off x="2400" y="3032"/>
              <a:ext cx="88" cy="136"/>
            </a:xfrm>
            <a:prstGeom prst="ellipse">
              <a:avLst/>
            </a:prstGeom>
            <a:solidFill>
              <a:schemeClr val="bg1"/>
            </a:solidFill>
            <a:ln w="12700">
              <a:solidFill>
                <a:schemeClr val="tx1"/>
              </a:solidFill>
              <a:round/>
              <a:headEnd/>
              <a:tailEnd/>
            </a:ln>
          </p:spPr>
          <p:txBody>
            <a:bodyPr wrap="none" anchor="ctr"/>
            <a:lstStyle/>
            <a:p>
              <a:endParaRPr lang="ar-DZ"/>
            </a:p>
          </p:txBody>
        </p:sp>
        <p:sp>
          <p:nvSpPr>
            <p:cNvPr id="90134" name="Oval 17"/>
            <p:cNvSpPr>
              <a:spLocks noChangeArrowheads="1"/>
            </p:cNvSpPr>
            <p:nvPr/>
          </p:nvSpPr>
          <p:spPr bwMode="auto">
            <a:xfrm>
              <a:off x="2688" y="3080"/>
              <a:ext cx="88" cy="136"/>
            </a:xfrm>
            <a:prstGeom prst="ellipse">
              <a:avLst/>
            </a:prstGeom>
            <a:solidFill>
              <a:schemeClr val="bg1"/>
            </a:solidFill>
            <a:ln w="12700">
              <a:solidFill>
                <a:schemeClr val="tx1"/>
              </a:solidFill>
              <a:round/>
              <a:headEnd/>
              <a:tailEnd/>
            </a:ln>
          </p:spPr>
          <p:txBody>
            <a:bodyPr wrap="none" anchor="ctr"/>
            <a:lstStyle/>
            <a:p>
              <a:endParaRPr lang="ar-DZ"/>
            </a:p>
          </p:txBody>
        </p:sp>
        <p:sp>
          <p:nvSpPr>
            <p:cNvPr id="90135" name="Oval 18"/>
            <p:cNvSpPr>
              <a:spLocks noChangeArrowheads="1"/>
            </p:cNvSpPr>
            <p:nvPr/>
          </p:nvSpPr>
          <p:spPr bwMode="auto">
            <a:xfrm>
              <a:off x="2688" y="2888"/>
              <a:ext cx="88" cy="136"/>
            </a:xfrm>
            <a:prstGeom prst="ellipse">
              <a:avLst/>
            </a:prstGeom>
            <a:solidFill>
              <a:schemeClr val="bg1"/>
            </a:solidFill>
            <a:ln w="12700">
              <a:solidFill>
                <a:schemeClr val="tx1"/>
              </a:solidFill>
              <a:round/>
              <a:headEnd/>
              <a:tailEnd/>
            </a:ln>
          </p:spPr>
          <p:txBody>
            <a:bodyPr wrap="none" anchor="ctr"/>
            <a:lstStyle/>
            <a:p>
              <a:endParaRPr lang="ar-DZ"/>
            </a:p>
          </p:txBody>
        </p:sp>
        <p:sp>
          <p:nvSpPr>
            <p:cNvPr id="90136" name="Oval 19"/>
            <p:cNvSpPr>
              <a:spLocks noChangeArrowheads="1"/>
            </p:cNvSpPr>
            <p:nvPr/>
          </p:nvSpPr>
          <p:spPr bwMode="auto">
            <a:xfrm>
              <a:off x="3024" y="3032"/>
              <a:ext cx="88" cy="136"/>
            </a:xfrm>
            <a:prstGeom prst="ellipse">
              <a:avLst/>
            </a:prstGeom>
            <a:solidFill>
              <a:schemeClr val="bg1"/>
            </a:solidFill>
            <a:ln w="12700">
              <a:solidFill>
                <a:schemeClr val="tx1"/>
              </a:solidFill>
              <a:round/>
              <a:headEnd/>
              <a:tailEnd/>
            </a:ln>
          </p:spPr>
          <p:txBody>
            <a:bodyPr wrap="none" anchor="ctr"/>
            <a:lstStyle/>
            <a:p>
              <a:endParaRPr lang="ar-DZ"/>
            </a:p>
          </p:txBody>
        </p:sp>
        <p:sp>
          <p:nvSpPr>
            <p:cNvPr id="90137" name="Oval 20"/>
            <p:cNvSpPr>
              <a:spLocks noChangeArrowheads="1"/>
            </p:cNvSpPr>
            <p:nvPr/>
          </p:nvSpPr>
          <p:spPr bwMode="auto">
            <a:xfrm>
              <a:off x="3504" y="3032"/>
              <a:ext cx="88" cy="136"/>
            </a:xfrm>
            <a:prstGeom prst="ellipse">
              <a:avLst/>
            </a:prstGeom>
            <a:solidFill>
              <a:schemeClr val="bg1"/>
            </a:solidFill>
            <a:ln w="12700">
              <a:solidFill>
                <a:schemeClr val="tx1"/>
              </a:solidFill>
              <a:round/>
              <a:headEnd/>
              <a:tailEnd/>
            </a:ln>
          </p:spPr>
          <p:txBody>
            <a:bodyPr wrap="none" anchor="ctr"/>
            <a:lstStyle/>
            <a:p>
              <a:endParaRPr lang="ar-DZ"/>
            </a:p>
          </p:txBody>
        </p:sp>
        <p:sp>
          <p:nvSpPr>
            <p:cNvPr id="90138" name="Line 21"/>
            <p:cNvSpPr>
              <a:spLocks noChangeShapeType="1"/>
            </p:cNvSpPr>
            <p:nvPr/>
          </p:nvSpPr>
          <p:spPr bwMode="auto">
            <a:xfrm flipV="1">
              <a:off x="2496" y="2976"/>
              <a:ext cx="184" cy="104"/>
            </a:xfrm>
            <a:prstGeom prst="line">
              <a:avLst/>
            </a:prstGeom>
            <a:noFill/>
            <a:ln w="12700">
              <a:solidFill>
                <a:schemeClr val="tx1"/>
              </a:solidFill>
              <a:round/>
              <a:headEnd/>
              <a:tailEnd type="triangle" w="med" len="med"/>
            </a:ln>
          </p:spPr>
          <p:txBody>
            <a:bodyPr wrap="none" anchor="ctr"/>
            <a:lstStyle/>
            <a:p>
              <a:endParaRPr lang="fr-FR"/>
            </a:p>
          </p:txBody>
        </p:sp>
        <p:sp>
          <p:nvSpPr>
            <p:cNvPr id="90139" name="Line 22"/>
            <p:cNvSpPr>
              <a:spLocks noChangeShapeType="1"/>
            </p:cNvSpPr>
            <p:nvPr/>
          </p:nvSpPr>
          <p:spPr bwMode="auto">
            <a:xfrm>
              <a:off x="2496" y="3080"/>
              <a:ext cx="184" cy="88"/>
            </a:xfrm>
            <a:prstGeom prst="line">
              <a:avLst/>
            </a:prstGeom>
            <a:noFill/>
            <a:ln w="12700">
              <a:solidFill>
                <a:schemeClr val="tx1"/>
              </a:solidFill>
              <a:round/>
              <a:headEnd/>
              <a:tailEnd type="triangle" w="med" len="med"/>
            </a:ln>
          </p:spPr>
          <p:txBody>
            <a:bodyPr wrap="none" anchor="ctr"/>
            <a:lstStyle/>
            <a:p>
              <a:endParaRPr lang="fr-FR"/>
            </a:p>
          </p:txBody>
        </p:sp>
        <p:sp>
          <p:nvSpPr>
            <p:cNvPr id="90140" name="Line 23"/>
            <p:cNvSpPr>
              <a:spLocks noChangeShapeType="1"/>
            </p:cNvSpPr>
            <p:nvPr/>
          </p:nvSpPr>
          <p:spPr bwMode="auto">
            <a:xfrm>
              <a:off x="2784" y="2984"/>
              <a:ext cx="232" cy="136"/>
            </a:xfrm>
            <a:prstGeom prst="line">
              <a:avLst/>
            </a:prstGeom>
            <a:noFill/>
            <a:ln w="12700">
              <a:solidFill>
                <a:schemeClr val="tx1"/>
              </a:solidFill>
              <a:round/>
              <a:headEnd/>
              <a:tailEnd type="triangle" w="med" len="med"/>
            </a:ln>
          </p:spPr>
          <p:txBody>
            <a:bodyPr wrap="none" anchor="ctr"/>
            <a:lstStyle/>
            <a:p>
              <a:endParaRPr lang="fr-FR"/>
            </a:p>
          </p:txBody>
        </p:sp>
        <p:sp>
          <p:nvSpPr>
            <p:cNvPr id="90141" name="Line 24"/>
            <p:cNvSpPr>
              <a:spLocks noChangeShapeType="1"/>
            </p:cNvSpPr>
            <p:nvPr/>
          </p:nvSpPr>
          <p:spPr bwMode="auto">
            <a:xfrm flipV="1">
              <a:off x="2784" y="3120"/>
              <a:ext cx="232" cy="56"/>
            </a:xfrm>
            <a:prstGeom prst="line">
              <a:avLst/>
            </a:prstGeom>
            <a:noFill/>
            <a:ln w="12700">
              <a:solidFill>
                <a:schemeClr val="tx1"/>
              </a:solidFill>
              <a:round/>
              <a:headEnd/>
              <a:tailEnd type="triangle" w="med" len="med"/>
            </a:ln>
          </p:spPr>
          <p:txBody>
            <a:bodyPr wrap="none" anchor="ctr"/>
            <a:lstStyle/>
            <a:p>
              <a:endParaRPr lang="fr-FR"/>
            </a:p>
          </p:txBody>
        </p:sp>
        <p:sp>
          <p:nvSpPr>
            <p:cNvPr id="90142" name="Line 25"/>
            <p:cNvSpPr>
              <a:spLocks noChangeShapeType="1"/>
            </p:cNvSpPr>
            <p:nvPr/>
          </p:nvSpPr>
          <p:spPr bwMode="auto">
            <a:xfrm>
              <a:off x="3120" y="3124"/>
              <a:ext cx="376" cy="0"/>
            </a:xfrm>
            <a:prstGeom prst="line">
              <a:avLst/>
            </a:prstGeom>
            <a:noFill/>
            <a:ln w="12700">
              <a:solidFill>
                <a:schemeClr val="tx1"/>
              </a:solidFill>
              <a:round/>
              <a:headEnd/>
              <a:tailEnd type="triangle" w="med" len="med"/>
            </a:ln>
          </p:spPr>
          <p:txBody>
            <a:bodyPr wrap="none" anchor="ctr"/>
            <a:lstStyle/>
            <a:p>
              <a:endParaRPr lang="fr-FR"/>
            </a:p>
          </p:txBody>
        </p:sp>
      </p:grpSp>
      <p:sp>
        <p:nvSpPr>
          <p:cNvPr id="90127" name="AutoShape 26"/>
          <p:cNvSpPr>
            <a:spLocks noChangeArrowheads="1"/>
          </p:cNvSpPr>
          <p:nvPr/>
        </p:nvSpPr>
        <p:spPr bwMode="auto">
          <a:xfrm>
            <a:off x="7948613" y="1524000"/>
            <a:ext cx="633412" cy="3124200"/>
          </a:xfrm>
          <a:prstGeom prst="curvedLeftArrow">
            <a:avLst>
              <a:gd name="adj1" fmla="val 49871"/>
              <a:gd name="adj2" fmla="val 166147"/>
              <a:gd name="adj3" fmla="val 43333"/>
            </a:avLst>
          </a:prstGeom>
          <a:solidFill>
            <a:srgbClr val="FF9933"/>
          </a:solidFill>
          <a:ln w="12700">
            <a:noFill/>
            <a:miter lim="800000"/>
            <a:headEnd/>
            <a:tailEnd/>
          </a:ln>
        </p:spPr>
        <p:txBody>
          <a:bodyPr wrap="none" anchor="ctr"/>
          <a:lstStyle/>
          <a:p>
            <a:endParaRPr lang="ar-DZ"/>
          </a:p>
        </p:txBody>
      </p:sp>
      <p:sp>
        <p:nvSpPr>
          <p:cNvPr id="90128" name="Line 28"/>
          <p:cNvSpPr>
            <a:spLocks noChangeShapeType="1"/>
          </p:cNvSpPr>
          <p:nvPr/>
        </p:nvSpPr>
        <p:spPr bwMode="auto">
          <a:xfrm>
            <a:off x="422275" y="6248400"/>
            <a:ext cx="8229600" cy="0"/>
          </a:xfrm>
          <a:prstGeom prst="line">
            <a:avLst/>
          </a:prstGeom>
          <a:noFill/>
          <a:ln w="12700">
            <a:solidFill>
              <a:schemeClr val="tx1"/>
            </a:solidFill>
            <a:round/>
            <a:headEnd/>
            <a:tailEnd/>
          </a:ln>
        </p:spPr>
        <p:txBody>
          <a:bodyPr wrap="none" anchor="ctr"/>
          <a:lstStyle/>
          <a:p>
            <a:endParaRPr lang="fr-FR"/>
          </a:p>
        </p:txBody>
      </p:sp>
      <p:sp>
        <p:nvSpPr>
          <p:cNvPr id="90129" name="AutoShape 29"/>
          <p:cNvSpPr>
            <a:spLocks noChangeArrowheads="1"/>
          </p:cNvSpPr>
          <p:nvPr/>
        </p:nvSpPr>
        <p:spPr bwMode="auto">
          <a:xfrm flipH="1" flipV="1">
            <a:off x="211138" y="1143000"/>
            <a:ext cx="633412" cy="3124200"/>
          </a:xfrm>
          <a:prstGeom prst="curvedLeftArrow">
            <a:avLst>
              <a:gd name="adj1" fmla="val 49871"/>
              <a:gd name="adj2" fmla="val 166147"/>
              <a:gd name="adj3" fmla="val 43333"/>
            </a:avLst>
          </a:prstGeom>
          <a:solidFill>
            <a:srgbClr val="FF9933"/>
          </a:solidFill>
          <a:ln w="12700">
            <a:noFill/>
            <a:miter lim="800000"/>
            <a:headEnd/>
            <a:tailEnd/>
          </a:ln>
        </p:spPr>
        <p:txBody>
          <a:bodyPr wrap="none" anchor="ctr"/>
          <a:lstStyle/>
          <a:p>
            <a:endParaRPr lang="ar-DZ"/>
          </a:p>
        </p:txBody>
      </p:sp>
      <p:sp>
        <p:nvSpPr>
          <p:cNvPr id="34" name="Espace réservé du pied de page 33"/>
          <p:cNvSpPr>
            <a:spLocks noGrp="1"/>
          </p:cNvSpPr>
          <p:nvPr>
            <p:ph type="ftr" sz="quarter" idx="11"/>
          </p:nvPr>
        </p:nvSpPr>
        <p:spPr/>
        <p:txBody>
          <a:bodyPr/>
          <a:lstStyle/>
          <a:p>
            <a:pPr>
              <a:defRPr/>
            </a:pPr>
            <a:r>
              <a:rPr lang="fr-FR"/>
              <a:t>Dr Maamri Ramdane</a:t>
            </a:r>
            <a:endParaRPr lang="en-US"/>
          </a:p>
        </p:txBody>
      </p:sp>
      <p:sp>
        <p:nvSpPr>
          <p:cNvPr id="33" name="Espace réservé du numéro de diapositive 32"/>
          <p:cNvSpPr>
            <a:spLocks noGrp="1"/>
          </p:cNvSpPr>
          <p:nvPr>
            <p:ph type="sldNum" sz="quarter" idx="12"/>
          </p:nvPr>
        </p:nvSpPr>
        <p:spPr/>
        <p:txBody>
          <a:bodyPr/>
          <a:lstStyle/>
          <a:p>
            <a:pPr>
              <a:defRPr/>
            </a:pPr>
            <a:fld id="{5B804713-FAFF-46B9-993A-B2C77A1363C1}" type="slidenum">
              <a:rPr lang="en-US"/>
              <a:pPr>
                <a:defRPr/>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re 1"/>
          <p:cNvSpPr>
            <a:spLocks noGrp="1"/>
          </p:cNvSpPr>
          <p:nvPr>
            <p:ph type="title"/>
          </p:nvPr>
        </p:nvSpPr>
        <p:spPr>
          <a:xfrm>
            <a:off x="571500" y="0"/>
            <a:ext cx="7586663" cy="685800"/>
          </a:xfrm>
        </p:spPr>
        <p:txBody>
          <a:bodyPr/>
          <a:lstStyle/>
          <a:p>
            <a:pPr algn="ctr" fontAlgn="auto">
              <a:spcAft>
                <a:spcPts val="0"/>
              </a:spcAft>
              <a:defRPr/>
            </a:pPr>
            <a:r>
              <a:rPr lang="fr-FR" smtClean="0"/>
              <a:t>Méthodes de test structurel</a:t>
            </a:r>
            <a:endParaRPr lang="ar-DZ" smtClean="0"/>
          </a:p>
        </p:txBody>
      </p:sp>
      <p:sp>
        <p:nvSpPr>
          <p:cNvPr id="91139" name="Espace réservé du contenu 2"/>
          <p:cNvSpPr>
            <a:spLocks noGrp="1"/>
          </p:cNvSpPr>
          <p:nvPr>
            <p:ph idx="1"/>
          </p:nvPr>
        </p:nvSpPr>
        <p:spPr>
          <a:xfrm>
            <a:off x="642938" y="1752600"/>
            <a:ext cx="7583487" cy="4191000"/>
          </a:xfrm>
        </p:spPr>
        <p:txBody>
          <a:bodyPr/>
          <a:lstStyle/>
          <a:p>
            <a:r>
              <a:rPr lang="fr-FR" sz="2400" dirty="0" smtClean="0"/>
              <a:t>Le test structurel s’appuie sur l’analyse du code source de l’application (ou d’un modèle de celui-ci) pour établir les tests en fonction de critères de couverture</a:t>
            </a:r>
          </a:p>
          <a:p>
            <a:r>
              <a:rPr lang="fr-FR" sz="2400" dirty="0" smtClean="0"/>
              <a:t>􀃖Basés sur le graphe de flot de contrôle(toutes les instructions, toutes les branches, tous les chemins, …)</a:t>
            </a:r>
          </a:p>
          <a:p>
            <a:r>
              <a:rPr lang="fr-FR" sz="2400" dirty="0" smtClean="0"/>
              <a:t>􀃖Basés sur la couverture du flot de données(toutes les définitions de variable, toutes les utilisations, …)</a:t>
            </a:r>
          </a:p>
          <a:p>
            <a:r>
              <a:rPr lang="fr-FR" sz="2400" dirty="0" smtClean="0"/>
              <a:t>􀃖Basés sur les fautes(test par mutants)</a:t>
            </a:r>
          </a:p>
          <a:p>
            <a:endParaRPr lang="ar-DZ" sz="2400" dirty="0" smtClean="0"/>
          </a:p>
          <a:p>
            <a:endParaRPr lang="fr-FR" dirty="0" smtClean="0"/>
          </a:p>
          <a:p>
            <a:endParaRPr lang="fr-FR" dirty="0" smtClean="0"/>
          </a:p>
          <a:p>
            <a:endParaRPr lang="ar-DZ" dirty="0" smtClean="0"/>
          </a:p>
        </p:txBody>
      </p:sp>
      <p:sp>
        <p:nvSpPr>
          <p:cNvPr id="9" name="Espace réservé du pied de page 8"/>
          <p:cNvSpPr>
            <a:spLocks noGrp="1"/>
          </p:cNvSpPr>
          <p:nvPr>
            <p:ph type="ftr" sz="quarter" idx="11"/>
          </p:nvPr>
        </p:nvSpPr>
        <p:spPr/>
        <p:txBody>
          <a:bodyPr/>
          <a:lstStyle/>
          <a:p>
            <a:pPr>
              <a:defRPr/>
            </a:pPr>
            <a:r>
              <a:rPr lang="fr-FR"/>
              <a:t>Dr Maamri Ramdane</a:t>
            </a:r>
            <a:endParaRPr lang="en-US"/>
          </a:p>
        </p:txBody>
      </p:sp>
      <p:sp>
        <p:nvSpPr>
          <p:cNvPr id="8" name="Espace réservé du numéro de diapositive 7"/>
          <p:cNvSpPr>
            <a:spLocks noGrp="1"/>
          </p:cNvSpPr>
          <p:nvPr>
            <p:ph type="sldNum" sz="quarter" idx="12"/>
          </p:nvPr>
        </p:nvSpPr>
        <p:spPr/>
        <p:txBody>
          <a:bodyPr/>
          <a:lstStyle/>
          <a:p>
            <a:pPr>
              <a:defRPr/>
            </a:pPr>
            <a:fld id="{DC170516-17BC-4102-BC07-848F4AED8A20}" type="slidenum">
              <a:rPr lang="en-US"/>
              <a:pPr>
                <a:defRPr/>
              </a:pPr>
              <a:t>76</a:t>
            </a:fld>
            <a:endParaRPr lang="en-US"/>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fontAlgn="auto">
              <a:spcAft>
                <a:spcPts val="0"/>
              </a:spcAft>
              <a:defRPr/>
            </a:pPr>
            <a:r>
              <a:rPr lang="en-US" smtClean="0"/>
              <a:t>Le graphe de flot de controle</a:t>
            </a:r>
          </a:p>
        </p:txBody>
      </p:sp>
      <p:sp>
        <p:nvSpPr>
          <p:cNvPr id="92163" name="Rectangle 3"/>
          <p:cNvSpPr>
            <a:spLocks noGrp="1" noChangeArrowheads="1"/>
          </p:cNvSpPr>
          <p:nvPr>
            <p:ph idx="1"/>
          </p:nvPr>
        </p:nvSpPr>
        <p:spPr>
          <a:xfrm>
            <a:off x="642938" y="1752600"/>
            <a:ext cx="7583487" cy="4191000"/>
          </a:xfrm>
        </p:spPr>
        <p:txBody>
          <a:bodyPr/>
          <a:lstStyle/>
          <a:p>
            <a:r>
              <a:rPr lang="en-US" sz="2800" dirty="0" smtClean="0"/>
              <a:t>le CFG </a:t>
            </a:r>
            <a:r>
              <a:rPr lang="en-US" sz="2800" dirty="0" err="1" smtClean="0"/>
              <a:t>modelise</a:t>
            </a:r>
            <a:r>
              <a:rPr lang="en-US" sz="2800" dirty="0" smtClean="0"/>
              <a:t> </a:t>
            </a:r>
            <a:r>
              <a:rPr lang="en-US" sz="2800" dirty="0" err="1" smtClean="0"/>
              <a:t>toutes</a:t>
            </a:r>
            <a:r>
              <a:rPr lang="en-US" sz="2800" dirty="0" smtClean="0"/>
              <a:t> les executions </a:t>
            </a:r>
            <a:r>
              <a:rPr lang="en-US" sz="2800" dirty="0" err="1" smtClean="0"/>
              <a:t>d’une</a:t>
            </a:r>
            <a:r>
              <a:rPr lang="en-US" sz="2800" dirty="0" smtClean="0"/>
              <a:t> </a:t>
            </a:r>
            <a:r>
              <a:rPr lang="en-US" sz="2800" dirty="0" err="1" smtClean="0"/>
              <a:t>méthode</a:t>
            </a:r>
            <a:r>
              <a:rPr lang="en-US" sz="2800" dirty="0" smtClean="0"/>
              <a:t> en </a:t>
            </a:r>
            <a:r>
              <a:rPr lang="en-US" sz="2800" dirty="0" err="1" smtClean="0"/>
              <a:t>descrivant</a:t>
            </a:r>
            <a:r>
              <a:rPr lang="en-US" sz="2800" dirty="0" smtClean="0"/>
              <a:t> les structures de </a:t>
            </a:r>
            <a:r>
              <a:rPr lang="en-US" sz="2800" dirty="0" err="1" smtClean="0"/>
              <a:t>controle</a:t>
            </a:r>
            <a:endParaRPr lang="en-US" sz="2800" dirty="0" smtClean="0"/>
          </a:p>
          <a:p>
            <a:r>
              <a:rPr lang="en-US" sz="2800" u="sng" dirty="0" err="1" smtClean="0"/>
              <a:t>Noeud</a:t>
            </a:r>
            <a:r>
              <a:rPr lang="en-US" sz="2800" dirty="0" smtClean="0"/>
              <a:t> : instructions </a:t>
            </a:r>
            <a:r>
              <a:rPr lang="en-US" sz="2800" dirty="0" err="1" smtClean="0"/>
              <a:t>ou</a:t>
            </a:r>
            <a:r>
              <a:rPr lang="en-US" sz="2800" dirty="0" smtClean="0"/>
              <a:t> </a:t>
            </a:r>
            <a:r>
              <a:rPr lang="en-US" sz="2800" dirty="0" err="1" smtClean="0"/>
              <a:t>une</a:t>
            </a:r>
            <a:r>
              <a:rPr lang="en-US" sz="2800" dirty="0" smtClean="0"/>
              <a:t> sequence </a:t>
            </a:r>
            <a:r>
              <a:rPr lang="en-US" sz="2800" dirty="0" err="1" smtClean="0"/>
              <a:t>d’instructions</a:t>
            </a:r>
            <a:r>
              <a:rPr lang="en-US" sz="2800" dirty="0" smtClean="0"/>
              <a:t> (bloc)</a:t>
            </a:r>
          </a:p>
          <a:p>
            <a:r>
              <a:rPr lang="en-US" sz="2800" dirty="0" smtClean="0"/>
              <a:t> </a:t>
            </a:r>
            <a:r>
              <a:rPr lang="en-US" sz="2800" u="sng" dirty="0" smtClean="0"/>
              <a:t>arcs</a:t>
            </a:r>
            <a:r>
              <a:rPr lang="en-US" sz="2800" dirty="0" smtClean="0"/>
              <a:t> : </a:t>
            </a:r>
            <a:r>
              <a:rPr lang="en-US" sz="2800" dirty="0" err="1" smtClean="0"/>
              <a:t>Transfert</a:t>
            </a:r>
            <a:r>
              <a:rPr lang="en-US" sz="2800" dirty="0" smtClean="0"/>
              <a:t> de </a:t>
            </a:r>
            <a:r>
              <a:rPr lang="en-US" sz="2800" dirty="0" err="1" smtClean="0"/>
              <a:t>controle</a:t>
            </a:r>
            <a:endParaRPr lang="en-US" sz="2800" dirty="0" smtClean="0"/>
          </a:p>
          <a:p>
            <a:r>
              <a:rPr lang="en-US" sz="2800" u="sng" dirty="0" smtClean="0"/>
              <a:t>Bloc</a:t>
            </a:r>
            <a:r>
              <a:rPr lang="en-US" sz="2800" dirty="0" smtClean="0"/>
              <a:t> : </a:t>
            </a:r>
            <a:r>
              <a:rPr lang="en-US" sz="2800" dirty="0" err="1" smtClean="0"/>
              <a:t>une</a:t>
            </a:r>
            <a:r>
              <a:rPr lang="en-US" sz="2800" dirty="0" smtClean="0"/>
              <a:t> </a:t>
            </a:r>
            <a:r>
              <a:rPr lang="en-US" sz="2800" dirty="0" err="1" smtClean="0"/>
              <a:t>séquence</a:t>
            </a:r>
            <a:r>
              <a:rPr lang="en-US" sz="2800" dirty="0" smtClean="0"/>
              <a:t> </a:t>
            </a:r>
            <a:r>
              <a:rPr lang="en-US" sz="2800" dirty="0" err="1" smtClean="0"/>
              <a:t>d’instructions</a:t>
            </a:r>
            <a:r>
              <a:rPr lang="en-US" sz="2800" dirty="0" smtClean="0"/>
              <a:t> </a:t>
            </a:r>
            <a:r>
              <a:rPr lang="en-US" sz="2800" dirty="0" err="1" smtClean="0"/>
              <a:t>telle</a:t>
            </a:r>
            <a:r>
              <a:rPr lang="en-US" sz="2800" dirty="0" smtClean="0"/>
              <a:t> </a:t>
            </a:r>
            <a:r>
              <a:rPr lang="en-US" sz="2800" dirty="0" err="1" smtClean="0"/>
              <a:t>que</a:t>
            </a:r>
            <a:r>
              <a:rPr lang="en-US" sz="2800" dirty="0" smtClean="0"/>
              <a:t> </a:t>
            </a:r>
            <a:r>
              <a:rPr lang="en-US" sz="2800" dirty="0" err="1" smtClean="0"/>
              <a:t>si</a:t>
            </a:r>
            <a:r>
              <a:rPr lang="en-US" sz="2800" dirty="0" smtClean="0"/>
              <a:t> la premiere instruction </a:t>
            </a:r>
            <a:r>
              <a:rPr lang="en-US" sz="2800" dirty="0" err="1" smtClean="0"/>
              <a:t>est</a:t>
            </a:r>
            <a:r>
              <a:rPr lang="en-US" sz="2800" dirty="0" smtClean="0"/>
              <a:t> </a:t>
            </a:r>
            <a:r>
              <a:rPr lang="en-US" sz="2800" dirty="0" err="1" smtClean="0"/>
              <a:t>exécutée</a:t>
            </a:r>
            <a:r>
              <a:rPr lang="en-US" sz="2800" dirty="0" smtClean="0"/>
              <a:t> les </a:t>
            </a:r>
            <a:r>
              <a:rPr lang="en-US" sz="2800" dirty="0" err="1" smtClean="0"/>
              <a:t>autres</a:t>
            </a:r>
            <a:r>
              <a:rPr lang="en-US" sz="2800" dirty="0" smtClean="0"/>
              <a:t> </a:t>
            </a:r>
            <a:r>
              <a:rPr lang="en-US" sz="2800" dirty="0" err="1" smtClean="0"/>
              <a:t>sont</a:t>
            </a:r>
            <a:r>
              <a:rPr lang="en-US" sz="2800" dirty="0" smtClean="0"/>
              <a:t> </a:t>
            </a:r>
            <a:r>
              <a:rPr lang="en-US" sz="2800" dirty="0" err="1" smtClean="0"/>
              <a:t>aussi</a:t>
            </a:r>
            <a:r>
              <a:rPr lang="en-US" sz="2800" dirty="0" smtClean="0"/>
              <a:t> </a:t>
            </a:r>
            <a:r>
              <a:rPr lang="en-US" sz="2800" dirty="0" err="1" smtClean="0"/>
              <a:t>exécutées</a:t>
            </a:r>
            <a:r>
              <a:rPr lang="en-US" sz="2800" dirty="0" smtClean="0"/>
              <a:t>(pas de </a:t>
            </a:r>
            <a:r>
              <a:rPr lang="en-US" sz="2800" dirty="0" err="1" smtClean="0"/>
              <a:t>branchement</a:t>
            </a:r>
            <a:r>
              <a:rPr lang="en-US" sz="2800" dirty="0" smtClean="0"/>
              <a:t>)</a:t>
            </a:r>
          </a:p>
          <a:p>
            <a:endParaRPr lang="en-US" dirty="0" smtClean="0"/>
          </a:p>
          <a:p>
            <a:r>
              <a:rPr lang="en-US" dirty="0" smtClean="0"/>
              <a:t>Les </a:t>
            </a:r>
            <a:r>
              <a:rPr lang="en-US" dirty="0" err="1" smtClean="0"/>
              <a:t>régles</a:t>
            </a:r>
            <a:r>
              <a:rPr lang="en-US" dirty="0" smtClean="0"/>
              <a:t> de transformations des instruction en </a:t>
            </a:r>
            <a:r>
              <a:rPr lang="en-US" dirty="0" err="1" smtClean="0"/>
              <a:t>graphe</a:t>
            </a:r>
            <a:r>
              <a:rPr lang="en-US" dirty="0" smtClean="0"/>
              <a:t> …</a:t>
            </a:r>
          </a:p>
        </p:txBody>
      </p:sp>
      <p:sp>
        <p:nvSpPr>
          <p:cNvPr id="9" name="Espace réservé du pied de page 8"/>
          <p:cNvSpPr>
            <a:spLocks noGrp="1"/>
          </p:cNvSpPr>
          <p:nvPr>
            <p:ph type="ftr" sz="quarter" idx="11"/>
          </p:nvPr>
        </p:nvSpPr>
        <p:spPr/>
        <p:txBody>
          <a:bodyPr/>
          <a:lstStyle/>
          <a:p>
            <a:pPr>
              <a:defRPr/>
            </a:pPr>
            <a:r>
              <a:rPr lang="fr-FR"/>
              <a:t>Dr Maamri Ramdane</a:t>
            </a:r>
            <a:endParaRPr lang="en-US"/>
          </a:p>
        </p:txBody>
      </p:sp>
      <p:sp>
        <p:nvSpPr>
          <p:cNvPr id="8" name="Espace réservé du numéro de diapositive 7"/>
          <p:cNvSpPr>
            <a:spLocks noGrp="1"/>
          </p:cNvSpPr>
          <p:nvPr>
            <p:ph type="sldNum" sz="quarter" idx="12"/>
          </p:nvPr>
        </p:nvSpPr>
        <p:spPr/>
        <p:txBody>
          <a:bodyPr/>
          <a:lstStyle/>
          <a:p>
            <a:pPr>
              <a:defRPr/>
            </a:pPr>
            <a:fld id="{100B5BDD-C6CD-46DE-9D6B-972D24097FC6}" type="slidenum">
              <a:rPr lang="en-US"/>
              <a:pPr>
                <a:defRPr/>
              </a:pPr>
              <a:t>77</a:t>
            </a:fld>
            <a:endParaRPr lang="en-US"/>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fontAlgn="auto">
              <a:spcAft>
                <a:spcPts val="0"/>
              </a:spcAft>
              <a:defRPr/>
            </a:pPr>
            <a:r>
              <a:rPr lang="en-US" smtClean="0"/>
              <a:t>GFC : le si instruction</a:t>
            </a:r>
          </a:p>
        </p:txBody>
      </p:sp>
      <p:sp>
        <p:nvSpPr>
          <p:cNvPr id="51" name="Espace réservé du pied de page 50"/>
          <p:cNvSpPr>
            <a:spLocks noGrp="1"/>
          </p:cNvSpPr>
          <p:nvPr>
            <p:ph type="ftr" sz="quarter" idx="11"/>
          </p:nvPr>
        </p:nvSpPr>
        <p:spPr/>
        <p:txBody>
          <a:bodyPr/>
          <a:lstStyle/>
          <a:p>
            <a:pPr>
              <a:defRPr/>
            </a:pPr>
            <a:r>
              <a:rPr lang="fr-FR"/>
              <a:t>Dr Maamri Ramdane</a:t>
            </a:r>
            <a:endParaRPr lang="en-US"/>
          </a:p>
        </p:txBody>
      </p:sp>
      <p:sp>
        <p:nvSpPr>
          <p:cNvPr id="50" name="Espace réservé du numéro de diapositive 49"/>
          <p:cNvSpPr>
            <a:spLocks noGrp="1"/>
          </p:cNvSpPr>
          <p:nvPr>
            <p:ph type="sldNum" sz="quarter" idx="12"/>
          </p:nvPr>
        </p:nvSpPr>
        <p:spPr/>
        <p:txBody>
          <a:bodyPr/>
          <a:lstStyle/>
          <a:p>
            <a:pPr>
              <a:defRPr/>
            </a:pPr>
            <a:fld id="{7795AE7B-5B49-4AF7-B620-9AFD2A3B4E7C}" type="slidenum">
              <a:rPr lang="en-US"/>
              <a:pPr>
                <a:defRPr/>
              </a:pPr>
              <a:t>78</a:t>
            </a:fld>
            <a:endParaRPr lang="en-US"/>
          </a:p>
        </p:txBody>
      </p:sp>
      <p:sp>
        <p:nvSpPr>
          <p:cNvPr id="17414" name="Text Box 3"/>
          <p:cNvSpPr txBox="1">
            <a:spLocks noChangeArrowheads="1"/>
          </p:cNvSpPr>
          <p:nvPr/>
        </p:nvSpPr>
        <p:spPr bwMode="auto">
          <a:xfrm>
            <a:off x="1357313" y="3786188"/>
            <a:ext cx="2921000" cy="2308225"/>
          </a:xfrm>
          <a:prstGeom prst="rect">
            <a:avLst/>
          </a:prstGeom>
          <a:solidFill>
            <a:srgbClr val="0066FF"/>
          </a:solidFill>
          <a:ln w="12700">
            <a:solidFill>
              <a:schemeClr val="tx1"/>
            </a:solidFill>
            <a:miter lim="800000"/>
            <a:headEnd type="none" w="sm" len="sm"/>
            <a:tailEnd type="none" w="sm" len="sm"/>
          </a:ln>
        </p:spPr>
        <p:txBody>
          <a:bodyPr>
            <a:spAutoFit/>
          </a:bodyPr>
          <a:lstStyle/>
          <a:p>
            <a:r>
              <a:rPr lang="en-US">
                <a:latin typeface="Helvetica" pitchFamily="34" charset="0"/>
              </a:rPr>
              <a:t>if (x &lt; y)</a:t>
            </a:r>
          </a:p>
          <a:p>
            <a:r>
              <a:rPr lang="en-US">
                <a:latin typeface="Helvetica" pitchFamily="34" charset="0"/>
              </a:rPr>
              <a:t>{    y = 0;</a:t>
            </a:r>
          </a:p>
          <a:p>
            <a:r>
              <a:rPr lang="en-US">
                <a:latin typeface="Helvetica" pitchFamily="34" charset="0"/>
              </a:rPr>
              <a:t>   x = x + 1;}</a:t>
            </a:r>
          </a:p>
          <a:p>
            <a:r>
              <a:rPr lang="en-US">
                <a:latin typeface="Helvetica" pitchFamily="34" charset="0"/>
              </a:rPr>
              <a:t>else</a:t>
            </a:r>
          </a:p>
          <a:p>
            <a:r>
              <a:rPr lang="en-US">
                <a:latin typeface="Helvetica" pitchFamily="34" charset="0"/>
              </a:rPr>
              <a:t>{    x = y;</a:t>
            </a:r>
          </a:p>
          <a:p>
            <a:r>
              <a:rPr lang="en-US">
                <a:latin typeface="Helvetica" pitchFamily="34" charset="0"/>
              </a:rPr>
              <a:t>}</a:t>
            </a:r>
          </a:p>
        </p:txBody>
      </p:sp>
      <p:grpSp>
        <p:nvGrpSpPr>
          <p:cNvPr id="2" name="Group 4"/>
          <p:cNvGrpSpPr>
            <a:grpSpLocks/>
          </p:cNvGrpSpPr>
          <p:nvPr/>
        </p:nvGrpSpPr>
        <p:grpSpPr bwMode="auto">
          <a:xfrm>
            <a:off x="4643438" y="3643313"/>
            <a:ext cx="3232150" cy="2324100"/>
            <a:chOff x="1256" y="873"/>
            <a:chExt cx="2036" cy="1464"/>
          </a:xfrm>
        </p:grpSpPr>
        <p:grpSp>
          <p:nvGrpSpPr>
            <p:cNvPr id="93209" name="Group 5"/>
            <p:cNvGrpSpPr>
              <a:grpSpLocks/>
            </p:cNvGrpSpPr>
            <p:nvPr/>
          </p:nvGrpSpPr>
          <p:grpSpPr bwMode="auto">
            <a:xfrm>
              <a:off x="1811" y="873"/>
              <a:ext cx="1080" cy="1464"/>
              <a:chOff x="1811" y="873"/>
              <a:chExt cx="1080" cy="1464"/>
            </a:xfrm>
          </p:grpSpPr>
          <p:grpSp>
            <p:nvGrpSpPr>
              <p:cNvPr id="93214" name="Group 6"/>
              <p:cNvGrpSpPr>
                <a:grpSpLocks/>
              </p:cNvGrpSpPr>
              <p:nvPr/>
            </p:nvGrpSpPr>
            <p:grpSpPr bwMode="auto">
              <a:xfrm>
                <a:off x="2176" y="2041"/>
                <a:ext cx="350" cy="296"/>
                <a:chOff x="4738" y="2684"/>
                <a:chExt cx="350" cy="296"/>
              </a:xfrm>
            </p:grpSpPr>
            <p:sp>
              <p:nvSpPr>
                <p:cNvPr id="93230" name="Oval 7"/>
                <p:cNvSpPr>
                  <a:spLocks noChangeArrowheads="1"/>
                </p:cNvSpPr>
                <p:nvPr/>
              </p:nvSpPr>
              <p:spPr bwMode="auto">
                <a:xfrm>
                  <a:off x="4738" y="2684"/>
                  <a:ext cx="350" cy="296"/>
                </a:xfrm>
                <a:prstGeom prst="ellipse">
                  <a:avLst/>
                </a:prstGeom>
                <a:solidFill>
                  <a:srgbClr val="0066FF"/>
                </a:solidFill>
                <a:ln w="38100">
                  <a:solidFill>
                    <a:schemeClr val="tx1"/>
                  </a:solidFill>
                  <a:round/>
                  <a:headEnd type="none" w="sm" len="sm"/>
                  <a:tailEnd type="none" w="sm" len="sm"/>
                </a:ln>
              </p:spPr>
              <p:txBody>
                <a:bodyPr wrap="none" anchor="ctr"/>
                <a:lstStyle/>
                <a:p>
                  <a:endParaRPr lang="ar-DZ"/>
                </a:p>
              </p:txBody>
            </p:sp>
            <p:sp>
              <p:nvSpPr>
                <p:cNvPr id="93231" name="Text Box 8"/>
                <p:cNvSpPr txBox="1">
                  <a:spLocks noChangeArrowheads="1"/>
                </p:cNvSpPr>
                <p:nvPr/>
              </p:nvSpPr>
              <p:spPr bwMode="auto">
                <a:xfrm>
                  <a:off x="4815" y="2707"/>
                  <a:ext cx="196" cy="250"/>
                </a:xfrm>
                <a:prstGeom prst="rect">
                  <a:avLst/>
                </a:prstGeom>
                <a:noFill/>
                <a:ln w="12700">
                  <a:noFill/>
                  <a:miter lim="800000"/>
                  <a:headEnd type="none" w="sm" len="sm"/>
                  <a:tailEnd type="none" w="sm" len="sm"/>
                </a:ln>
              </p:spPr>
              <p:txBody>
                <a:bodyPr wrap="none">
                  <a:spAutoFit/>
                </a:bodyPr>
                <a:lstStyle/>
                <a:p>
                  <a:r>
                    <a:rPr lang="en-US"/>
                    <a:t>4</a:t>
                  </a:r>
                </a:p>
              </p:txBody>
            </p:sp>
          </p:grpSp>
          <p:grpSp>
            <p:nvGrpSpPr>
              <p:cNvPr id="93215" name="Group 9"/>
              <p:cNvGrpSpPr>
                <a:grpSpLocks/>
              </p:cNvGrpSpPr>
              <p:nvPr/>
            </p:nvGrpSpPr>
            <p:grpSpPr bwMode="auto">
              <a:xfrm>
                <a:off x="2176" y="1067"/>
                <a:ext cx="350" cy="296"/>
                <a:chOff x="3838" y="2684"/>
                <a:chExt cx="350" cy="296"/>
              </a:xfrm>
            </p:grpSpPr>
            <p:sp>
              <p:nvSpPr>
                <p:cNvPr id="93228" name="Oval 10"/>
                <p:cNvSpPr>
                  <a:spLocks noChangeArrowheads="1"/>
                </p:cNvSpPr>
                <p:nvPr/>
              </p:nvSpPr>
              <p:spPr bwMode="auto">
                <a:xfrm>
                  <a:off x="3838" y="2684"/>
                  <a:ext cx="350" cy="296"/>
                </a:xfrm>
                <a:prstGeom prst="ellipse">
                  <a:avLst/>
                </a:prstGeom>
                <a:solidFill>
                  <a:srgbClr val="0066FF"/>
                </a:solidFill>
                <a:ln w="19050">
                  <a:solidFill>
                    <a:schemeClr val="tx1"/>
                  </a:solidFill>
                  <a:round/>
                  <a:headEnd type="none" w="sm" len="sm"/>
                  <a:tailEnd type="none" w="sm" len="sm"/>
                </a:ln>
              </p:spPr>
              <p:txBody>
                <a:bodyPr wrap="none" anchor="ctr"/>
                <a:lstStyle/>
                <a:p>
                  <a:endParaRPr lang="ar-DZ"/>
                </a:p>
              </p:txBody>
            </p:sp>
            <p:sp>
              <p:nvSpPr>
                <p:cNvPr id="93229" name="Text Box 11"/>
                <p:cNvSpPr txBox="1">
                  <a:spLocks noChangeArrowheads="1"/>
                </p:cNvSpPr>
                <p:nvPr/>
              </p:nvSpPr>
              <p:spPr bwMode="auto">
                <a:xfrm>
                  <a:off x="3915" y="2707"/>
                  <a:ext cx="196" cy="250"/>
                </a:xfrm>
                <a:prstGeom prst="rect">
                  <a:avLst/>
                </a:prstGeom>
                <a:noFill/>
                <a:ln w="12700">
                  <a:noFill/>
                  <a:miter lim="800000"/>
                  <a:headEnd type="none" w="sm" len="sm"/>
                  <a:tailEnd type="none" w="sm" len="sm"/>
                </a:ln>
              </p:spPr>
              <p:txBody>
                <a:bodyPr wrap="none">
                  <a:spAutoFit/>
                </a:bodyPr>
                <a:lstStyle/>
                <a:p>
                  <a:r>
                    <a:rPr lang="en-US"/>
                    <a:t>1</a:t>
                  </a:r>
                </a:p>
              </p:txBody>
            </p:sp>
          </p:grpSp>
          <p:sp>
            <p:nvSpPr>
              <p:cNvPr id="93216" name="Line 12"/>
              <p:cNvSpPr>
                <a:spLocks noChangeShapeType="1"/>
              </p:cNvSpPr>
              <p:nvPr/>
            </p:nvSpPr>
            <p:spPr bwMode="auto">
              <a:xfrm flipV="1">
                <a:off x="2098" y="1352"/>
                <a:ext cx="194" cy="235"/>
              </a:xfrm>
              <a:prstGeom prst="line">
                <a:avLst/>
              </a:prstGeom>
              <a:noFill/>
              <a:ln w="19050">
                <a:solidFill>
                  <a:schemeClr val="tx1"/>
                </a:solidFill>
                <a:round/>
                <a:headEnd type="arrow" w="med" len="med"/>
                <a:tailEnd/>
              </a:ln>
            </p:spPr>
            <p:txBody>
              <a:bodyPr/>
              <a:lstStyle/>
              <a:p>
                <a:endParaRPr lang="fr-FR"/>
              </a:p>
            </p:txBody>
          </p:sp>
          <p:sp>
            <p:nvSpPr>
              <p:cNvPr id="93217" name="Line 13"/>
              <p:cNvSpPr>
                <a:spLocks noChangeShapeType="1"/>
              </p:cNvSpPr>
              <p:nvPr/>
            </p:nvSpPr>
            <p:spPr bwMode="auto">
              <a:xfrm>
                <a:off x="2106" y="1826"/>
                <a:ext cx="146" cy="225"/>
              </a:xfrm>
              <a:prstGeom prst="line">
                <a:avLst/>
              </a:prstGeom>
              <a:noFill/>
              <a:ln w="19050">
                <a:solidFill>
                  <a:schemeClr val="tx1"/>
                </a:solidFill>
                <a:round/>
                <a:headEnd type="none" w="sm" len="sm"/>
                <a:tailEnd type="arrow" w="med" len="med"/>
              </a:ln>
            </p:spPr>
            <p:txBody>
              <a:bodyPr/>
              <a:lstStyle/>
              <a:p>
                <a:endParaRPr lang="fr-FR"/>
              </a:p>
            </p:txBody>
          </p:sp>
          <p:sp>
            <p:nvSpPr>
              <p:cNvPr id="93218" name="Line 14"/>
              <p:cNvSpPr>
                <a:spLocks noChangeShapeType="1"/>
              </p:cNvSpPr>
              <p:nvPr/>
            </p:nvSpPr>
            <p:spPr bwMode="auto">
              <a:xfrm>
                <a:off x="2448" y="1347"/>
                <a:ext cx="144" cy="246"/>
              </a:xfrm>
              <a:prstGeom prst="line">
                <a:avLst/>
              </a:prstGeom>
              <a:noFill/>
              <a:ln w="19050">
                <a:solidFill>
                  <a:schemeClr val="tx1"/>
                </a:solidFill>
                <a:round/>
                <a:headEnd type="none" w="sm" len="sm"/>
                <a:tailEnd type="arrow" w="med" len="med"/>
              </a:ln>
            </p:spPr>
            <p:txBody>
              <a:bodyPr/>
              <a:lstStyle/>
              <a:p>
                <a:endParaRPr lang="fr-FR"/>
              </a:p>
            </p:txBody>
          </p:sp>
          <p:sp>
            <p:nvSpPr>
              <p:cNvPr id="93219" name="Line 15"/>
              <p:cNvSpPr>
                <a:spLocks noChangeShapeType="1"/>
              </p:cNvSpPr>
              <p:nvPr/>
            </p:nvSpPr>
            <p:spPr bwMode="auto">
              <a:xfrm>
                <a:off x="2351" y="873"/>
                <a:ext cx="0" cy="186"/>
              </a:xfrm>
              <a:prstGeom prst="line">
                <a:avLst/>
              </a:prstGeom>
              <a:noFill/>
              <a:ln w="19050">
                <a:solidFill>
                  <a:schemeClr val="tx1"/>
                </a:solidFill>
                <a:round/>
                <a:headEnd type="none" w="sm" len="sm"/>
                <a:tailEnd type="arrow" w="med" len="med"/>
              </a:ln>
            </p:spPr>
            <p:txBody>
              <a:bodyPr/>
              <a:lstStyle/>
              <a:p>
                <a:endParaRPr lang="fr-FR"/>
              </a:p>
            </p:txBody>
          </p:sp>
          <p:grpSp>
            <p:nvGrpSpPr>
              <p:cNvPr id="93220" name="Group 16"/>
              <p:cNvGrpSpPr>
                <a:grpSpLocks/>
              </p:cNvGrpSpPr>
              <p:nvPr/>
            </p:nvGrpSpPr>
            <p:grpSpPr bwMode="auto">
              <a:xfrm>
                <a:off x="1811" y="1554"/>
                <a:ext cx="1080" cy="296"/>
                <a:chOff x="1567" y="1522"/>
                <a:chExt cx="1080" cy="296"/>
              </a:xfrm>
            </p:grpSpPr>
            <p:grpSp>
              <p:nvGrpSpPr>
                <p:cNvPr id="93222" name="Group 17"/>
                <p:cNvGrpSpPr>
                  <a:grpSpLocks/>
                </p:cNvGrpSpPr>
                <p:nvPr/>
              </p:nvGrpSpPr>
              <p:grpSpPr bwMode="auto">
                <a:xfrm>
                  <a:off x="1567" y="1522"/>
                  <a:ext cx="350" cy="296"/>
                  <a:chOff x="4288" y="1746"/>
                  <a:chExt cx="350" cy="296"/>
                </a:xfrm>
              </p:grpSpPr>
              <p:sp>
                <p:nvSpPr>
                  <p:cNvPr id="93226" name="Oval 18"/>
                  <p:cNvSpPr>
                    <a:spLocks noChangeArrowheads="1"/>
                  </p:cNvSpPr>
                  <p:nvPr/>
                </p:nvSpPr>
                <p:spPr bwMode="auto">
                  <a:xfrm>
                    <a:off x="4288" y="1746"/>
                    <a:ext cx="350" cy="296"/>
                  </a:xfrm>
                  <a:prstGeom prst="ellipse">
                    <a:avLst/>
                  </a:prstGeom>
                  <a:solidFill>
                    <a:srgbClr val="0066FF"/>
                  </a:solidFill>
                  <a:ln w="19050">
                    <a:solidFill>
                      <a:schemeClr val="tx1"/>
                    </a:solidFill>
                    <a:round/>
                    <a:headEnd type="none" w="sm" len="sm"/>
                    <a:tailEnd type="none" w="sm" len="sm"/>
                  </a:ln>
                </p:spPr>
                <p:txBody>
                  <a:bodyPr wrap="none" anchor="ctr"/>
                  <a:lstStyle/>
                  <a:p>
                    <a:endParaRPr lang="ar-DZ"/>
                  </a:p>
                </p:txBody>
              </p:sp>
              <p:sp>
                <p:nvSpPr>
                  <p:cNvPr id="93227" name="Text Box 19"/>
                  <p:cNvSpPr txBox="1">
                    <a:spLocks noChangeArrowheads="1"/>
                  </p:cNvSpPr>
                  <p:nvPr/>
                </p:nvSpPr>
                <p:spPr bwMode="auto">
                  <a:xfrm>
                    <a:off x="4365" y="1769"/>
                    <a:ext cx="196" cy="250"/>
                  </a:xfrm>
                  <a:prstGeom prst="rect">
                    <a:avLst/>
                  </a:prstGeom>
                  <a:noFill/>
                  <a:ln w="12700">
                    <a:noFill/>
                    <a:miter lim="800000"/>
                    <a:headEnd type="none" w="sm" len="sm"/>
                    <a:tailEnd type="none" w="sm" len="sm"/>
                  </a:ln>
                </p:spPr>
                <p:txBody>
                  <a:bodyPr wrap="none">
                    <a:spAutoFit/>
                  </a:bodyPr>
                  <a:lstStyle/>
                  <a:p>
                    <a:pPr algn="r"/>
                    <a:r>
                      <a:rPr lang="en-US"/>
                      <a:t>2</a:t>
                    </a:r>
                  </a:p>
                </p:txBody>
              </p:sp>
            </p:grpSp>
            <p:grpSp>
              <p:nvGrpSpPr>
                <p:cNvPr id="93223" name="Group 20"/>
                <p:cNvGrpSpPr>
                  <a:grpSpLocks/>
                </p:cNvGrpSpPr>
                <p:nvPr/>
              </p:nvGrpSpPr>
              <p:grpSpPr bwMode="auto">
                <a:xfrm>
                  <a:off x="2297" y="1522"/>
                  <a:ext cx="350" cy="296"/>
                  <a:chOff x="4288" y="1746"/>
                  <a:chExt cx="350" cy="296"/>
                </a:xfrm>
              </p:grpSpPr>
              <p:sp>
                <p:nvSpPr>
                  <p:cNvPr id="93224" name="Oval 21"/>
                  <p:cNvSpPr>
                    <a:spLocks noChangeArrowheads="1"/>
                  </p:cNvSpPr>
                  <p:nvPr/>
                </p:nvSpPr>
                <p:spPr bwMode="auto">
                  <a:xfrm>
                    <a:off x="4288" y="1746"/>
                    <a:ext cx="350" cy="296"/>
                  </a:xfrm>
                  <a:prstGeom prst="ellipse">
                    <a:avLst/>
                  </a:prstGeom>
                  <a:solidFill>
                    <a:srgbClr val="0066FF"/>
                  </a:solidFill>
                  <a:ln w="19050">
                    <a:solidFill>
                      <a:schemeClr val="tx1"/>
                    </a:solidFill>
                    <a:round/>
                    <a:headEnd type="none" w="sm" len="sm"/>
                    <a:tailEnd type="none" w="sm" len="sm"/>
                  </a:ln>
                </p:spPr>
                <p:txBody>
                  <a:bodyPr wrap="none" anchor="ctr"/>
                  <a:lstStyle/>
                  <a:p>
                    <a:endParaRPr lang="ar-DZ"/>
                  </a:p>
                </p:txBody>
              </p:sp>
              <p:sp>
                <p:nvSpPr>
                  <p:cNvPr id="93225" name="Text Box 22"/>
                  <p:cNvSpPr txBox="1">
                    <a:spLocks noChangeArrowheads="1"/>
                  </p:cNvSpPr>
                  <p:nvPr/>
                </p:nvSpPr>
                <p:spPr bwMode="auto">
                  <a:xfrm>
                    <a:off x="4365" y="1769"/>
                    <a:ext cx="196" cy="250"/>
                  </a:xfrm>
                  <a:prstGeom prst="rect">
                    <a:avLst/>
                  </a:prstGeom>
                  <a:noFill/>
                  <a:ln w="12700">
                    <a:noFill/>
                    <a:miter lim="800000"/>
                    <a:headEnd type="none" w="sm" len="sm"/>
                    <a:tailEnd type="none" w="sm" len="sm"/>
                  </a:ln>
                </p:spPr>
                <p:txBody>
                  <a:bodyPr wrap="none">
                    <a:spAutoFit/>
                  </a:bodyPr>
                  <a:lstStyle/>
                  <a:p>
                    <a:pPr algn="r"/>
                    <a:r>
                      <a:rPr lang="en-US"/>
                      <a:t>3</a:t>
                    </a:r>
                  </a:p>
                </p:txBody>
              </p:sp>
            </p:grpSp>
          </p:grpSp>
          <p:sp>
            <p:nvSpPr>
              <p:cNvPr id="93221" name="Line 23"/>
              <p:cNvSpPr>
                <a:spLocks noChangeShapeType="1"/>
              </p:cNvSpPr>
              <p:nvPr/>
            </p:nvSpPr>
            <p:spPr bwMode="auto">
              <a:xfrm flipH="1">
                <a:off x="2452" y="1814"/>
                <a:ext cx="134" cy="245"/>
              </a:xfrm>
              <a:prstGeom prst="line">
                <a:avLst/>
              </a:prstGeom>
              <a:noFill/>
              <a:ln w="19050">
                <a:solidFill>
                  <a:schemeClr val="tx1"/>
                </a:solidFill>
                <a:round/>
                <a:headEnd type="none" w="sm" len="sm"/>
                <a:tailEnd type="arrow" w="med" len="med"/>
              </a:ln>
            </p:spPr>
            <p:txBody>
              <a:bodyPr/>
              <a:lstStyle/>
              <a:p>
                <a:endParaRPr lang="fr-FR"/>
              </a:p>
            </p:txBody>
          </p:sp>
        </p:grpSp>
        <p:sp>
          <p:nvSpPr>
            <p:cNvPr id="93210" name="Text Box 24"/>
            <p:cNvSpPr txBox="1">
              <a:spLocks noChangeArrowheads="1"/>
            </p:cNvSpPr>
            <p:nvPr/>
          </p:nvSpPr>
          <p:spPr bwMode="auto">
            <a:xfrm>
              <a:off x="2468" y="1300"/>
              <a:ext cx="472" cy="212"/>
            </a:xfrm>
            <a:prstGeom prst="rect">
              <a:avLst/>
            </a:prstGeom>
            <a:noFill/>
            <a:ln w="12700">
              <a:noFill/>
              <a:miter lim="800000"/>
              <a:headEnd type="none" w="sm" len="sm"/>
              <a:tailEnd type="none" w="sm" len="sm"/>
            </a:ln>
          </p:spPr>
          <p:txBody>
            <a:bodyPr>
              <a:spAutoFit/>
            </a:bodyPr>
            <a:lstStyle/>
            <a:p>
              <a:pPr algn="ctr">
                <a:spcBef>
                  <a:spcPct val="50000"/>
                </a:spcBef>
              </a:pPr>
              <a:r>
                <a:rPr lang="en-US" sz="1600"/>
                <a:t>x &gt;= y</a:t>
              </a:r>
            </a:p>
          </p:txBody>
        </p:sp>
        <p:sp>
          <p:nvSpPr>
            <p:cNvPr id="93211" name="Text Box 25"/>
            <p:cNvSpPr txBox="1">
              <a:spLocks noChangeArrowheads="1"/>
            </p:cNvSpPr>
            <p:nvPr/>
          </p:nvSpPr>
          <p:spPr bwMode="auto">
            <a:xfrm>
              <a:off x="1804" y="1300"/>
              <a:ext cx="472" cy="212"/>
            </a:xfrm>
            <a:prstGeom prst="rect">
              <a:avLst/>
            </a:prstGeom>
            <a:noFill/>
            <a:ln w="12700">
              <a:noFill/>
              <a:miter lim="800000"/>
              <a:headEnd type="none" w="sm" len="sm"/>
              <a:tailEnd type="none" w="sm" len="sm"/>
            </a:ln>
          </p:spPr>
          <p:txBody>
            <a:bodyPr>
              <a:spAutoFit/>
            </a:bodyPr>
            <a:lstStyle/>
            <a:p>
              <a:pPr algn="ctr">
                <a:spcBef>
                  <a:spcPct val="50000"/>
                </a:spcBef>
              </a:pPr>
              <a:r>
                <a:rPr lang="en-US" sz="1600"/>
                <a:t>x &lt; y</a:t>
              </a:r>
            </a:p>
          </p:txBody>
        </p:sp>
        <p:sp>
          <p:nvSpPr>
            <p:cNvPr id="93212" name="Text Box 26"/>
            <p:cNvSpPr txBox="1">
              <a:spLocks noChangeArrowheads="1"/>
            </p:cNvSpPr>
            <p:nvPr/>
          </p:nvSpPr>
          <p:spPr bwMode="auto">
            <a:xfrm>
              <a:off x="2820" y="1598"/>
              <a:ext cx="472" cy="212"/>
            </a:xfrm>
            <a:prstGeom prst="rect">
              <a:avLst/>
            </a:prstGeom>
            <a:noFill/>
            <a:ln w="12700">
              <a:noFill/>
              <a:miter lim="800000"/>
              <a:headEnd type="none" w="sm" len="sm"/>
              <a:tailEnd type="none" w="sm" len="sm"/>
            </a:ln>
          </p:spPr>
          <p:txBody>
            <a:bodyPr>
              <a:spAutoFit/>
            </a:bodyPr>
            <a:lstStyle/>
            <a:p>
              <a:pPr algn="ctr">
                <a:spcBef>
                  <a:spcPct val="50000"/>
                </a:spcBef>
              </a:pPr>
              <a:r>
                <a:rPr lang="en-US" sz="1600"/>
                <a:t>x = y</a:t>
              </a:r>
            </a:p>
          </p:txBody>
        </p:sp>
        <p:sp>
          <p:nvSpPr>
            <p:cNvPr id="93213" name="Text Box 27"/>
            <p:cNvSpPr txBox="1">
              <a:spLocks noChangeArrowheads="1"/>
            </p:cNvSpPr>
            <p:nvPr/>
          </p:nvSpPr>
          <p:spPr bwMode="auto">
            <a:xfrm>
              <a:off x="1256" y="1560"/>
              <a:ext cx="592" cy="289"/>
            </a:xfrm>
            <a:prstGeom prst="rect">
              <a:avLst/>
            </a:prstGeom>
            <a:noFill/>
            <a:ln w="12700">
              <a:noFill/>
              <a:miter lim="800000"/>
              <a:headEnd type="none" w="sm" len="sm"/>
              <a:tailEnd type="none" w="sm" len="sm"/>
            </a:ln>
          </p:spPr>
          <p:txBody>
            <a:bodyPr>
              <a:spAutoFit/>
            </a:bodyPr>
            <a:lstStyle/>
            <a:p>
              <a:pPr algn="ctr">
                <a:lnSpc>
                  <a:spcPct val="50000"/>
                </a:lnSpc>
                <a:spcBef>
                  <a:spcPct val="50000"/>
                </a:spcBef>
              </a:pPr>
              <a:r>
                <a:rPr lang="en-US" sz="1600"/>
                <a:t>y = 0</a:t>
              </a:r>
            </a:p>
            <a:p>
              <a:pPr algn="ctr">
                <a:lnSpc>
                  <a:spcPct val="50000"/>
                </a:lnSpc>
                <a:spcBef>
                  <a:spcPct val="50000"/>
                </a:spcBef>
              </a:pPr>
              <a:r>
                <a:rPr lang="en-US" sz="1600"/>
                <a:t>x = x + 1</a:t>
              </a:r>
            </a:p>
          </p:txBody>
        </p:sp>
      </p:grpSp>
      <p:sp>
        <p:nvSpPr>
          <p:cNvPr id="230428" name="Text Box 28"/>
          <p:cNvSpPr txBox="1">
            <a:spLocks noChangeArrowheads="1"/>
          </p:cNvSpPr>
          <p:nvPr/>
        </p:nvSpPr>
        <p:spPr bwMode="auto">
          <a:xfrm>
            <a:off x="2071688" y="1428750"/>
            <a:ext cx="1843087" cy="1938338"/>
          </a:xfrm>
          <a:prstGeom prst="rect">
            <a:avLst/>
          </a:prstGeom>
          <a:solidFill>
            <a:srgbClr val="0066FF"/>
          </a:solidFill>
          <a:ln w="12700">
            <a:solidFill>
              <a:schemeClr val="tx1"/>
            </a:solidFill>
            <a:miter lim="800000"/>
            <a:headEnd type="none" w="sm" len="sm"/>
            <a:tailEnd type="none" w="sm" len="sm"/>
          </a:ln>
        </p:spPr>
        <p:txBody>
          <a:bodyPr>
            <a:spAutoFit/>
          </a:bodyPr>
          <a:lstStyle/>
          <a:p>
            <a:r>
              <a:rPr lang="en-US">
                <a:latin typeface="Helvetica" pitchFamily="34" charset="0"/>
              </a:rPr>
              <a:t>if (x &lt; y)</a:t>
            </a:r>
          </a:p>
          <a:p>
            <a:r>
              <a:rPr lang="en-US">
                <a:latin typeface="Helvetica" pitchFamily="34" charset="0"/>
              </a:rPr>
              <a:t>{</a:t>
            </a:r>
          </a:p>
          <a:p>
            <a:r>
              <a:rPr lang="en-US">
                <a:latin typeface="Helvetica" pitchFamily="34" charset="0"/>
              </a:rPr>
              <a:t>   y = 0;</a:t>
            </a:r>
          </a:p>
          <a:p>
            <a:r>
              <a:rPr lang="en-US">
                <a:latin typeface="Helvetica" pitchFamily="34" charset="0"/>
              </a:rPr>
              <a:t>   x = x + 1;</a:t>
            </a:r>
          </a:p>
          <a:p>
            <a:r>
              <a:rPr lang="en-US">
                <a:latin typeface="Helvetica" pitchFamily="34" charset="0"/>
              </a:rPr>
              <a:t>}</a:t>
            </a:r>
          </a:p>
        </p:txBody>
      </p:sp>
      <p:grpSp>
        <p:nvGrpSpPr>
          <p:cNvPr id="9" name="Group 29"/>
          <p:cNvGrpSpPr>
            <a:grpSpLocks/>
          </p:cNvGrpSpPr>
          <p:nvPr/>
        </p:nvGrpSpPr>
        <p:grpSpPr bwMode="auto">
          <a:xfrm>
            <a:off x="4500563" y="1000125"/>
            <a:ext cx="2433637" cy="2324100"/>
            <a:chOff x="3159" y="2035"/>
            <a:chExt cx="1533" cy="1464"/>
          </a:xfrm>
        </p:grpSpPr>
        <p:grpSp>
          <p:nvGrpSpPr>
            <p:cNvPr id="93193" name="Group 30"/>
            <p:cNvGrpSpPr>
              <a:grpSpLocks/>
            </p:cNvGrpSpPr>
            <p:nvPr/>
          </p:nvGrpSpPr>
          <p:grpSpPr bwMode="auto">
            <a:xfrm>
              <a:off x="4079" y="3203"/>
              <a:ext cx="350" cy="296"/>
              <a:chOff x="4738" y="2684"/>
              <a:chExt cx="350" cy="296"/>
            </a:xfrm>
          </p:grpSpPr>
          <p:sp>
            <p:nvSpPr>
              <p:cNvPr id="93207" name="Oval 31"/>
              <p:cNvSpPr>
                <a:spLocks noChangeArrowheads="1"/>
              </p:cNvSpPr>
              <p:nvPr/>
            </p:nvSpPr>
            <p:spPr bwMode="auto">
              <a:xfrm>
                <a:off x="4738" y="2684"/>
                <a:ext cx="350" cy="296"/>
              </a:xfrm>
              <a:prstGeom prst="ellipse">
                <a:avLst/>
              </a:prstGeom>
              <a:solidFill>
                <a:srgbClr val="0066FF"/>
              </a:solidFill>
              <a:ln w="38100">
                <a:solidFill>
                  <a:schemeClr val="tx1"/>
                </a:solidFill>
                <a:round/>
                <a:headEnd type="none" w="sm" len="sm"/>
                <a:tailEnd type="none" w="sm" len="sm"/>
              </a:ln>
            </p:spPr>
            <p:txBody>
              <a:bodyPr wrap="none" anchor="ctr"/>
              <a:lstStyle/>
              <a:p>
                <a:endParaRPr lang="ar-DZ"/>
              </a:p>
            </p:txBody>
          </p:sp>
          <p:sp>
            <p:nvSpPr>
              <p:cNvPr id="93208" name="Text Box 32"/>
              <p:cNvSpPr txBox="1">
                <a:spLocks noChangeArrowheads="1"/>
              </p:cNvSpPr>
              <p:nvPr/>
            </p:nvSpPr>
            <p:spPr bwMode="auto">
              <a:xfrm>
                <a:off x="4815" y="2707"/>
                <a:ext cx="196" cy="250"/>
              </a:xfrm>
              <a:prstGeom prst="rect">
                <a:avLst/>
              </a:prstGeom>
              <a:noFill/>
              <a:ln w="12700">
                <a:noFill/>
                <a:miter lim="800000"/>
                <a:headEnd type="none" w="sm" len="sm"/>
                <a:tailEnd type="none" w="sm" len="sm"/>
              </a:ln>
            </p:spPr>
            <p:txBody>
              <a:bodyPr wrap="none">
                <a:spAutoFit/>
              </a:bodyPr>
              <a:lstStyle/>
              <a:p>
                <a:r>
                  <a:rPr lang="en-US"/>
                  <a:t>3</a:t>
                </a:r>
              </a:p>
            </p:txBody>
          </p:sp>
        </p:grpSp>
        <p:grpSp>
          <p:nvGrpSpPr>
            <p:cNvPr id="93194" name="Group 33"/>
            <p:cNvGrpSpPr>
              <a:grpSpLocks/>
            </p:cNvGrpSpPr>
            <p:nvPr/>
          </p:nvGrpSpPr>
          <p:grpSpPr bwMode="auto">
            <a:xfrm>
              <a:off x="4079" y="2229"/>
              <a:ext cx="350" cy="296"/>
              <a:chOff x="3838" y="2684"/>
              <a:chExt cx="350" cy="296"/>
            </a:xfrm>
          </p:grpSpPr>
          <p:sp>
            <p:nvSpPr>
              <p:cNvPr id="93205" name="Oval 34"/>
              <p:cNvSpPr>
                <a:spLocks noChangeArrowheads="1"/>
              </p:cNvSpPr>
              <p:nvPr/>
            </p:nvSpPr>
            <p:spPr bwMode="auto">
              <a:xfrm>
                <a:off x="3838" y="2684"/>
                <a:ext cx="350" cy="296"/>
              </a:xfrm>
              <a:prstGeom prst="ellipse">
                <a:avLst/>
              </a:prstGeom>
              <a:solidFill>
                <a:srgbClr val="0066FF"/>
              </a:solidFill>
              <a:ln w="19050">
                <a:solidFill>
                  <a:schemeClr val="tx1"/>
                </a:solidFill>
                <a:round/>
                <a:headEnd type="none" w="sm" len="sm"/>
                <a:tailEnd type="none" w="sm" len="sm"/>
              </a:ln>
            </p:spPr>
            <p:txBody>
              <a:bodyPr wrap="none" anchor="ctr"/>
              <a:lstStyle/>
              <a:p>
                <a:endParaRPr lang="ar-DZ"/>
              </a:p>
            </p:txBody>
          </p:sp>
          <p:sp>
            <p:nvSpPr>
              <p:cNvPr id="93206" name="Text Box 35"/>
              <p:cNvSpPr txBox="1">
                <a:spLocks noChangeArrowheads="1"/>
              </p:cNvSpPr>
              <p:nvPr/>
            </p:nvSpPr>
            <p:spPr bwMode="auto">
              <a:xfrm>
                <a:off x="3915" y="2707"/>
                <a:ext cx="196" cy="250"/>
              </a:xfrm>
              <a:prstGeom prst="rect">
                <a:avLst/>
              </a:prstGeom>
              <a:noFill/>
              <a:ln w="12700">
                <a:noFill/>
                <a:miter lim="800000"/>
                <a:headEnd type="none" w="sm" len="sm"/>
                <a:tailEnd type="none" w="sm" len="sm"/>
              </a:ln>
            </p:spPr>
            <p:txBody>
              <a:bodyPr wrap="none">
                <a:spAutoFit/>
              </a:bodyPr>
              <a:lstStyle/>
              <a:p>
                <a:r>
                  <a:rPr lang="en-US"/>
                  <a:t>1</a:t>
                </a:r>
              </a:p>
            </p:txBody>
          </p:sp>
        </p:grpSp>
        <p:sp>
          <p:nvSpPr>
            <p:cNvPr id="93195" name="Line 36"/>
            <p:cNvSpPr>
              <a:spLocks noChangeShapeType="1"/>
            </p:cNvSpPr>
            <p:nvPr/>
          </p:nvSpPr>
          <p:spPr bwMode="auto">
            <a:xfrm flipV="1">
              <a:off x="4001" y="2514"/>
              <a:ext cx="194" cy="235"/>
            </a:xfrm>
            <a:prstGeom prst="line">
              <a:avLst/>
            </a:prstGeom>
            <a:noFill/>
            <a:ln w="19050">
              <a:solidFill>
                <a:schemeClr val="tx1"/>
              </a:solidFill>
              <a:round/>
              <a:headEnd type="arrow" w="med" len="med"/>
              <a:tailEnd/>
            </a:ln>
          </p:spPr>
          <p:txBody>
            <a:bodyPr/>
            <a:lstStyle/>
            <a:p>
              <a:endParaRPr lang="fr-FR"/>
            </a:p>
          </p:txBody>
        </p:sp>
        <p:sp>
          <p:nvSpPr>
            <p:cNvPr id="93196" name="Line 37"/>
            <p:cNvSpPr>
              <a:spLocks noChangeShapeType="1"/>
            </p:cNvSpPr>
            <p:nvPr/>
          </p:nvSpPr>
          <p:spPr bwMode="auto">
            <a:xfrm>
              <a:off x="4009" y="2988"/>
              <a:ext cx="146" cy="225"/>
            </a:xfrm>
            <a:prstGeom prst="line">
              <a:avLst/>
            </a:prstGeom>
            <a:noFill/>
            <a:ln w="19050">
              <a:solidFill>
                <a:schemeClr val="tx1"/>
              </a:solidFill>
              <a:round/>
              <a:headEnd type="none" w="sm" len="sm"/>
              <a:tailEnd type="arrow" w="med" len="med"/>
            </a:ln>
          </p:spPr>
          <p:txBody>
            <a:bodyPr/>
            <a:lstStyle/>
            <a:p>
              <a:endParaRPr lang="fr-FR"/>
            </a:p>
          </p:txBody>
        </p:sp>
        <p:sp>
          <p:nvSpPr>
            <p:cNvPr id="93197" name="Line 38"/>
            <p:cNvSpPr>
              <a:spLocks noChangeShapeType="1"/>
            </p:cNvSpPr>
            <p:nvPr/>
          </p:nvSpPr>
          <p:spPr bwMode="auto">
            <a:xfrm>
              <a:off x="4254" y="2035"/>
              <a:ext cx="0" cy="186"/>
            </a:xfrm>
            <a:prstGeom prst="line">
              <a:avLst/>
            </a:prstGeom>
            <a:noFill/>
            <a:ln w="19050">
              <a:solidFill>
                <a:schemeClr val="tx1"/>
              </a:solidFill>
              <a:round/>
              <a:headEnd type="none" w="sm" len="sm"/>
              <a:tailEnd type="arrow" w="med" len="med"/>
            </a:ln>
          </p:spPr>
          <p:txBody>
            <a:bodyPr/>
            <a:lstStyle/>
            <a:p>
              <a:endParaRPr lang="fr-FR"/>
            </a:p>
          </p:txBody>
        </p:sp>
        <p:grpSp>
          <p:nvGrpSpPr>
            <p:cNvPr id="93198" name="Group 39"/>
            <p:cNvGrpSpPr>
              <a:grpSpLocks/>
            </p:cNvGrpSpPr>
            <p:nvPr/>
          </p:nvGrpSpPr>
          <p:grpSpPr bwMode="auto">
            <a:xfrm>
              <a:off x="3714" y="2716"/>
              <a:ext cx="350" cy="296"/>
              <a:chOff x="4288" y="1746"/>
              <a:chExt cx="350" cy="296"/>
            </a:xfrm>
          </p:grpSpPr>
          <p:sp>
            <p:nvSpPr>
              <p:cNvPr id="93203" name="Oval 40"/>
              <p:cNvSpPr>
                <a:spLocks noChangeArrowheads="1"/>
              </p:cNvSpPr>
              <p:nvPr/>
            </p:nvSpPr>
            <p:spPr bwMode="auto">
              <a:xfrm>
                <a:off x="4288" y="1746"/>
                <a:ext cx="350" cy="296"/>
              </a:xfrm>
              <a:prstGeom prst="ellipse">
                <a:avLst/>
              </a:prstGeom>
              <a:solidFill>
                <a:srgbClr val="0066FF"/>
              </a:solidFill>
              <a:ln w="19050">
                <a:solidFill>
                  <a:schemeClr val="tx1"/>
                </a:solidFill>
                <a:round/>
                <a:headEnd type="none" w="sm" len="sm"/>
                <a:tailEnd type="none" w="sm" len="sm"/>
              </a:ln>
            </p:spPr>
            <p:txBody>
              <a:bodyPr wrap="none" anchor="ctr"/>
              <a:lstStyle/>
              <a:p>
                <a:endParaRPr lang="ar-DZ"/>
              </a:p>
            </p:txBody>
          </p:sp>
          <p:sp>
            <p:nvSpPr>
              <p:cNvPr id="93204" name="Text Box 41"/>
              <p:cNvSpPr txBox="1">
                <a:spLocks noChangeArrowheads="1"/>
              </p:cNvSpPr>
              <p:nvPr/>
            </p:nvSpPr>
            <p:spPr bwMode="auto">
              <a:xfrm>
                <a:off x="4365" y="1769"/>
                <a:ext cx="196" cy="250"/>
              </a:xfrm>
              <a:prstGeom prst="rect">
                <a:avLst/>
              </a:prstGeom>
              <a:noFill/>
              <a:ln w="12700">
                <a:noFill/>
                <a:miter lim="800000"/>
                <a:headEnd type="none" w="sm" len="sm"/>
                <a:tailEnd type="none" w="sm" len="sm"/>
              </a:ln>
            </p:spPr>
            <p:txBody>
              <a:bodyPr wrap="none">
                <a:spAutoFit/>
              </a:bodyPr>
              <a:lstStyle/>
              <a:p>
                <a:pPr algn="r"/>
                <a:r>
                  <a:rPr lang="en-US"/>
                  <a:t>2</a:t>
                </a:r>
              </a:p>
            </p:txBody>
          </p:sp>
        </p:grpSp>
        <p:sp>
          <p:nvSpPr>
            <p:cNvPr id="93199" name="Line 42"/>
            <p:cNvSpPr>
              <a:spLocks noChangeShapeType="1"/>
            </p:cNvSpPr>
            <p:nvPr/>
          </p:nvSpPr>
          <p:spPr bwMode="auto">
            <a:xfrm>
              <a:off x="4253" y="2537"/>
              <a:ext cx="2" cy="656"/>
            </a:xfrm>
            <a:prstGeom prst="line">
              <a:avLst/>
            </a:prstGeom>
            <a:noFill/>
            <a:ln w="19050">
              <a:solidFill>
                <a:schemeClr val="tx1"/>
              </a:solidFill>
              <a:round/>
              <a:headEnd type="none" w="sm" len="sm"/>
              <a:tailEnd type="arrow" w="med" len="med"/>
            </a:ln>
          </p:spPr>
          <p:txBody>
            <a:bodyPr/>
            <a:lstStyle/>
            <a:p>
              <a:endParaRPr lang="fr-FR"/>
            </a:p>
          </p:txBody>
        </p:sp>
        <p:sp>
          <p:nvSpPr>
            <p:cNvPr id="93200" name="Text Box 43"/>
            <p:cNvSpPr txBox="1">
              <a:spLocks noChangeArrowheads="1"/>
            </p:cNvSpPr>
            <p:nvPr/>
          </p:nvSpPr>
          <p:spPr bwMode="auto">
            <a:xfrm>
              <a:off x="4220" y="2664"/>
              <a:ext cx="472" cy="212"/>
            </a:xfrm>
            <a:prstGeom prst="rect">
              <a:avLst/>
            </a:prstGeom>
            <a:noFill/>
            <a:ln w="12700">
              <a:noFill/>
              <a:miter lim="800000"/>
              <a:headEnd type="none" w="sm" len="sm"/>
              <a:tailEnd type="none" w="sm" len="sm"/>
            </a:ln>
          </p:spPr>
          <p:txBody>
            <a:bodyPr>
              <a:spAutoFit/>
            </a:bodyPr>
            <a:lstStyle/>
            <a:p>
              <a:pPr algn="ctr">
                <a:spcBef>
                  <a:spcPct val="50000"/>
                </a:spcBef>
              </a:pPr>
              <a:r>
                <a:rPr lang="en-US" sz="1600"/>
                <a:t>x &gt;= y</a:t>
              </a:r>
            </a:p>
          </p:txBody>
        </p:sp>
        <p:sp>
          <p:nvSpPr>
            <p:cNvPr id="93201" name="Text Box 44"/>
            <p:cNvSpPr txBox="1">
              <a:spLocks noChangeArrowheads="1"/>
            </p:cNvSpPr>
            <p:nvPr/>
          </p:nvSpPr>
          <p:spPr bwMode="auto">
            <a:xfrm>
              <a:off x="3707" y="2462"/>
              <a:ext cx="472" cy="212"/>
            </a:xfrm>
            <a:prstGeom prst="rect">
              <a:avLst/>
            </a:prstGeom>
            <a:noFill/>
            <a:ln w="12700">
              <a:noFill/>
              <a:miter lim="800000"/>
              <a:headEnd type="none" w="sm" len="sm"/>
              <a:tailEnd type="none" w="sm" len="sm"/>
            </a:ln>
          </p:spPr>
          <p:txBody>
            <a:bodyPr>
              <a:spAutoFit/>
            </a:bodyPr>
            <a:lstStyle/>
            <a:p>
              <a:pPr algn="ctr">
                <a:spcBef>
                  <a:spcPct val="50000"/>
                </a:spcBef>
              </a:pPr>
              <a:r>
                <a:rPr lang="en-US" sz="1600"/>
                <a:t>x &lt; y</a:t>
              </a:r>
            </a:p>
          </p:txBody>
        </p:sp>
        <p:sp>
          <p:nvSpPr>
            <p:cNvPr id="93202" name="Text Box 45"/>
            <p:cNvSpPr txBox="1">
              <a:spLocks noChangeArrowheads="1"/>
            </p:cNvSpPr>
            <p:nvPr/>
          </p:nvSpPr>
          <p:spPr bwMode="auto">
            <a:xfrm>
              <a:off x="3159" y="2722"/>
              <a:ext cx="592" cy="289"/>
            </a:xfrm>
            <a:prstGeom prst="rect">
              <a:avLst/>
            </a:prstGeom>
            <a:noFill/>
            <a:ln w="12700">
              <a:noFill/>
              <a:miter lim="800000"/>
              <a:headEnd type="none" w="sm" len="sm"/>
              <a:tailEnd type="none" w="sm" len="sm"/>
            </a:ln>
          </p:spPr>
          <p:txBody>
            <a:bodyPr>
              <a:spAutoFit/>
            </a:bodyPr>
            <a:lstStyle/>
            <a:p>
              <a:pPr algn="ctr">
                <a:lnSpc>
                  <a:spcPct val="50000"/>
                </a:lnSpc>
                <a:spcBef>
                  <a:spcPct val="50000"/>
                </a:spcBef>
              </a:pPr>
              <a:r>
                <a:rPr lang="en-US" sz="1600"/>
                <a:t>y = 0</a:t>
              </a:r>
            </a:p>
            <a:p>
              <a:pPr algn="ctr">
                <a:lnSpc>
                  <a:spcPct val="50000"/>
                </a:lnSpc>
                <a:spcBef>
                  <a:spcPct val="50000"/>
                </a:spcBef>
              </a:pPr>
              <a:r>
                <a:rPr lang="en-US" sz="1600"/>
                <a:t>x = x + 1</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0428"/>
                                        </p:tgtEl>
                                        <p:attrNameLst>
                                          <p:attrName>style.visibility</p:attrName>
                                        </p:attrNameLst>
                                      </p:cBhvr>
                                      <p:to>
                                        <p:strVal val="visible"/>
                                      </p:to>
                                    </p:set>
                                    <p:animEffect transition="in" filter="blinds(horizontal)">
                                      <p:cBhvr>
                                        <p:cTn id="7" dur="500"/>
                                        <p:tgtEl>
                                          <p:spTgt spid="2304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414"/>
                                        </p:tgtEl>
                                        <p:attrNameLst>
                                          <p:attrName>style.visibility</p:attrName>
                                        </p:attrNameLst>
                                      </p:cBhvr>
                                      <p:to>
                                        <p:strVal val="visible"/>
                                      </p:to>
                                    </p:set>
                                    <p:animEffect transition="in" filter="blinds(horizontal)">
                                      <p:cBhvr>
                                        <p:cTn id="17" dur="500"/>
                                        <p:tgtEl>
                                          <p:spTgt spid="174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animBg="1"/>
      <p:bldP spid="230428"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fontAlgn="auto">
              <a:spcAft>
                <a:spcPts val="0"/>
              </a:spcAft>
              <a:defRPr/>
            </a:pPr>
            <a:r>
              <a:rPr lang="en-US" smtClean="0"/>
              <a:t>GFC : le return instruction</a:t>
            </a:r>
          </a:p>
        </p:txBody>
      </p:sp>
      <p:sp>
        <p:nvSpPr>
          <p:cNvPr id="29" name="Espace réservé du pied de page 28"/>
          <p:cNvSpPr>
            <a:spLocks noGrp="1"/>
          </p:cNvSpPr>
          <p:nvPr>
            <p:ph type="ftr" sz="quarter" idx="11"/>
          </p:nvPr>
        </p:nvSpPr>
        <p:spPr/>
        <p:txBody>
          <a:bodyPr/>
          <a:lstStyle/>
          <a:p>
            <a:pPr>
              <a:defRPr/>
            </a:pPr>
            <a:r>
              <a:rPr lang="fr-FR"/>
              <a:t>Dr Maamri Ramdane</a:t>
            </a:r>
            <a:endParaRPr lang="en-US"/>
          </a:p>
        </p:txBody>
      </p:sp>
      <p:sp>
        <p:nvSpPr>
          <p:cNvPr id="28" name="Espace réservé du numéro de diapositive 27"/>
          <p:cNvSpPr>
            <a:spLocks noGrp="1"/>
          </p:cNvSpPr>
          <p:nvPr>
            <p:ph type="sldNum" sz="quarter" idx="12"/>
          </p:nvPr>
        </p:nvSpPr>
        <p:spPr/>
        <p:txBody>
          <a:bodyPr/>
          <a:lstStyle/>
          <a:p>
            <a:pPr>
              <a:defRPr/>
            </a:pPr>
            <a:fld id="{7BDABE7A-49A6-4D6C-965A-B53B39E2E658}" type="slidenum">
              <a:rPr lang="en-US"/>
              <a:pPr>
                <a:defRPr/>
              </a:pPr>
              <a:t>79</a:t>
            </a:fld>
            <a:endParaRPr lang="en-US"/>
          </a:p>
        </p:txBody>
      </p:sp>
      <p:sp>
        <p:nvSpPr>
          <p:cNvPr id="94213" name="Text Box 4"/>
          <p:cNvSpPr txBox="1">
            <a:spLocks noChangeArrowheads="1"/>
          </p:cNvSpPr>
          <p:nvPr/>
        </p:nvSpPr>
        <p:spPr bwMode="auto">
          <a:xfrm>
            <a:off x="1906588" y="1595438"/>
            <a:ext cx="2093912" cy="2308225"/>
          </a:xfrm>
          <a:prstGeom prst="rect">
            <a:avLst/>
          </a:prstGeom>
          <a:solidFill>
            <a:srgbClr val="0066FF"/>
          </a:solidFill>
          <a:ln w="12700">
            <a:solidFill>
              <a:schemeClr val="tx1"/>
            </a:solidFill>
            <a:miter lim="800000"/>
            <a:headEnd type="none" w="sm" len="sm"/>
            <a:tailEnd type="none" w="sm" len="sm"/>
          </a:ln>
        </p:spPr>
        <p:txBody>
          <a:bodyPr>
            <a:spAutoFit/>
          </a:bodyPr>
          <a:lstStyle/>
          <a:p>
            <a:r>
              <a:rPr lang="en-US">
                <a:latin typeface="Helvetica" pitchFamily="34" charset="0"/>
              </a:rPr>
              <a:t>if (x &lt; y)</a:t>
            </a:r>
          </a:p>
          <a:p>
            <a:r>
              <a:rPr lang="en-US">
                <a:latin typeface="Helvetica" pitchFamily="34" charset="0"/>
              </a:rPr>
              <a:t>{</a:t>
            </a:r>
          </a:p>
          <a:p>
            <a:r>
              <a:rPr lang="en-US">
                <a:latin typeface="Helvetica" pitchFamily="34" charset="0"/>
              </a:rPr>
              <a:t>   return;</a:t>
            </a:r>
          </a:p>
          <a:p>
            <a:r>
              <a:rPr lang="en-US">
                <a:latin typeface="Helvetica" pitchFamily="34" charset="0"/>
              </a:rPr>
              <a:t>}</a:t>
            </a:r>
          </a:p>
          <a:p>
            <a:r>
              <a:rPr lang="en-US">
                <a:latin typeface="Helvetica" pitchFamily="34" charset="0"/>
              </a:rPr>
              <a:t>print (x);</a:t>
            </a:r>
          </a:p>
          <a:p>
            <a:r>
              <a:rPr lang="en-US">
                <a:latin typeface="Helvetica" pitchFamily="34" charset="0"/>
              </a:rPr>
              <a:t>return;</a:t>
            </a:r>
          </a:p>
        </p:txBody>
      </p:sp>
      <p:grpSp>
        <p:nvGrpSpPr>
          <p:cNvPr id="2" name="Group 77"/>
          <p:cNvGrpSpPr>
            <a:grpSpLocks/>
          </p:cNvGrpSpPr>
          <p:nvPr/>
        </p:nvGrpSpPr>
        <p:grpSpPr bwMode="auto">
          <a:xfrm>
            <a:off x="4521200" y="1595438"/>
            <a:ext cx="3016250" cy="2363787"/>
            <a:chOff x="2848" y="1005"/>
            <a:chExt cx="1900" cy="1489"/>
          </a:xfrm>
        </p:grpSpPr>
        <p:grpSp>
          <p:nvGrpSpPr>
            <p:cNvPr id="94218" name="Group 49"/>
            <p:cNvGrpSpPr>
              <a:grpSpLocks/>
            </p:cNvGrpSpPr>
            <p:nvPr/>
          </p:nvGrpSpPr>
          <p:grpSpPr bwMode="auto">
            <a:xfrm>
              <a:off x="3799" y="2173"/>
              <a:ext cx="350" cy="296"/>
              <a:chOff x="4738" y="2684"/>
              <a:chExt cx="350" cy="296"/>
            </a:xfrm>
          </p:grpSpPr>
          <p:sp>
            <p:nvSpPr>
              <p:cNvPr id="94232" name="Oval 50"/>
              <p:cNvSpPr>
                <a:spLocks noChangeArrowheads="1"/>
              </p:cNvSpPr>
              <p:nvPr/>
            </p:nvSpPr>
            <p:spPr bwMode="auto">
              <a:xfrm>
                <a:off x="4738" y="2684"/>
                <a:ext cx="350" cy="296"/>
              </a:xfrm>
              <a:prstGeom prst="ellipse">
                <a:avLst/>
              </a:prstGeom>
              <a:solidFill>
                <a:srgbClr val="0066FF"/>
              </a:solidFill>
              <a:ln w="38100">
                <a:solidFill>
                  <a:schemeClr val="tx1"/>
                </a:solidFill>
                <a:round/>
                <a:headEnd type="none" w="sm" len="sm"/>
                <a:tailEnd type="none" w="sm" len="sm"/>
              </a:ln>
            </p:spPr>
            <p:txBody>
              <a:bodyPr wrap="none" anchor="ctr"/>
              <a:lstStyle/>
              <a:p>
                <a:endParaRPr lang="ar-DZ"/>
              </a:p>
            </p:txBody>
          </p:sp>
          <p:sp>
            <p:nvSpPr>
              <p:cNvPr id="94233" name="Text Box 51"/>
              <p:cNvSpPr txBox="1">
                <a:spLocks noChangeArrowheads="1"/>
              </p:cNvSpPr>
              <p:nvPr/>
            </p:nvSpPr>
            <p:spPr bwMode="auto">
              <a:xfrm>
                <a:off x="4815" y="2707"/>
                <a:ext cx="196" cy="250"/>
              </a:xfrm>
              <a:prstGeom prst="rect">
                <a:avLst/>
              </a:prstGeom>
              <a:noFill/>
              <a:ln w="12700">
                <a:noFill/>
                <a:miter lim="800000"/>
                <a:headEnd type="none" w="sm" len="sm"/>
                <a:tailEnd type="none" w="sm" len="sm"/>
              </a:ln>
            </p:spPr>
            <p:txBody>
              <a:bodyPr wrap="none">
                <a:spAutoFit/>
              </a:bodyPr>
              <a:lstStyle/>
              <a:p>
                <a:r>
                  <a:rPr lang="en-US"/>
                  <a:t>3</a:t>
                </a:r>
              </a:p>
            </p:txBody>
          </p:sp>
        </p:grpSp>
        <p:grpSp>
          <p:nvGrpSpPr>
            <p:cNvPr id="94219" name="Group 52"/>
            <p:cNvGrpSpPr>
              <a:grpSpLocks/>
            </p:cNvGrpSpPr>
            <p:nvPr/>
          </p:nvGrpSpPr>
          <p:grpSpPr bwMode="auto">
            <a:xfrm>
              <a:off x="3799" y="1199"/>
              <a:ext cx="350" cy="296"/>
              <a:chOff x="3838" y="2684"/>
              <a:chExt cx="350" cy="296"/>
            </a:xfrm>
          </p:grpSpPr>
          <p:sp>
            <p:nvSpPr>
              <p:cNvPr id="94230" name="Oval 53"/>
              <p:cNvSpPr>
                <a:spLocks noChangeArrowheads="1"/>
              </p:cNvSpPr>
              <p:nvPr/>
            </p:nvSpPr>
            <p:spPr bwMode="auto">
              <a:xfrm>
                <a:off x="3838" y="2684"/>
                <a:ext cx="350" cy="296"/>
              </a:xfrm>
              <a:prstGeom prst="ellipse">
                <a:avLst/>
              </a:prstGeom>
              <a:solidFill>
                <a:srgbClr val="0066FF"/>
              </a:solidFill>
              <a:ln w="19050">
                <a:solidFill>
                  <a:schemeClr val="tx1"/>
                </a:solidFill>
                <a:round/>
                <a:headEnd type="none" w="sm" len="sm"/>
                <a:tailEnd type="none" w="sm" len="sm"/>
              </a:ln>
            </p:spPr>
            <p:txBody>
              <a:bodyPr wrap="none" anchor="ctr"/>
              <a:lstStyle/>
              <a:p>
                <a:endParaRPr lang="ar-DZ"/>
              </a:p>
            </p:txBody>
          </p:sp>
          <p:sp>
            <p:nvSpPr>
              <p:cNvPr id="94231" name="Text Box 54"/>
              <p:cNvSpPr txBox="1">
                <a:spLocks noChangeArrowheads="1"/>
              </p:cNvSpPr>
              <p:nvPr/>
            </p:nvSpPr>
            <p:spPr bwMode="auto">
              <a:xfrm>
                <a:off x="3915" y="2707"/>
                <a:ext cx="196" cy="250"/>
              </a:xfrm>
              <a:prstGeom prst="rect">
                <a:avLst/>
              </a:prstGeom>
              <a:noFill/>
              <a:ln w="12700">
                <a:noFill/>
                <a:miter lim="800000"/>
                <a:headEnd type="none" w="sm" len="sm"/>
                <a:tailEnd type="none" w="sm" len="sm"/>
              </a:ln>
            </p:spPr>
            <p:txBody>
              <a:bodyPr wrap="none">
                <a:spAutoFit/>
              </a:bodyPr>
              <a:lstStyle/>
              <a:p>
                <a:r>
                  <a:rPr lang="en-US"/>
                  <a:t>1</a:t>
                </a:r>
              </a:p>
            </p:txBody>
          </p:sp>
        </p:grpSp>
        <p:sp>
          <p:nvSpPr>
            <p:cNvPr id="94220" name="Line 55"/>
            <p:cNvSpPr>
              <a:spLocks noChangeShapeType="1"/>
            </p:cNvSpPr>
            <p:nvPr/>
          </p:nvSpPr>
          <p:spPr bwMode="auto">
            <a:xfrm flipV="1">
              <a:off x="3721" y="1484"/>
              <a:ext cx="194" cy="235"/>
            </a:xfrm>
            <a:prstGeom prst="line">
              <a:avLst/>
            </a:prstGeom>
            <a:noFill/>
            <a:ln w="19050">
              <a:solidFill>
                <a:schemeClr val="tx1"/>
              </a:solidFill>
              <a:round/>
              <a:headEnd type="arrow" w="med" len="med"/>
              <a:tailEnd/>
            </a:ln>
          </p:spPr>
          <p:txBody>
            <a:bodyPr/>
            <a:lstStyle/>
            <a:p>
              <a:endParaRPr lang="fr-FR"/>
            </a:p>
          </p:txBody>
        </p:sp>
        <p:sp>
          <p:nvSpPr>
            <p:cNvPr id="94221" name="Line 58"/>
            <p:cNvSpPr>
              <a:spLocks noChangeShapeType="1"/>
            </p:cNvSpPr>
            <p:nvPr/>
          </p:nvSpPr>
          <p:spPr bwMode="auto">
            <a:xfrm>
              <a:off x="3974" y="1005"/>
              <a:ext cx="0" cy="186"/>
            </a:xfrm>
            <a:prstGeom prst="line">
              <a:avLst/>
            </a:prstGeom>
            <a:noFill/>
            <a:ln w="19050">
              <a:solidFill>
                <a:schemeClr val="tx1"/>
              </a:solidFill>
              <a:round/>
              <a:headEnd type="none" w="sm" len="sm"/>
              <a:tailEnd type="arrow" w="med" len="med"/>
            </a:ln>
          </p:spPr>
          <p:txBody>
            <a:bodyPr/>
            <a:lstStyle/>
            <a:p>
              <a:endParaRPr lang="fr-FR"/>
            </a:p>
          </p:txBody>
        </p:sp>
        <p:grpSp>
          <p:nvGrpSpPr>
            <p:cNvPr id="94222" name="Group 60"/>
            <p:cNvGrpSpPr>
              <a:grpSpLocks/>
            </p:cNvGrpSpPr>
            <p:nvPr/>
          </p:nvGrpSpPr>
          <p:grpSpPr bwMode="auto">
            <a:xfrm>
              <a:off x="3434" y="1686"/>
              <a:ext cx="350" cy="296"/>
              <a:chOff x="4288" y="1746"/>
              <a:chExt cx="350" cy="296"/>
            </a:xfrm>
          </p:grpSpPr>
          <p:sp>
            <p:nvSpPr>
              <p:cNvPr id="94228" name="Oval 61"/>
              <p:cNvSpPr>
                <a:spLocks noChangeArrowheads="1"/>
              </p:cNvSpPr>
              <p:nvPr/>
            </p:nvSpPr>
            <p:spPr bwMode="auto">
              <a:xfrm>
                <a:off x="4288" y="1746"/>
                <a:ext cx="350" cy="296"/>
              </a:xfrm>
              <a:prstGeom prst="ellipse">
                <a:avLst/>
              </a:prstGeom>
              <a:solidFill>
                <a:srgbClr val="0066FF"/>
              </a:solidFill>
              <a:ln w="38100">
                <a:solidFill>
                  <a:schemeClr val="tx1"/>
                </a:solidFill>
                <a:round/>
                <a:headEnd type="none" w="sm" len="sm"/>
                <a:tailEnd type="none" w="sm" len="sm"/>
              </a:ln>
            </p:spPr>
            <p:txBody>
              <a:bodyPr wrap="none" anchor="ctr"/>
              <a:lstStyle/>
              <a:p>
                <a:endParaRPr lang="ar-DZ"/>
              </a:p>
            </p:txBody>
          </p:sp>
          <p:sp>
            <p:nvSpPr>
              <p:cNvPr id="94229" name="Text Box 62"/>
              <p:cNvSpPr txBox="1">
                <a:spLocks noChangeArrowheads="1"/>
              </p:cNvSpPr>
              <p:nvPr/>
            </p:nvSpPr>
            <p:spPr bwMode="auto">
              <a:xfrm>
                <a:off x="4365" y="1769"/>
                <a:ext cx="196" cy="250"/>
              </a:xfrm>
              <a:prstGeom prst="rect">
                <a:avLst/>
              </a:prstGeom>
              <a:noFill/>
              <a:ln w="12700">
                <a:noFill/>
                <a:miter lim="800000"/>
                <a:headEnd type="none" w="sm" len="sm"/>
                <a:tailEnd type="none" w="sm" len="sm"/>
              </a:ln>
            </p:spPr>
            <p:txBody>
              <a:bodyPr wrap="none">
                <a:spAutoFit/>
              </a:bodyPr>
              <a:lstStyle/>
              <a:p>
                <a:pPr algn="r"/>
                <a:r>
                  <a:rPr lang="en-US"/>
                  <a:t>2</a:t>
                </a:r>
              </a:p>
            </p:txBody>
          </p:sp>
        </p:grpSp>
        <p:sp>
          <p:nvSpPr>
            <p:cNvPr id="94223" name="Line 66"/>
            <p:cNvSpPr>
              <a:spLocks noChangeShapeType="1"/>
            </p:cNvSpPr>
            <p:nvPr/>
          </p:nvSpPr>
          <p:spPr bwMode="auto">
            <a:xfrm>
              <a:off x="3973" y="1507"/>
              <a:ext cx="2" cy="656"/>
            </a:xfrm>
            <a:prstGeom prst="line">
              <a:avLst/>
            </a:prstGeom>
            <a:noFill/>
            <a:ln w="19050">
              <a:solidFill>
                <a:schemeClr val="tx1"/>
              </a:solidFill>
              <a:round/>
              <a:headEnd type="none" w="sm" len="sm"/>
              <a:tailEnd type="arrow" w="med" len="med"/>
            </a:ln>
          </p:spPr>
          <p:txBody>
            <a:bodyPr/>
            <a:lstStyle/>
            <a:p>
              <a:endParaRPr lang="fr-FR"/>
            </a:p>
          </p:txBody>
        </p:sp>
        <p:sp>
          <p:nvSpPr>
            <p:cNvPr id="94224" name="Text Box 67"/>
            <p:cNvSpPr txBox="1">
              <a:spLocks noChangeArrowheads="1"/>
            </p:cNvSpPr>
            <p:nvPr/>
          </p:nvSpPr>
          <p:spPr bwMode="auto">
            <a:xfrm>
              <a:off x="3940" y="1634"/>
              <a:ext cx="472" cy="212"/>
            </a:xfrm>
            <a:prstGeom prst="rect">
              <a:avLst/>
            </a:prstGeom>
            <a:noFill/>
            <a:ln w="12700">
              <a:noFill/>
              <a:miter lim="800000"/>
              <a:headEnd type="none" w="sm" len="sm"/>
              <a:tailEnd type="none" w="sm" len="sm"/>
            </a:ln>
          </p:spPr>
          <p:txBody>
            <a:bodyPr>
              <a:spAutoFit/>
            </a:bodyPr>
            <a:lstStyle/>
            <a:p>
              <a:pPr algn="ctr">
                <a:spcBef>
                  <a:spcPct val="50000"/>
                </a:spcBef>
              </a:pPr>
              <a:r>
                <a:rPr lang="en-US" sz="1600"/>
                <a:t>x &gt;= y</a:t>
              </a:r>
            </a:p>
          </p:txBody>
        </p:sp>
        <p:sp>
          <p:nvSpPr>
            <p:cNvPr id="94225" name="Text Box 68"/>
            <p:cNvSpPr txBox="1">
              <a:spLocks noChangeArrowheads="1"/>
            </p:cNvSpPr>
            <p:nvPr/>
          </p:nvSpPr>
          <p:spPr bwMode="auto">
            <a:xfrm>
              <a:off x="3427" y="1432"/>
              <a:ext cx="472" cy="212"/>
            </a:xfrm>
            <a:prstGeom prst="rect">
              <a:avLst/>
            </a:prstGeom>
            <a:noFill/>
            <a:ln w="12700">
              <a:noFill/>
              <a:miter lim="800000"/>
              <a:headEnd type="none" w="sm" len="sm"/>
              <a:tailEnd type="none" w="sm" len="sm"/>
            </a:ln>
          </p:spPr>
          <p:txBody>
            <a:bodyPr>
              <a:spAutoFit/>
            </a:bodyPr>
            <a:lstStyle/>
            <a:p>
              <a:pPr algn="ctr">
                <a:spcBef>
                  <a:spcPct val="50000"/>
                </a:spcBef>
              </a:pPr>
              <a:r>
                <a:rPr lang="en-US" sz="1600"/>
                <a:t>x &lt; y</a:t>
              </a:r>
            </a:p>
          </p:txBody>
        </p:sp>
        <p:sp>
          <p:nvSpPr>
            <p:cNvPr id="94226" name="Text Box 70"/>
            <p:cNvSpPr txBox="1">
              <a:spLocks noChangeArrowheads="1"/>
            </p:cNvSpPr>
            <p:nvPr/>
          </p:nvSpPr>
          <p:spPr bwMode="auto">
            <a:xfrm>
              <a:off x="2848" y="1762"/>
              <a:ext cx="592" cy="135"/>
            </a:xfrm>
            <a:prstGeom prst="rect">
              <a:avLst/>
            </a:prstGeom>
            <a:noFill/>
            <a:ln w="12700">
              <a:noFill/>
              <a:miter lim="800000"/>
              <a:headEnd type="none" w="sm" len="sm"/>
              <a:tailEnd type="none" w="sm" len="sm"/>
            </a:ln>
          </p:spPr>
          <p:txBody>
            <a:bodyPr>
              <a:spAutoFit/>
            </a:bodyPr>
            <a:lstStyle/>
            <a:p>
              <a:pPr algn="r">
                <a:lnSpc>
                  <a:spcPct val="50000"/>
                </a:lnSpc>
                <a:spcBef>
                  <a:spcPct val="50000"/>
                </a:spcBef>
              </a:pPr>
              <a:r>
                <a:rPr lang="en-US" sz="1600"/>
                <a:t>return</a:t>
              </a:r>
            </a:p>
          </p:txBody>
        </p:sp>
        <p:sp>
          <p:nvSpPr>
            <p:cNvPr id="94227" name="Text Box 72"/>
            <p:cNvSpPr txBox="1">
              <a:spLocks noChangeArrowheads="1"/>
            </p:cNvSpPr>
            <p:nvPr/>
          </p:nvSpPr>
          <p:spPr bwMode="auto">
            <a:xfrm>
              <a:off x="4156" y="2205"/>
              <a:ext cx="592" cy="289"/>
            </a:xfrm>
            <a:prstGeom prst="rect">
              <a:avLst/>
            </a:prstGeom>
            <a:noFill/>
            <a:ln w="12700">
              <a:noFill/>
              <a:miter lim="800000"/>
              <a:headEnd type="none" w="sm" len="sm"/>
              <a:tailEnd type="none" w="sm" len="sm"/>
            </a:ln>
          </p:spPr>
          <p:txBody>
            <a:bodyPr>
              <a:spAutoFit/>
            </a:bodyPr>
            <a:lstStyle/>
            <a:p>
              <a:pPr>
                <a:lnSpc>
                  <a:spcPct val="50000"/>
                </a:lnSpc>
                <a:spcBef>
                  <a:spcPct val="50000"/>
                </a:spcBef>
              </a:pPr>
              <a:r>
                <a:rPr lang="en-US" sz="1600"/>
                <a:t>print (x)</a:t>
              </a:r>
            </a:p>
            <a:p>
              <a:pPr>
                <a:lnSpc>
                  <a:spcPct val="50000"/>
                </a:lnSpc>
                <a:spcBef>
                  <a:spcPct val="50000"/>
                </a:spcBef>
              </a:pPr>
              <a:r>
                <a:rPr lang="en-US" sz="1600"/>
                <a:t>return</a:t>
              </a:r>
            </a:p>
          </p:txBody>
        </p:sp>
      </p:grpSp>
      <p:grpSp>
        <p:nvGrpSpPr>
          <p:cNvPr id="6" name="Group 78"/>
          <p:cNvGrpSpPr>
            <a:grpSpLocks/>
          </p:cNvGrpSpPr>
          <p:nvPr/>
        </p:nvGrpSpPr>
        <p:grpSpPr bwMode="auto">
          <a:xfrm>
            <a:off x="431800" y="3262313"/>
            <a:ext cx="5622925" cy="1966912"/>
            <a:chOff x="272" y="2055"/>
            <a:chExt cx="3542" cy="1239"/>
          </a:xfrm>
        </p:grpSpPr>
        <p:sp>
          <p:nvSpPr>
            <p:cNvPr id="94216" name="AutoShape 74"/>
            <p:cNvSpPr>
              <a:spLocks/>
            </p:cNvSpPr>
            <p:nvPr/>
          </p:nvSpPr>
          <p:spPr bwMode="auto">
            <a:xfrm>
              <a:off x="272" y="2823"/>
              <a:ext cx="2547" cy="471"/>
            </a:xfrm>
            <a:prstGeom prst="borderCallout2">
              <a:avLst>
                <a:gd name="adj1" fmla="val 15287"/>
                <a:gd name="adj2" fmla="val 101884"/>
                <a:gd name="adj3" fmla="val 15287"/>
                <a:gd name="adj4" fmla="val 115153"/>
                <a:gd name="adj5" fmla="val -105306"/>
                <a:gd name="adj6" fmla="val 123361"/>
              </a:avLst>
            </a:prstGeom>
            <a:solidFill>
              <a:srgbClr val="0000FF"/>
            </a:solidFill>
            <a:ln w="28575">
              <a:solidFill>
                <a:schemeClr val="hlink"/>
              </a:solidFill>
              <a:miter lim="800000"/>
              <a:headEnd type="none" w="sm" len="sm"/>
              <a:tailEnd type="none" w="sm" len="sm"/>
            </a:ln>
          </p:spPr>
          <p:txBody>
            <a:bodyPr/>
            <a:lstStyle/>
            <a:p>
              <a:r>
                <a:rPr lang="fr-FR"/>
                <a:t>Pas d’arc entre les noeud 2 et 3.</a:t>
              </a:r>
            </a:p>
            <a:p>
              <a:r>
                <a:rPr lang="fr-FR"/>
                <a:t>Le noeud return doit être distinct.</a:t>
              </a:r>
            </a:p>
          </p:txBody>
        </p:sp>
        <p:sp>
          <p:nvSpPr>
            <p:cNvPr id="94217" name="Oval 76"/>
            <p:cNvSpPr>
              <a:spLocks noChangeArrowheads="1"/>
            </p:cNvSpPr>
            <p:nvPr/>
          </p:nvSpPr>
          <p:spPr bwMode="auto">
            <a:xfrm rot="-1829067">
              <a:off x="3374" y="2055"/>
              <a:ext cx="440" cy="281"/>
            </a:xfrm>
            <a:prstGeom prst="ellipse">
              <a:avLst/>
            </a:prstGeom>
            <a:noFill/>
            <a:ln w="28575">
              <a:solidFill>
                <a:schemeClr val="hlink"/>
              </a:solidFill>
              <a:round/>
              <a:headEnd type="none" w="sm" len="sm"/>
              <a:tailEnd type="none" w="sm" len="sm"/>
            </a:ln>
          </p:spPr>
          <p:txBody>
            <a:bodyPr wrap="none" anchor="ctr"/>
            <a:lstStyle/>
            <a:p>
              <a:endParaRPr lang="ar-DZ"/>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714500" y="0"/>
            <a:ext cx="6324600" cy="685800"/>
          </a:xfrm>
        </p:spPr>
        <p:txBody>
          <a:bodyPr/>
          <a:lstStyle/>
          <a:p>
            <a:pPr fontAlgn="auto">
              <a:spcAft>
                <a:spcPts val="0"/>
              </a:spcAft>
              <a:defRPr/>
            </a:pPr>
            <a:r>
              <a:rPr lang="fr-FR" smtClean="0"/>
              <a:t>Génie logiciel</a:t>
            </a:r>
          </a:p>
        </p:txBody>
      </p:sp>
      <p:sp>
        <p:nvSpPr>
          <p:cNvPr id="14340" name="Rectangle 3"/>
          <p:cNvSpPr>
            <a:spLocks noGrp="1" noChangeArrowheads="1"/>
          </p:cNvSpPr>
          <p:nvPr>
            <p:ph idx="1"/>
          </p:nvPr>
        </p:nvSpPr>
        <p:spPr>
          <a:xfrm>
            <a:off x="785813" y="928688"/>
            <a:ext cx="7440612" cy="5014912"/>
          </a:xfrm>
        </p:spPr>
        <p:txBody>
          <a:bodyPr>
            <a:normAutofit fontScale="85000" lnSpcReduction="10000"/>
          </a:bodyPr>
          <a:lstStyle/>
          <a:p>
            <a:pPr fontAlgn="auto">
              <a:spcAft>
                <a:spcPts val="0"/>
              </a:spcAft>
              <a:buFont typeface="Wingdings 2"/>
              <a:buChar char=""/>
              <a:defRPr/>
            </a:pPr>
            <a:r>
              <a:rPr lang="fr-FR" smtClean="0"/>
              <a:t>Ensemble des activités de conception et de mise en œuvre des produits et des procédures tendant à rationaliser la production du logiciel et son suivi.</a:t>
            </a:r>
          </a:p>
          <a:p>
            <a:pPr fontAlgn="auto">
              <a:spcAft>
                <a:spcPts val="0"/>
              </a:spcAft>
              <a:buFontTx/>
              <a:buNone/>
              <a:defRPr/>
            </a:pPr>
            <a:r>
              <a:rPr lang="fr-FR" smtClean="0"/>
              <a:t>Arrêté ministériel Française du 30/12/1983</a:t>
            </a:r>
          </a:p>
          <a:p>
            <a:pPr fontAlgn="auto">
              <a:spcAft>
                <a:spcPts val="0"/>
              </a:spcAft>
              <a:buFont typeface="Wingdings 2"/>
              <a:buChar char=""/>
              <a:defRPr/>
            </a:pPr>
            <a:endParaRPr lang="fr-FR" smtClean="0"/>
          </a:p>
          <a:p>
            <a:pPr fontAlgn="auto">
              <a:spcAft>
                <a:spcPts val="0"/>
              </a:spcAft>
              <a:buFont typeface="Wingdings 2"/>
              <a:buChar char=""/>
              <a:defRPr/>
            </a:pPr>
            <a:r>
              <a:rPr lang="fr-FR" smtClean="0"/>
              <a:t>Procédures, méthodes, langages, ateliers, imposés ou préconisés par les normes, adaptés à l'environnement d'utilisation afin de favoriser la production et la maintenance de composants logiciels de qualité.</a:t>
            </a:r>
          </a:p>
          <a:p>
            <a:pPr fontAlgn="auto">
              <a:spcAft>
                <a:spcPts val="0"/>
              </a:spcAft>
              <a:buFontTx/>
              <a:buNone/>
              <a:defRPr/>
            </a:pPr>
            <a:r>
              <a:rPr lang="fr-FR" smtClean="0"/>
              <a:t>P. Jaulent</a:t>
            </a:r>
          </a:p>
        </p:txBody>
      </p:sp>
      <p:sp>
        <p:nvSpPr>
          <p:cNvPr id="10246" name="Espace réservé du pied de page 7"/>
          <p:cNvSpPr>
            <a:spLocks noGrp="1"/>
          </p:cNvSpPr>
          <p:nvPr>
            <p:ph type="ftr" sz="quarter" idx="11"/>
          </p:nvPr>
        </p:nvSpPr>
        <p:spPr/>
        <p:txBody>
          <a:bodyPr/>
          <a:lstStyle/>
          <a:p>
            <a:pPr>
              <a:defRPr/>
            </a:pPr>
            <a:r>
              <a:rPr lang="en-US"/>
              <a:t>Dr Maamri Ramdane</a:t>
            </a:r>
          </a:p>
        </p:txBody>
      </p:sp>
      <p:sp>
        <p:nvSpPr>
          <p:cNvPr id="10242" name="Espace réservé du numéro de diapositive 4"/>
          <p:cNvSpPr>
            <a:spLocks noGrp="1"/>
          </p:cNvSpPr>
          <p:nvPr>
            <p:ph type="sldNum" sz="quarter" idx="12"/>
          </p:nvPr>
        </p:nvSpPr>
        <p:spPr>
          <a:xfrm>
            <a:off x="4105275" y="6427788"/>
            <a:ext cx="2895600" cy="355600"/>
          </a:xfrm>
        </p:spPr>
        <p:txBody>
          <a:bodyPr/>
          <a:lstStyle/>
          <a:p>
            <a:pPr algn="ctr">
              <a:defRPr/>
            </a:pPr>
            <a:fld id="{700949EB-BAA3-4310-8A03-5C9E64272373}" type="slidenum">
              <a:rPr lang="fr-FR"/>
              <a:pPr algn="ctr">
                <a:defRPr/>
              </a:pPr>
              <a:t>8</a:t>
            </a:fld>
            <a:endParaRPr lang="fr-F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fontAlgn="auto">
              <a:spcAft>
                <a:spcPts val="0"/>
              </a:spcAft>
              <a:defRPr/>
            </a:pPr>
            <a:r>
              <a:rPr lang="en-US" smtClean="0"/>
              <a:t>Loops</a:t>
            </a:r>
          </a:p>
        </p:txBody>
      </p:sp>
      <p:sp>
        <p:nvSpPr>
          <p:cNvPr id="95235" name="Rectangle 3"/>
          <p:cNvSpPr>
            <a:spLocks noGrp="1" noChangeArrowheads="1"/>
          </p:cNvSpPr>
          <p:nvPr>
            <p:ph idx="1"/>
          </p:nvPr>
        </p:nvSpPr>
        <p:spPr>
          <a:xfrm>
            <a:off x="138113" y="1782763"/>
            <a:ext cx="8867775" cy="4481512"/>
          </a:xfrm>
        </p:spPr>
        <p:txBody>
          <a:bodyPr/>
          <a:lstStyle/>
          <a:p>
            <a:r>
              <a:rPr lang="en-US" smtClean="0"/>
              <a:t>Les boucles </a:t>
            </a:r>
            <a:r>
              <a:rPr lang="fr-FR" smtClean="0"/>
              <a:t>demandent</a:t>
            </a:r>
            <a:r>
              <a:rPr lang="en-US" smtClean="0"/>
              <a:t> des “extra” noeuds qui doivent $etre ajoutés.</a:t>
            </a:r>
          </a:p>
          <a:p>
            <a:r>
              <a:rPr lang="en-US" smtClean="0"/>
              <a:t>Ces “extra” noeuds ne presentent pas des instructions ou des blocs d’instructions.</a:t>
            </a:r>
          </a:p>
        </p:txBody>
      </p:sp>
      <p:sp>
        <p:nvSpPr>
          <p:cNvPr id="9" name="Espace réservé du pied de page 8"/>
          <p:cNvSpPr>
            <a:spLocks noGrp="1"/>
          </p:cNvSpPr>
          <p:nvPr>
            <p:ph type="ftr" sz="quarter" idx="11"/>
          </p:nvPr>
        </p:nvSpPr>
        <p:spPr/>
        <p:txBody>
          <a:bodyPr/>
          <a:lstStyle/>
          <a:p>
            <a:pPr>
              <a:defRPr/>
            </a:pPr>
            <a:r>
              <a:rPr lang="fr-FR"/>
              <a:t>Dr Maamri Ramdane</a:t>
            </a:r>
            <a:endParaRPr lang="en-US"/>
          </a:p>
        </p:txBody>
      </p:sp>
      <p:sp>
        <p:nvSpPr>
          <p:cNvPr id="8" name="Espace réservé du numéro de diapositive 7"/>
          <p:cNvSpPr>
            <a:spLocks noGrp="1"/>
          </p:cNvSpPr>
          <p:nvPr>
            <p:ph type="sldNum" sz="quarter" idx="12"/>
          </p:nvPr>
        </p:nvSpPr>
        <p:spPr/>
        <p:txBody>
          <a:bodyPr/>
          <a:lstStyle/>
          <a:p>
            <a:pPr>
              <a:defRPr/>
            </a:pPr>
            <a:fld id="{9E72FE90-3A43-4FD4-96C9-01B417C4647C}" type="slidenum">
              <a:rPr lang="en-US"/>
              <a:pPr>
                <a:defRPr/>
              </a:pPr>
              <a:t>80</a:t>
            </a:fld>
            <a:endParaRPr lang="en-US"/>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fontAlgn="auto">
              <a:spcAft>
                <a:spcPts val="0"/>
              </a:spcAft>
              <a:defRPr/>
            </a:pPr>
            <a:r>
              <a:rPr lang="en-US" smtClean="0"/>
              <a:t>GFC : les boucles while  </a:t>
            </a:r>
          </a:p>
        </p:txBody>
      </p:sp>
      <p:sp>
        <p:nvSpPr>
          <p:cNvPr id="76" name="Espace réservé du pied de page 75"/>
          <p:cNvSpPr>
            <a:spLocks noGrp="1"/>
          </p:cNvSpPr>
          <p:nvPr>
            <p:ph type="ftr" sz="quarter" idx="11"/>
          </p:nvPr>
        </p:nvSpPr>
        <p:spPr/>
        <p:txBody>
          <a:bodyPr/>
          <a:lstStyle/>
          <a:p>
            <a:pPr>
              <a:defRPr/>
            </a:pPr>
            <a:r>
              <a:rPr lang="fr-FR"/>
              <a:t>Dr Maamri Ramdane</a:t>
            </a:r>
            <a:endParaRPr lang="en-US"/>
          </a:p>
        </p:txBody>
      </p:sp>
      <p:sp>
        <p:nvSpPr>
          <p:cNvPr id="75" name="Espace réservé du numéro de diapositive 74"/>
          <p:cNvSpPr>
            <a:spLocks noGrp="1"/>
          </p:cNvSpPr>
          <p:nvPr>
            <p:ph type="sldNum" sz="quarter" idx="12"/>
          </p:nvPr>
        </p:nvSpPr>
        <p:spPr/>
        <p:txBody>
          <a:bodyPr/>
          <a:lstStyle/>
          <a:p>
            <a:pPr>
              <a:defRPr/>
            </a:pPr>
            <a:fld id="{ECC69ABD-BA8A-4551-9680-25358EB93F39}" type="slidenum">
              <a:rPr lang="en-US"/>
              <a:pPr>
                <a:defRPr/>
              </a:pPr>
              <a:t>81</a:t>
            </a:fld>
            <a:endParaRPr lang="en-US"/>
          </a:p>
        </p:txBody>
      </p:sp>
      <p:sp>
        <p:nvSpPr>
          <p:cNvPr id="96261" name="Text Box 4"/>
          <p:cNvSpPr txBox="1">
            <a:spLocks noChangeArrowheads="1"/>
          </p:cNvSpPr>
          <p:nvPr/>
        </p:nvSpPr>
        <p:spPr bwMode="auto">
          <a:xfrm>
            <a:off x="381000" y="1509713"/>
            <a:ext cx="2119313" cy="1938337"/>
          </a:xfrm>
          <a:prstGeom prst="rect">
            <a:avLst/>
          </a:prstGeom>
          <a:solidFill>
            <a:srgbClr val="0066FF"/>
          </a:solidFill>
          <a:ln w="12700">
            <a:solidFill>
              <a:schemeClr val="tx1"/>
            </a:solidFill>
            <a:miter lim="800000"/>
            <a:headEnd type="none" w="sm" len="sm"/>
            <a:tailEnd type="none" w="sm" len="sm"/>
          </a:ln>
        </p:spPr>
        <p:txBody>
          <a:bodyPr>
            <a:spAutoFit/>
          </a:bodyPr>
          <a:lstStyle/>
          <a:p>
            <a:r>
              <a:rPr lang="en-US">
                <a:latin typeface="Helvetica" pitchFamily="34" charset="0"/>
              </a:rPr>
              <a:t>x = 0;</a:t>
            </a:r>
          </a:p>
          <a:p>
            <a:r>
              <a:rPr lang="en-US">
                <a:latin typeface="Helvetica" pitchFamily="34" charset="0"/>
              </a:rPr>
              <a:t>while (x &lt; y)</a:t>
            </a:r>
          </a:p>
          <a:p>
            <a:r>
              <a:rPr lang="en-US">
                <a:latin typeface="Helvetica" pitchFamily="34" charset="0"/>
              </a:rPr>
              <a:t>{  y = f (x, y);</a:t>
            </a:r>
          </a:p>
          <a:p>
            <a:r>
              <a:rPr lang="en-US">
                <a:latin typeface="Helvetica" pitchFamily="34" charset="0"/>
              </a:rPr>
              <a:t>   x = x + 1;</a:t>
            </a:r>
          </a:p>
          <a:p>
            <a:r>
              <a:rPr lang="en-US">
                <a:latin typeface="Helvetica" pitchFamily="34" charset="0"/>
              </a:rPr>
              <a:t>}</a:t>
            </a:r>
          </a:p>
        </p:txBody>
      </p:sp>
      <p:grpSp>
        <p:nvGrpSpPr>
          <p:cNvPr id="96262" name="Groupe 67"/>
          <p:cNvGrpSpPr>
            <a:grpSpLocks/>
          </p:cNvGrpSpPr>
          <p:nvPr/>
        </p:nvGrpSpPr>
        <p:grpSpPr bwMode="auto">
          <a:xfrm>
            <a:off x="4572000" y="2357438"/>
            <a:ext cx="3249613" cy="2868612"/>
            <a:chOff x="2578100" y="1042988"/>
            <a:chExt cx="3249613" cy="2868612"/>
          </a:xfrm>
        </p:grpSpPr>
        <p:grpSp>
          <p:nvGrpSpPr>
            <p:cNvPr id="96263" name="Group 69"/>
            <p:cNvGrpSpPr>
              <a:grpSpLocks/>
            </p:cNvGrpSpPr>
            <p:nvPr/>
          </p:nvGrpSpPr>
          <p:grpSpPr bwMode="auto">
            <a:xfrm>
              <a:off x="2689225" y="2986088"/>
              <a:ext cx="1601788" cy="925512"/>
              <a:chOff x="1974" y="2112"/>
              <a:chExt cx="1009" cy="583"/>
            </a:xfrm>
          </p:grpSpPr>
          <p:grpSp>
            <p:nvGrpSpPr>
              <p:cNvPr id="96284" name="Group 21"/>
              <p:cNvGrpSpPr>
                <a:grpSpLocks/>
              </p:cNvGrpSpPr>
              <p:nvPr/>
            </p:nvGrpSpPr>
            <p:grpSpPr bwMode="auto">
              <a:xfrm>
                <a:off x="2633" y="2112"/>
                <a:ext cx="350" cy="296"/>
                <a:chOff x="4288" y="1746"/>
                <a:chExt cx="350" cy="296"/>
              </a:xfrm>
            </p:grpSpPr>
            <p:sp>
              <p:nvSpPr>
                <p:cNvPr id="96290" name="Oval 22"/>
                <p:cNvSpPr>
                  <a:spLocks noChangeArrowheads="1"/>
                </p:cNvSpPr>
                <p:nvPr/>
              </p:nvSpPr>
              <p:spPr bwMode="auto">
                <a:xfrm>
                  <a:off x="4288" y="1746"/>
                  <a:ext cx="350" cy="296"/>
                </a:xfrm>
                <a:prstGeom prst="ellipse">
                  <a:avLst/>
                </a:prstGeom>
                <a:solidFill>
                  <a:srgbClr val="0066FF"/>
                </a:solidFill>
                <a:ln w="38100">
                  <a:solidFill>
                    <a:schemeClr val="tx1"/>
                  </a:solidFill>
                  <a:round/>
                  <a:headEnd type="none" w="sm" len="sm"/>
                  <a:tailEnd type="none" w="sm" len="sm"/>
                </a:ln>
              </p:spPr>
              <p:txBody>
                <a:bodyPr wrap="none" anchor="ctr"/>
                <a:lstStyle/>
                <a:p>
                  <a:endParaRPr lang="ar-DZ"/>
                </a:p>
              </p:txBody>
            </p:sp>
            <p:sp>
              <p:nvSpPr>
                <p:cNvPr id="96291" name="Text Box 23"/>
                <p:cNvSpPr txBox="1">
                  <a:spLocks noChangeArrowheads="1"/>
                </p:cNvSpPr>
                <p:nvPr/>
              </p:nvSpPr>
              <p:spPr bwMode="auto">
                <a:xfrm>
                  <a:off x="4365" y="1769"/>
                  <a:ext cx="196" cy="250"/>
                </a:xfrm>
                <a:prstGeom prst="rect">
                  <a:avLst/>
                </a:prstGeom>
                <a:noFill/>
                <a:ln w="12700">
                  <a:noFill/>
                  <a:miter lim="800000"/>
                  <a:headEnd type="none" w="sm" len="sm"/>
                  <a:tailEnd type="none" w="sm" len="sm"/>
                </a:ln>
              </p:spPr>
              <p:txBody>
                <a:bodyPr wrap="none">
                  <a:spAutoFit/>
                </a:bodyPr>
                <a:lstStyle/>
                <a:p>
                  <a:pPr algn="r"/>
                  <a:r>
                    <a:rPr lang="en-US"/>
                    <a:t>4</a:t>
                  </a:r>
                </a:p>
              </p:txBody>
            </p:sp>
          </p:grpSp>
          <p:grpSp>
            <p:nvGrpSpPr>
              <p:cNvPr id="96285" name="Group 65"/>
              <p:cNvGrpSpPr>
                <a:grpSpLocks/>
              </p:cNvGrpSpPr>
              <p:nvPr/>
            </p:nvGrpSpPr>
            <p:grpSpPr bwMode="auto">
              <a:xfrm>
                <a:off x="1974" y="2112"/>
                <a:ext cx="592" cy="583"/>
                <a:chOff x="1974" y="2112"/>
                <a:chExt cx="592" cy="583"/>
              </a:xfrm>
            </p:grpSpPr>
            <p:grpSp>
              <p:nvGrpSpPr>
                <p:cNvPr id="96286" name="Group 18"/>
                <p:cNvGrpSpPr>
                  <a:grpSpLocks/>
                </p:cNvGrpSpPr>
                <p:nvPr/>
              </p:nvGrpSpPr>
              <p:grpSpPr bwMode="auto">
                <a:xfrm>
                  <a:off x="2023" y="2112"/>
                  <a:ext cx="350" cy="296"/>
                  <a:chOff x="4288" y="1746"/>
                  <a:chExt cx="350" cy="296"/>
                </a:xfrm>
              </p:grpSpPr>
              <p:sp>
                <p:nvSpPr>
                  <p:cNvPr id="96288" name="Oval 19"/>
                  <p:cNvSpPr>
                    <a:spLocks noChangeArrowheads="1"/>
                  </p:cNvSpPr>
                  <p:nvPr/>
                </p:nvSpPr>
                <p:spPr bwMode="auto">
                  <a:xfrm>
                    <a:off x="4288" y="1746"/>
                    <a:ext cx="350" cy="296"/>
                  </a:xfrm>
                  <a:prstGeom prst="ellipse">
                    <a:avLst/>
                  </a:prstGeom>
                  <a:solidFill>
                    <a:srgbClr val="0066FF"/>
                  </a:solidFill>
                  <a:ln w="19050">
                    <a:solidFill>
                      <a:schemeClr val="tx1"/>
                    </a:solidFill>
                    <a:round/>
                    <a:headEnd type="none" w="sm" len="sm"/>
                    <a:tailEnd type="none" w="sm" len="sm"/>
                  </a:ln>
                </p:spPr>
                <p:txBody>
                  <a:bodyPr wrap="none" anchor="ctr"/>
                  <a:lstStyle/>
                  <a:p>
                    <a:endParaRPr lang="ar-DZ"/>
                  </a:p>
                </p:txBody>
              </p:sp>
              <p:sp>
                <p:nvSpPr>
                  <p:cNvPr id="96289" name="Text Box 20"/>
                  <p:cNvSpPr txBox="1">
                    <a:spLocks noChangeArrowheads="1"/>
                  </p:cNvSpPr>
                  <p:nvPr/>
                </p:nvSpPr>
                <p:spPr bwMode="auto">
                  <a:xfrm>
                    <a:off x="4365" y="1769"/>
                    <a:ext cx="196" cy="250"/>
                  </a:xfrm>
                  <a:prstGeom prst="rect">
                    <a:avLst/>
                  </a:prstGeom>
                  <a:noFill/>
                  <a:ln w="12700">
                    <a:noFill/>
                    <a:miter lim="800000"/>
                    <a:headEnd type="none" w="sm" len="sm"/>
                    <a:tailEnd type="none" w="sm" len="sm"/>
                  </a:ln>
                </p:spPr>
                <p:txBody>
                  <a:bodyPr wrap="none">
                    <a:spAutoFit/>
                  </a:bodyPr>
                  <a:lstStyle/>
                  <a:p>
                    <a:pPr algn="r"/>
                    <a:r>
                      <a:rPr lang="en-US"/>
                      <a:t>3</a:t>
                    </a:r>
                  </a:p>
                </p:txBody>
              </p:sp>
            </p:grpSp>
            <p:sp>
              <p:nvSpPr>
                <p:cNvPr id="96287" name="Text Box 28"/>
                <p:cNvSpPr txBox="1">
                  <a:spLocks noChangeArrowheads="1"/>
                </p:cNvSpPr>
                <p:nvPr/>
              </p:nvSpPr>
              <p:spPr bwMode="auto">
                <a:xfrm>
                  <a:off x="1974" y="2406"/>
                  <a:ext cx="592" cy="289"/>
                </a:xfrm>
                <a:prstGeom prst="rect">
                  <a:avLst/>
                </a:prstGeom>
                <a:noFill/>
                <a:ln w="12700">
                  <a:noFill/>
                  <a:miter lim="800000"/>
                  <a:headEnd type="none" w="sm" len="sm"/>
                  <a:tailEnd type="none" w="sm" len="sm"/>
                </a:ln>
              </p:spPr>
              <p:txBody>
                <a:bodyPr>
                  <a:spAutoFit/>
                </a:bodyPr>
                <a:lstStyle/>
                <a:p>
                  <a:pPr algn="ctr">
                    <a:lnSpc>
                      <a:spcPct val="50000"/>
                    </a:lnSpc>
                    <a:spcBef>
                      <a:spcPct val="50000"/>
                    </a:spcBef>
                  </a:pPr>
                  <a:r>
                    <a:rPr lang="en-US" sz="1600"/>
                    <a:t>y =f(x,y)</a:t>
                  </a:r>
                </a:p>
                <a:p>
                  <a:pPr algn="ctr">
                    <a:lnSpc>
                      <a:spcPct val="50000"/>
                    </a:lnSpc>
                    <a:spcBef>
                      <a:spcPct val="50000"/>
                    </a:spcBef>
                  </a:pPr>
                  <a:r>
                    <a:rPr lang="en-US" sz="1600"/>
                    <a:t>x = x + 1</a:t>
                  </a:r>
                </a:p>
              </p:txBody>
            </p:sp>
          </p:grpSp>
        </p:grpSp>
        <p:grpSp>
          <p:nvGrpSpPr>
            <p:cNvPr id="96264" name="Groupe 66"/>
            <p:cNvGrpSpPr>
              <a:grpSpLocks/>
            </p:cNvGrpSpPr>
            <p:nvPr/>
          </p:nvGrpSpPr>
          <p:grpSpPr bwMode="auto">
            <a:xfrm>
              <a:off x="2578100" y="1042988"/>
              <a:ext cx="3249613" cy="2354263"/>
              <a:chOff x="2578100" y="1042988"/>
              <a:chExt cx="3249613" cy="2354263"/>
            </a:xfrm>
          </p:grpSpPr>
          <p:grpSp>
            <p:nvGrpSpPr>
              <p:cNvPr id="96265" name="Group 63"/>
              <p:cNvGrpSpPr>
                <a:grpSpLocks/>
              </p:cNvGrpSpPr>
              <p:nvPr/>
            </p:nvGrpSpPr>
            <p:grpSpPr bwMode="auto">
              <a:xfrm>
                <a:off x="2578100" y="1042988"/>
                <a:ext cx="1182688" cy="777875"/>
                <a:chOff x="1904" y="888"/>
                <a:chExt cx="745" cy="490"/>
              </a:xfrm>
            </p:grpSpPr>
            <p:grpSp>
              <p:nvGrpSpPr>
                <p:cNvPr id="96279" name="Group 10"/>
                <p:cNvGrpSpPr>
                  <a:grpSpLocks/>
                </p:cNvGrpSpPr>
                <p:nvPr/>
              </p:nvGrpSpPr>
              <p:grpSpPr bwMode="auto">
                <a:xfrm>
                  <a:off x="2299" y="1082"/>
                  <a:ext cx="350" cy="296"/>
                  <a:chOff x="3838" y="2684"/>
                  <a:chExt cx="350" cy="296"/>
                </a:xfrm>
              </p:grpSpPr>
              <p:sp>
                <p:nvSpPr>
                  <p:cNvPr id="96282" name="Oval 11"/>
                  <p:cNvSpPr>
                    <a:spLocks noChangeArrowheads="1"/>
                  </p:cNvSpPr>
                  <p:nvPr/>
                </p:nvSpPr>
                <p:spPr bwMode="auto">
                  <a:xfrm>
                    <a:off x="3838" y="2684"/>
                    <a:ext cx="350" cy="296"/>
                  </a:xfrm>
                  <a:prstGeom prst="ellipse">
                    <a:avLst/>
                  </a:prstGeom>
                  <a:solidFill>
                    <a:srgbClr val="0066FF"/>
                  </a:solidFill>
                  <a:ln w="19050">
                    <a:solidFill>
                      <a:schemeClr val="tx1"/>
                    </a:solidFill>
                    <a:round/>
                    <a:headEnd type="none" w="sm" len="sm"/>
                    <a:tailEnd type="none" w="sm" len="sm"/>
                  </a:ln>
                </p:spPr>
                <p:txBody>
                  <a:bodyPr wrap="none" anchor="ctr"/>
                  <a:lstStyle/>
                  <a:p>
                    <a:endParaRPr lang="ar-DZ"/>
                  </a:p>
                </p:txBody>
              </p:sp>
              <p:sp>
                <p:nvSpPr>
                  <p:cNvPr id="96283" name="Text Box 12"/>
                  <p:cNvSpPr txBox="1">
                    <a:spLocks noChangeArrowheads="1"/>
                  </p:cNvSpPr>
                  <p:nvPr/>
                </p:nvSpPr>
                <p:spPr bwMode="auto">
                  <a:xfrm>
                    <a:off x="3915" y="2707"/>
                    <a:ext cx="196" cy="250"/>
                  </a:xfrm>
                  <a:prstGeom prst="rect">
                    <a:avLst/>
                  </a:prstGeom>
                  <a:noFill/>
                  <a:ln w="12700">
                    <a:noFill/>
                    <a:miter lim="800000"/>
                    <a:headEnd type="none" w="sm" len="sm"/>
                    <a:tailEnd type="none" w="sm" len="sm"/>
                  </a:ln>
                </p:spPr>
                <p:txBody>
                  <a:bodyPr wrap="none">
                    <a:spAutoFit/>
                  </a:bodyPr>
                  <a:lstStyle/>
                  <a:p>
                    <a:r>
                      <a:rPr lang="en-US"/>
                      <a:t>1</a:t>
                    </a:r>
                  </a:p>
                </p:txBody>
              </p:sp>
            </p:grpSp>
            <p:sp>
              <p:nvSpPr>
                <p:cNvPr id="96280" name="Line 16"/>
                <p:cNvSpPr>
                  <a:spLocks noChangeShapeType="1"/>
                </p:cNvSpPr>
                <p:nvPr/>
              </p:nvSpPr>
              <p:spPr bwMode="auto">
                <a:xfrm>
                  <a:off x="2474" y="888"/>
                  <a:ext cx="0" cy="186"/>
                </a:xfrm>
                <a:prstGeom prst="line">
                  <a:avLst/>
                </a:prstGeom>
                <a:noFill/>
                <a:ln w="19050">
                  <a:solidFill>
                    <a:schemeClr val="tx1"/>
                  </a:solidFill>
                  <a:round/>
                  <a:headEnd type="none" w="sm" len="sm"/>
                  <a:tailEnd type="arrow" w="med" len="med"/>
                </a:ln>
              </p:spPr>
              <p:txBody>
                <a:bodyPr/>
                <a:lstStyle/>
                <a:p>
                  <a:endParaRPr lang="fr-FR"/>
                </a:p>
              </p:txBody>
            </p:sp>
            <p:sp>
              <p:nvSpPr>
                <p:cNvPr id="96281" name="Text Box 27"/>
                <p:cNvSpPr txBox="1">
                  <a:spLocks noChangeArrowheads="1"/>
                </p:cNvSpPr>
                <p:nvPr/>
              </p:nvSpPr>
              <p:spPr bwMode="auto">
                <a:xfrm>
                  <a:off x="1904" y="1123"/>
                  <a:ext cx="472" cy="212"/>
                </a:xfrm>
                <a:prstGeom prst="rect">
                  <a:avLst/>
                </a:prstGeom>
                <a:noFill/>
                <a:ln w="12700">
                  <a:noFill/>
                  <a:miter lim="800000"/>
                  <a:headEnd type="none" w="sm" len="sm"/>
                  <a:tailEnd type="none" w="sm" len="sm"/>
                </a:ln>
              </p:spPr>
              <p:txBody>
                <a:bodyPr>
                  <a:spAutoFit/>
                </a:bodyPr>
                <a:lstStyle/>
                <a:p>
                  <a:pPr algn="ctr">
                    <a:spcBef>
                      <a:spcPct val="50000"/>
                    </a:spcBef>
                  </a:pPr>
                  <a:r>
                    <a:rPr lang="en-US" sz="1600"/>
                    <a:t>x = 0</a:t>
                  </a:r>
                </a:p>
              </p:txBody>
            </p:sp>
          </p:grpSp>
          <p:grpSp>
            <p:nvGrpSpPr>
              <p:cNvPr id="96266" name="Group 68"/>
              <p:cNvGrpSpPr>
                <a:grpSpLocks/>
              </p:cNvGrpSpPr>
              <p:nvPr/>
            </p:nvGrpSpPr>
            <p:grpSpPr bwMode="auto">
              <a:xfrm>
                <a:off x="2655888" y="2276476"/>
                <a:ext cx="1744662" cy="1120775"/>
                <a:chOff x="1953" y="1665"/>
                <a:chExt cx="1099" cy="706"/>
              </a:xfrm>
            </p:grpSpPr>
            <p:sp>
              <p:nvSpPr>
                <p:cNvPr id="96274" name="Line 14"/>
                <p:cNvSpPr>
                  <a:spLocks noChangeShapeType="1"/>
                </p:cNvSpPr>
                <p:nvPr/>
              </p:nvSpPr>
              <p:spPr bwMode="auto">
                <a:xfrm>
                  <a:off x="2566" y="1910"/>
                  <a:ext cx="146" cy="225"/>
                </a:xfrm>
                <a:prstGeom prst="line">
                  <a:avLst/>
                </a:prstGeom>
                <a:noFill/>
                <a:ln w="19050">
                  <a:solidFill>
                    <a:schemeClr val="tx1"/>
                  </a:solidFill>
                  <a:round/>
                  <a:headEnd type="none" w="sm" len="sm"/>
                  <a:tailEnd type="arrow" w="med" len="med"/>
                </a:ln>
              </p:spPr>
              <p:txBody>
                <a:bodyPr/>
                <a:lstStyle/>
                <a:p>
                  <a:endParaRPr lang="fr-FR"/>
                </a:p>
              </p:txBody>
            </p:sp>
            <p:sp>
              <p:nvSpPr>
                <p:cNvPr id="96275" name="Line 24"/>
                <p:cNvSpPr>
                  <a:spLocks noChangeShapeType="1"/>
                </p:cNvSpPr>
                <p:nvPr/>
              </p:nvSpPr>
              <p:spPr bwMode="auto">
                <a:xfrm flipH="1">
                  <a:off x="2296" y="1918"/>
                  <a:ext cx="114" cy="217"/>
                </a:xfrm>
                <a:prstGeom prst="line">
                  <a:avLst/>
                </a:prstGeom>
                <a:noFill/>
                <a:ln w="19050">
                  <a:solidFill>
                    <a:schemeClr val="tx1"/>
                  </a:solidFill>
                  <a:round/>
                  <a:headEnd type="none" w="sm" len="sm"/>
                  <a:tailEnd type="arrow" w="med" len="med"/>
                </a:ln>
              </p:spPr>
              <p:txBody>
                <a:bodyPr/>
                <a:lstStyle/>
                <a:p>
                  <a:endParaRPr lang="fr-FR"/>
                </a:p>
              </p:txBody>
            </p:sp>
            <p:sp>
              <p:nvSpPr>
                <p:cNvPr id="96276" name="Text Box 25"/>
                <p:cNvSpPr txBox="1">
                  <a:spLocks noChangeArrowheads="1"/>
                </p:cNvSpPr>
                <p:nvPr/>
              </p:nvSpPr>
              <p:spPr bwMode="auto">
                <a:xfrm>
                  <a:off x="2580" y="1850"/>
                  <a:ext cx="472" cy="212"/>
                </a:xfrm>
                <a:prstGeom prst="rect">
                  <a:avLst/>
                </a:prstGeom>
                <a:noFill/>
                <a:ln w="12700">
                  <a:noFill/>
                  <a:miter lim="800000"/>
                  <a:headEnd type="none" w="sm" len="sm"/>
                  <a:tailEnd type="none" w="sm" len="sm"/>
                </a:ln>
              </p:spPr>
              <p:txBody>
                <a:bodyPr>
                  <a:spAutoFit/>
                </a:bodyPr>
                <a:lstStyle/>
                <a:p>
                  <a:pPr algn="ctr">
                    <a:spcBef>
                      <a:spcPct val="50000"/>
                    </a:spcBef>
                  </a:pPr>
                  <a:r>
                    <a:rPr lang="en-US" sz="1600"/>
                    <a:t>x &gt;= y</a:t>
                  </a:r>
                </a:p>
              </p:txBody>
            </p:sp>
            <p:sp>
              <p:nvSpPr>
                <p:cNvPr id="96277" name="Text Box 26"/>
                <p:cNvSpPr txBox="1">
                  <a:spLocks noChangeArrowheads="1"/>
                </p:cNvSpPr>
                <p:nvPr/>
              </p:nvSpPr>
              <p:spPr bwMode="auto">
                <a:xfrm>
                  <a:off x="1953" y="1850"/>
                  <a:ext cx="472" cy="212"/>
                </a:xfrm>
                <a:prstGeom prst="rect">
                  <a:avLst/>
                </a:prstGeom>
                <a:noFill/>
                <a:ln w="12700">
                  <a:noFill/>
                  <a:miter lim="800000"/>
                  <a:headEnd type="none" w="sm" len="sm"/>
                  <a:tailEnd type="none" w="sm" len="sm"/>
                </a:ln>
              </p:spPr>
              <p:txBody>
                <a:bodyPr>
                  <a:spAutoFit/>
                </a:bodyPr>
                <a:lstStyle/>
                <a:p>
                  <a:pPr algn="ctr">
                    <a:spcBef>
                      <a:spcPct val="50000"/>
                    </a:spcBef>
                  </a:pPr>
                  <a:r>
                    <a:rPr lang="en-US" sz="1600"/>
                    <a:t>x &lt; y</a:t>
                  </a:r>
                </a:p>
              </p:txBody>
            </p:sp>
            <p:cxnSp>
              <p:nvCxnSpPr>
                <p:cNvPr id="96278" name="AutoShape 30"/>
                <p:cNvCxnSpPr>
                  <a:cxnSpLocks noChangeShapeType="1"/>
                  <a:stCxn id="96288" idx="3"/>
                  <a:endCxn id="96272" idx="1"/>
                </p:cNvCxnSpPr>
                <p:nvPr/>
              </p:nvCxnSpPr>
              <p:spPr bwMode="auto">
                <a:xfrm rot="5400000" flipH="1" flipV="1">
                  <a:off x="1860" y="1879"/>
                  <a:ext cx="706" cy="277"/>
                </a:xfrm>
                <a:prstGeom prst="curvedConnector5">
                  <a:avLst>
                    <a:gd name="adj1" fmla="val -25639"/>
                    <a:gd name="adj2" fmla="val -145852"/>
                    <a:gd name="adj3" fmla="val 125639"/>
                  </a:avLst>
                </a:prstGeom>
                <a:noFill/>
                <a:ln w="12700">
                  <a:solidFill>
                    <a:schemeClr val="tx1"/>
                  </a:solidFill>
                  <a:round/>
                  <a:headEnd type="none" w="sm" len="sm"/>
                  <a:tailEnd type="triangle" w="med" len="med"/>
                </a:ln>
              </p:spPr>
            </p:cxnSp>
          </p:grpSp>
          <p:grpSp>
            <p:nvGrpSpPr>
              <p:cNvPr id="96267" name="Group 70"/>
              <p:cNvGrpSpPr>
                <a:grpSpLocks/>
              </p:cNvGrpSpPr>
              <p:nvPr/>
            </p:nvGrpSpPr>
            <p:grpSpPr bwMode="auto">
              <a:xfrm>
                <a:off x="3206750" y="1816100"/>
                <a:ext cx="2620963" cy="871538"/>
                <a:chOff x="2300" y="1375"/>
                <a:chExt cx="1651" cy="549"/>
              </a:xfrm>
            </p:grpSpPr>
            <p:sp>
              <p:nvSpPr>
                <p:cNvPr id="96268" name="Line 15"/>
                <p:cNvSpPr>
                  <a:spLocks noChangeShapeType="1"/>
                </p:cNvSpPr>
                <p:nvPr/>
              </p:nvSpPr>
              <p:spPr bwMode="auto">
                <a:xfrm flipH="1">
                  <a:off x="2474" y="1375"/>
                  <a:ext cx="1" cy="245"/>
                </a:xfrm>
                <a:prstGeom prst="line">
                  <a:avLst/>
                </a:prstGeom>
                <a:noFill/>
                <a:ln w="19050">
                  <a:solidFill>
                    <a:schemeClr val="tx1"/>
                  </a:solidFill>
                  <a:round/>
                  <a:headEnd type="none" w="sm" len="sm"/>
                  <a:tailEnd type="arrow" w="med" len="med"/>
                </a:ln>
              </p:spPr>
              <p:txBody>
                <a:bodyPr/>
                <a:lstStyle/>
                <a:p>
                  <a:endParaRPr lang="fr-FR"/>
                </a:p>
              </p:txBody>
            </p:sp>
            <p:grpSp>
              <p:nvGrpSpPr>
                <p:cNvPr id="96269" name="Group 67"/>
                <p:cNvGrpSpPr>
                  <a:grpSpLocks/>
                </p:cNvGrpSpPr>
                <p:nvPr/>
              </p:nvGrpSpPr>
              <p:grpSpPr bwMode="auto">
                <a:xfrm>
                  <a:off x="2300" y="1375"/>
                  <a:ext cx="1651" cy="549"/>
                  <a:chOff x="2300" y="1375"/>
                  <a:chExt cx="1651" cy="549"/>
                </a:xfrm>
              </p:grpSpPr>
              <p:grpSp>
                <p:nvGrpSpPr>
                  <p:cNvPr id="96270" name="Group 7"/>
                  <p:cNvGrpSpPr>
                    <a:grpSpLocks/>
                  </p:cNvGrpSpPr>
                  <p:nvPr/>
                </p:nvGrpSpPr>
                <p:grpSpPr bwMode="auto">
                  <a:xfrm>
                    <a:off x="2300" y="1628"/>
                    <a:ext cx="350" cy="296"/>
                    <a:chOff x="4738" y="2684"/>
                    <a:chExt cx="350" cy="296"/>
                  </a:xfrm>
                </p:grpSpPr>
                <p:sp>
                  <p:nvSpPr>
                    <p:cNvPr id="96272" name="Oval 8" descr="Dark downward diagonal"/>
                    <p:cNvSpPr>
                      <a:spLocks noChangeArrowheads="1"/>
                    </p:cNvSpPr>
                    <p:nvPr/>
                  </p:nvSpPr>
                  <p:spPr bwMode="auto">
                    <a:xfrm>
                      <a:off x="4738" y="2684"/>
                      <a:ext cx="350" cy="296"/>
                    </a:xfrm>
                    <a:prstGeom prst="ellipse">
                      <a:avLst/>
                    </a:prstGeom>
                    <a:pattFill prst="dkDnDiag">
                      <a:fgClr>
                        <a:srgbClr val="0066FF"/>
                      </a:fgClr>
                      <a:bgClr>
                        <a:schemeClr val="bg1"/>
                      </a:bgClr>
                    </a:pattFill>
                    <a:ln w="19050">
                      <a:solidFill>
                        <a:schemeClr val="tx1"/>
                      </a:solidFill>
                      <a:round/>
                      <a:headEnd type="none" w="sm" len="sm"/>
                      <a:tailEnd type="none" w="sm" len="sm"/>
                    </a:ln>
                  </p:spPr>
                  <p:txBody>
                    <a:bodyPr wrap="none" anchor="ctr"/>
                    <a:lstStyle/>
                    <a:p>
                      <a:pPr algn="ctr"/>
                      <a:endParaRPr lang="ar-DZ"/>
                    </a:p>
                  </p:txBody>
                </p:sp>
                <p:sp>
                  <p:nvSpPr>
                    <p:cNvPr id="96273" name="Text Box 9"/>
                    <p:cNvSpPr txBox="1">
                      <a:spLocks noChangeArrowheads="1"/>
                    </p:cNvSpPr>
                    <p:nvPr/>
                  </p:nvSpPr>
                  <p:spPr bwMode="auto">
                    <a:xfrm>
                      <a:off x="4815" y="2707"/>
                      <a:ext cx="196" cy="250"/>
                    </a:xfrm>
                    <a:prstGeom prst="rect">
                      <a:avLst/>
                    </a:prstGeom>
                    <a:noFill/>
                    <a:ln w="12700">
                      <a:noFill/>
                      <a:miter lim="800000"/>
                      <a:headEnd type="none" w="sm" len="sm"/>
                      <a:tailEnd type="none" w="sm" len="sm"/>
                    </a:ln>
                  </p:spPr>
                  <p:txBody>
                    <a:bodyPr wrap="none">
                      <a:spAutoFit/>
                    </a:bodyPr>
                    <a:lstStyle/>
                    <a:p>
                      <a:r>
                        <a:rPr lang="en-US"/>
                        <a:t>2</a:t>
                      </a:r>
                    </a:p>
                  </p:txBody>
                </p:sp>
              </p:grpSp>
              <p:sp>
                <p:nvSpPr>
                  <p:cNvPr id="96271" name="AutoShape 66"/>
                  <p:cNvSpPr>
                    <a:spLocks/>
                  </p:cNvSpPr>
                  <p:nvPr/>
                </p:nvSpPr>
                <p:spPr bwMode="auto">
                  <a:xfrm>
                    <a:off x="2950" y="1375"/>
                    <a:ext cx="1001" cy="262"/>
                  </a:xfrm>
                  <a:prstGeom prst="borderCallout2">
                    <a:avLst>
                      <a:gd name="adj1" fmla="val 27481"/>
                      <a:gd name="adj2" fmla="val -4796"/>
                      <a:gd name="adj3" fmla="val 27481"/>
                      <a:gd name="adj4" fmla="val -23676"/>
                      <a:gd name="adj5" fmla="val 134731"/>
                      <a:gd name="adj6" fmla="val -35065"/>
                    </a:avLst>
                  </a:prstGeom>
                  <a:solidFill>
                    <a:srgbClr val="3399FF"/>
                  </a:solidFill>
                  <a:ln w="12700">
                    <a:solidFill>
                      <a:schemeClr val="tx1"/>
                    </a:solidFill>
                    <a:miter lim="800000"/>
                    <a:headEnd type="none" w="sm" len="sm"/>
                    <a:tailEnd type="none" w="sm" len="sm"/>
                  </a:ln>
                </p:spPr>
                <p:txBody>
                  <a:bodyPr/>
                  <a:lstStyle/>
                  <a:p>
                    <a:pPr algn="ctr"/>
                    <a:r>
                      <a:rPr lang="en-US" i="1"/>
                      <a:t>dummy</a:t>
                    </a:r>
                    <a:r>
                      <a:rPr lang="en-US"/>
                      <a:t> node</a:t>
                    </a:r>
                  </a:p>
                </p:txBody>
              </p:sp>
            </p:grpSp>
          </p:grpSp>
        </p:grpSp>
      </p:gr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re 1"/>
          <p:cNvSpPr>
            <a:spLocks noGrp="1"/>
          </p:cNvSpPr>
          <p:nvPr>
            <p:ph type="title"/>
          </p:nvPr>
        </p:nvSpPr>
        <p:spPr/>
        <p:txBody>
          <a:bodyPr/>
          <a:lstStyle/>
          <a:p>
            <a:pPr fontAlgn="auto">
              <a:spcAft>
                <a:spcPts val="0"/>
              </a:spcAft>
              <a:defRPr/>
            </a:pPr>
            <a:r>
              <a:rPr lang="en-US" smtClean="0"/>
              <a:t>GFC : les boucles  for </a:t>
            </a:r>
            <a:endParaRPr lang="ar-DZ" smtClean="0"/>
          </a:p>
        </p:txBody>
      </p:sp>
      <p:sp>
        <p:nvSpPr>
          <p:cNvPr id="5" name="Text Box 32"/>
          <p:cNvSpPr>
            <a:spLocks noGrp="1" noChangeArrowheads="1"/>
          </p:cNvSpPr>
          <p:nvPr>
            <p:ph idx="1"/>
          </p:nvPr>
        </p:nvSpPr>
        <p:spPr>
          <a:xfrm>
            <a:off x="857224" y="2857496"/>
            <a:ext cx="3357563" cy="1791260"/>
          </a:xfrm>
          <a:solidFill>
            <a:schemeClr val="accent1"/>
          </a:solidFill>
          <a:ln w="12700">
            <a:solidFill>
              <a:schemeClr val="tx1"/>
            </a:solidFill>
            <a:headEnd type="none" w="sm" len="sm"/>
            <a:tailEnd type="none" w="sm" len="sm"/>
          </a:ln>
        </p:spPr>
        <p:txBody>
          <a:bodyPr wrap="square">
            <a:spAutoFit/>
          </a:bodyPr>
          <a:lstStyle/>
          <a:p>
            <a:r>
              <a:rPr lang="en-US" sz="2400" dirty="0" smtClean="0">
                <a:solidFill>
                  <a:schemeClr val="tx1"/>
                </a:solidFill>
                <a:latin typeface="Helvetica" pitchFamily="34" charset="0"/>
              </a:rPr>
              <a:t>for (x = 0; x &lt; y; x++)</a:t>
            </a:r>
          </a:p>
          <a:p>
            <a:r>
              <a:rPr lang="en-US" sz="2400" dirty="0" smtClean="0">
                <a:solidFill>
                  <a:schemeClr val="tx1"/>
                </a:solidFill>
                <a:latin typeface="Helvetica" pitchFamily="34" charset="0"/>
              </a:rPr>
              <a:t>{</a:t>
            </a:r>
          </a:p>
          <a:p>
            <a:r>
              <a:rPr lang="en-US" sz="2400" dirty="0" smtClean="0">
                <a:solidFill>
                  <a:schemeClr val="tx1"/>
                </a:solidFill>
                <a:latin typeface="Helvetica" pitchFamily="34" charset="0"/>
              </a:rPr>
              <a:t>   y = f (x, y);</a:t>
            </a:r>
          </a:p>
          <a:p>
            <a:r>
              <a:rPr lang="en-US" sz="2400" dirty="0" smtClean="0">
                <a:solidFill>
                  <a:schemeClr val="tx1"/>
                </a:solidFill>
                <a:latin typeface="Helvetica" pitchFamily="34" charset="0"/>
              </a:rPr>
              <a:t>}</a:t>
            </a:r>
          </a:p>
        </p:txBody>
      </p:sp>
      <p:sp>
        <p:nvSpPr>
          <p:cNvPr id="43" name="Espace réservé du pied de page 42"/>
          <p:cNvSpPr>
            <a:spLocks noGrp="1"/>
          </p:cNvSpPr>
          <p:nvPr>
            <p:ph type="ftr" sz="quarter" idx="11"/>
          </p:nvPr>
        </p:nvSpPr>
        <p:spPr/>
        <p:txBody>
          <a:bodyPr/>
          <a:lstStyle/>
          <a:p>
            <a:pPr>
              <a:defRPr/>
            </a:pPr>
            <a:r>
              <a:rPr lang="fr-FR"/>
              <a:t>Dr Maamri Ramdane</a:t>
            </a:r>
            <a:endParaRPr lang="en-US"/>
          </a:p>
        </p:txBody>
      </p:sp>
      <p:sp>
        <p:nvSpPr>
          <p:cNvPr id="42" name="Espace réservé du numéro de diapositive 41"/>
          <p:cNvSpPr>
            <a:spLocks noGrp="1"/>
          </p:cNvSpPr>
          <p:nvPr>
            <p:ph type="sldNum" sz="quarter" idx="12"/>
          </p:nvPr>
        </p:nvSpPr>
        <p:spPr/>
        <p:txBody>
          <a:bodyPr/>
          <a:lstStyle/>
          <a:p>
            <a:pPr>
              <a:defRPr/>
            </a:pPr>
            <a:fld id="{A522B529-DF87-4A50-8C59-C20FCE1B3064}" type="slidenum">
              <a:rPr lang="en-US"/>
              <a:pPr>
                <a:defRPr/>
              </a:pPr>
              <a:t>82</a:t>
            </a:fld>
            <a:endParaRPr lang="en-US"/>
          </a:p>
        </p:txBody>
      </p:sp>
      <p:grpSp>
        <p:nvGrpSpPr>
          <p:cNvPr id="97286" name="Groupe 39"/>
          <p:cNvGrpSpPr>
            <a:grpSpLocks/>
          </p:cNvGrpSpPr>
          <p:nvPr/>
        </p:nvGrpSpPr>
        <p:grpSpPr bwMode="auto">
          <a:xfrm>
            <a:off x="3286116" y="1643050"/>
            <a:ext cx="5429288" cy="3363913"/>
            <a:chOff x="3741248" y="1631252"/>
            <a:chExt cx="4988421" cy="3365286"/>
          </a:xfrm>
        </p:grpSpPr>
        <p:grpSp>
          <p:nvGrpSpPr>
            <p:cNvPr id="97288" name="Group 77"/>
            <p:cNvGrpSpPr>
              <a:grpSpLocks/>
            </p:cNvGrpSpPr>
            <p:nvPr/>
          </p:nvGrpSpPr>
          <p:grpSpPr bwMode="auto">
            <a:xfrm>
              <a:off x="7635010" y="1699289"/>
              <a:ext cx="508802" cy="1162050"/>
              <a:chOff x="4746" y="1706"/>
              <a:chExt cx="350" cy="732"/>
            </a:xfrm>
          </p:grpSpPr>
          <p:grpSp>
            <p:nvGrpSpPr>
              <p:cNvPr id="97313" name="Group 37"/>
              <p:cNvGrpSpPr>
                <a:grpSpLocks/>
              </p:cNvGrpSpPr>
              <p:nvPr/>
            </p:nvGrpSpPr>
            <p:grpSpPr bwMode="auto">
              <a:xfrm>
                <a:off x="4746" y="1900"/>
                <a:ext cx="350" cy="296"/>
                <a:chOff x="3838" y="2684"/>
                <a:chExt cx="350" cy="296"/>
              </a:xfrm>
            </p:grpSpPr>
            <p:sp>
              <p:nvSpPr>
                <p:cNvPr id="97316" name="Oval 38" descr="Light downward diagonal"/>
                <p:cNvSpPr>
                  <a:spLocks noChangeArrowheads="1"/>
                </p:cNvSpPr>
                <p:nvPr/>
              </p:nvSpPr>
              <p:spPr bwMode="auto">
                <a:xfrm>
                  <a:off x="3838" y="2684"/>
                  <a:ext cx="350" cy="296"/>
                </a:xfrm>
                <a:prstGeom prst="ellipse">
                  <a:avLst/>
                </a:prstGeom>
                <a:pattFill prst="ltDnDiag">
                  <a:fgClr>
                    <a:srgbClr val="3399FF"/>
                  </a:fgClr>
                  <a:bgClr>
                    <a:schemeClr val="bg1"/>
                  </a:bgClr>
                </a:pattFill>
                <a:ln w="19050">
                  <a:solidFill>
                    <a:schemeClr val="tx1"/>
                  </a:solidFill>
                  <a:round/>
                  <a:headEnd type="none" w="sm" len="sm"/>
                  <a:tailEnd type="none" w="sm" len="sm"/>
                </a:ln>
              </p:spPr>
              <p:txBody>
                <a:bodyPr wrap="none" anchor="ctr"/>
                <a:lstStyle/>
                <a:p>
                  <a:endParaRPr lang="ar-DZ"/>
                </a:p>
              </p:txBody>
            </p:sp>
            <p:sp>
              <p:nvSpPr>
                <p:cNvPr id="97317" name="Text Box 39" descr="Light downward diagonal"/>
                <p:cNvSpPr txBox="1">
                  <a:spLocks noChangeArrowheads="1"/>
                </p:cNvSpPr>
                <p:nvPr/>
              </p:nvSpPr>
              <p:spPr bwMode="auto">
                <a:xfrm>
                  <a:off x="3915" y="2707"/>
                  <a:ext cx="196" cy="250"/>
                </a:xfrm>
                <a:prstGeom prst="rect">
                  <a:avLst/>
                </a:prstGeom>
                <a:pattFill prst="ltDnDiag">
                  <a:fgClr>
                    <a:srgbClr val="3399FF"/>
                  </a:fgClr>
                  <a:bgClr>
                    <a:schemeClr val="bg1"/>
                  </a:bgClr>
                </a:pattFill>
                <a:ln w="12700">
                  <a:noFill/>
                  <a:miter lim="800000"/>
                  <a:headEnd type="none" w="sm" len="sm"/>
                  <a:tailEnd type="none" w="sm" len="sm"/>
                </a:ln>
              </p:spPr>
              <p:txBody>
                <a:bodyPr wrap="none">
                  <a:spAutoFit/>
                </a:bodyPr>
                <a:lstStyle/>
                <a:p>
                  <a:r>
                    <a:rPr lang="en-US"/>
                    <a:t>1</a:t>
                  </a:r>
                </a:p>
              </p:txBody>
            </p:sp>
          </p:grpSp>
          <p:sp>
            <p:nvSpPr>
              <p:cNvPr id="97314" name="Line 41"/>
              <p:cNvSpPr>
                <a:spLocks noChangeShapeType="1"/>
              </p:cNvSpPr>
              <p:nvPr/>
            </p:nvSpPr>
            <p:spPr bwMode="auto">
              <a:xfrm flipH="1">
                <a:off x="4921" y="2193"/>
                <a:ext cx="1" cy="245"/>
              </a:xfrm>
              <a:prstGeom prst="line">
                <a:avLst/>
              </a:prstGeom>
              <a:noFill/>
              <a:ln w="19050">
                <a:solidFill>
                  <a:schemeClr val="tx1"/>
                </a:solidFill>
                <a:round/>
                <a:headEnd type="none" w="sm" len="sm"/>
                <a:tailEnd type="arrow" w="med" len="med"/>
              </a:ln>
            </p:spPr>
            <p:txBody>
              <a:bodyPr/>
              <a:lstStyle/>
              <a:p>
                <a:endParaRPr lang="fr-FR"/>
              </a:p>
            </p:txBody>
          </p:sp>
          <p:sp>
            <p:nvSpPr>
              <p:cNvPr id="97315" name="Line 42"/>
              <p:cNvSpPr>
                <a:spLocks noChangeShapeType="1"/>
              </p:cNvSpPr>
              <p:nvPr/>
            </p:nvSpPr>
            <p:spPr bwMode="auto">
              <a:xfrm>
                <a:off x="4921" y="1706"/>
                <a:ext cx="0" cy="186"/>
              </a:xfrm>
              <a:prstGeom prst="line">
                <a:avLst/>
              </a:prstGeom>
              <a:noFill/>
              <a:ln w="19050">
                <a:solidFill>
                  <a:schemeClr val="tx1"/>
                </a:solidFill>
                <a:round/>
                <a:headEnd type="none" w="sm" len="sm"/>
                <a:tailEnd type="arrow" w="med" len="med"/>
              </a:ln>
            </p:spPr>
            <p:txBody>
              <a:bodyPr/>
              <a:lstStyle/>
              <a:p>
                <a:endParaRPr lang="fr-FR"/>
              </a:p>
            </p:txBody>
          </p:sp>
        </p:grpSp>
        <p:grpSp>
          <p:nvGrpSpPr>
            <p:cNvPr id="97289" name="Groupe 70"/>
            <p:cNvGrpSpPr>
              <a:grpSpLocks/>
            </p:cNvGrpSpPr>
            <p:nvPr/>
          </p:nvGrpSpPr>
          <p:grpSpPr bwMode="auto">
            <a:xfrm>
              <a:off x="6310676" y="2874047"/>
              <a:ext cx="2418993" cy="2122491"/>
              <a:chOff x="6088068" y="3516321"/>
              <a:chExt cx="2641602" cy="2122491"/>
            </a:xfrm>
          </p:grpSpPr>
          <p:sp>
            <p:nvSpPr>
              <p:cNvPr id="97292" name="Text Box 55"/>
              <p:cNvSpPr txBox="1">
                <a:spLocks noChangeArrowheads="1"/>
              </p:cNvSpPr>
              <p:nvPr/>
            </p:nvSpPr>
            <p:spPr bwMode="auto">
              <a:xfrm>
                <a:off x="7602538" y="5316538"/>
                <a:ext cx="939800" cy="214312"/>
              </a:xfrm>
              <a:prstGeom prst="rect">
                <a:avLst/>
              </a:prstGeom>
              <a:noFill/>
              <a:ln w="12700">
                <a:noFill/>
                <a:miter lim="800000"/>
                <a:headEnd type="none" w="sm" len="sm"/>
                <a:tailEnd type="none" w="sm" len="sm"/>
              </a:ln>
            </p:spPr>
            <p:txBody>
              <a:bodyPr>
                <a:spAutoFit/>
              </a:bodyPr>
              <a:lstStyle/>
              <a:p>
                <a:pPr algn="ctr">
                  <a:lnSpc>
                    <a:spcPct val="50000"/>
                  </a:lnSpc>
                  <a:spcBef>
                    <a:spcPct val="50000"/>
                  </a:spcBef>
                </a:pPr>
                <a:r>
                  <a:rPr lang="en-US" sz="1600">
                    <a:solidFill>
                      <a:schemeClr val="tx2"/>
                    </a:solidFill>
                  </a:rPr>
                  <a:t>x = x + 1</a:t>
                </a:r>
              </a:p>
            </p:txBody>
          </p:sp>
          <p:grpSp>
            <p:nvGrpSpPr>
              <p:cNvPr id="97293" name="Group 71"/>
              <p:cNvGrpSpPr>
                <a:grpSpLocks/>
              </p:cNvGrpSpPr>
              <p:nvPr/>
            </p:nvGrpSpPr>
            <p:grpSpPr bwMode="auto">
              <a:xfrm>
                <a:off x="6088068" y="3516321"/>
                <a:ext cx="2641602" cy="2122491"/>
                <a:chOff x="3835" y="2446"/>
                <a:chExt cx="1664" cy="1337"/>
              </a:xfrm>
            </p:grpSpPr>
            <p:grpSp>
              <p:nvGrpSpPr>
                <p:cNvPr id="97294" name="Group 34"/>
                <p:cNvGrpSpPr>
                  <a:grpSpLocks/>
                </p:cNvGrpSpPr>
                <p:nvPr/>
              </p:nvGrpSpPr>
              <p:grpSpPr bwMode="auto">
                <a:xfrm>
                  <a:off x="4747" y="2446"/>
                  <a:ext cx="350" cy="296"/>
                  <a:chOff x="4738" y="2684"/>
                  <a:chExt cx="350" cy="296"/>
                </a:xfrm>
              </p:grpSpPr>
              <p:sp>
                <p:nvSpPr>
                  <p:cNvPr id="97311" name="Oval 35"/>
                  <p:cNvSpPr>
                    <a:spLocks noChangeArrowheads="1"/>
                  </p:cNvSpPr>
                  <p:nvPr/>
                </p:nvSpPr>
                <p:spPr bwMode="auto">
                  <a:xfrm>
                    <a:off x="4738" y="2684"/>
                    <a:ext cx="350" cy="296"/>
                  </a:xfrm>
                  <a:prstGeom prst="ellipse">
                    <a:avLst/>
                  </a:prstGeom>
                  <a:solidFill>
                    <a:srgbClr val="0066FF"/>
                  </a:solidFill>
                  <a:ln w="19050">
                    <a:solidFill>
                      <a:schemeClr val="tx1"/>
                    </a:solidFill>
                    <a:round/>
                    <a:headEnd type="none" w="sm" len="sm"/>
                    <a:tailEnd type="none" w="sm" len="sm"/>
                  </a:ln>
                </p:spPr>
                <p:txBody>
                  <a:bodyPr wrap="none" anchor="ctr"/>
                  <a:lstStyle/>
                  <a:p>
                    <a:endParaRPr lang="ar-DZ"/>
                  </a:p>
                </p:txBody>
              </p:sp>
              <p:sp>
                <p:nvSpPr>
                  <p:cNvPr id="97312" name="Text Box 36"/>
                  <p:cNvSpPr txBox="1">
                    <a:spLocks noChangeArrowheads="1"/>
                  </p:cNvSpPr>
                  <p:nvPr/>
                </p:nvSpPr>
                <p:spPr bwMode="auto">
                  <a:xfrm>
                    <a:off x="4815" y="2707"/>
                    <a:ext cx="196" cy="250"/>
                  </a:xfrm>
                  <a:prstGeom prst="rect">
                    <a:avLst/>
                  </a:prstGeom>
                  <a:solidFill>
                    <a:srgbClr val="0066FF"/>
                  </a:solidFill>
                  <a:ln w="12700">
                    <a:noFill/>
                    <a:miter lim="800000"/>
                    <a:headEnd type="none" w="sm" len="sm"/>
                    <a:tailEnd type="none" w="sm" len="sm"/>
                  </a:ln>
                </p:spPr>
                <p:txBody>
                  <a:bodyPr wrap="none">
                    <a:spAutoFit/>
                  </a:bodyPr>
                  <a:lstStyle/>
                  <a:p>
                    <a:r>
                      <a:rPr lang="en-US"/>
                      <a:t>2</a:t>
                    </a:r>
                  </a:p>
                </p:txBody>
              </p:sp>
            </p:grpSp>
            <p:sp>
              <p:nvSpPr>
                <p:cNvPr id="97295" name="Line 40"/>
                <p:cNvSpPr>
                  <a:spLocks noChangeShapeType="1"/>
                </p:cNvSpPr>
                <p:nvPr/>
              </p:nvSpPr>
              <p:spPr bwMode="auto">
                <a:xfrm>
                  <a:off x="5013" y="2728"/>
                  <a:ext cx="146" cy="225"/>
                </a:xfrm>
                <a:prstGeom prst="line">
                  <a:avLst/>
                </a:prstGeom>
                <a:noFill/>
                <a:ln w="19050">
                  <a:solidFill>
                    <a:schemeClr val="tx1"/>
                  </a:solidFill>
                  <a:round/>
                  <a:headEnd type="none" w="sm" len="sm"/>
                  <a:tailEnd type="arrow" w="med" len="med"/>
                </a:ln>
              </p:spPr>
              <p:txBody>
                <a:bodyPr/>
                <a:lstStyle/>
                <a:p>
                  <a:endParaRPr lang="fr-FR"/>
                </a:p>
              </p:txBody>
            </p:sp>
            <p:grpSp>
              <p:nvGrpSpPr>
                <p:cNvPr id="97296" name="Group 43"/>
                <p:cNvGrpSpPr>
                  <a:grpSpLocks/>
                </p:cNvGrpSpPr>
                <p:nvPr/>
              </p:nvGrpSpPr>
              <p:grpSpPr bwMode="auto">
                <a:xfrm>
                  <a:off x="4468" y="2930"/>
                  <a:ext cx="350" cy="296"/>
                  <a:chOff x="4288" y="1746"/>
                  <a:chExt cx="350" cy="296"/>
                </a:xfrm>
              </p:grpSpPr>
              <p:sp>
                <p:nvSpPr>
                  <p:cNvPr id="97309" name="Oval 44"/>
                  <p:cNvSpPr>
                    <a:spLocks noChangeArrowheads="1"/>
                  </p:cNvSpPr>
                  <p:nvPr/>
                </p:nvSpPr>
                <p:spPr bwMode="auto">
                  <a:xfrm>
                    <a:off x="4288" y="1746"/>
                    <a:ext cx="350" cy="296"/>
                  </a:xfrm>
                  <a:prstGeom prst="ellipse">
                    <a:avLst/>
                  </a:prstGeom>
                  <a:solidFill>
                    <a:srgbClr val="0066FF"/>
                  </a:solidFill>
                  <a:ln w="19050">
                    <a:solidFill>
                      <a:schemeClr val="tx1"/>
                    </a:solidFill>
                    <a:round/>
                    <a:headEnd type="none" w="sm" len="sm"/>
                    <a:tailEnd type="none" w="sm" len="sm"/>
                  </a:ln>
                </p:spPr>
                <p:txBody>
                  <a:bodyPr wrap="none" anchor="ctr"/>
                  <a:lstStyle/>
                  <a:p>
                    <a:endParaRPr lang="ar-DZ"/>
                  </a:p>
                </p:txBody>
              </p:sp>
              <p:sp>
                <p:nvSpPr>
                  <p:cNvPr id="97310" name="Text Box 45"/>
                  <p:cNvSpPr txBox="1">
                    <a:spLocks noChangeArrowheads="1"/>
                  </p:cNvSpPr>
                  <p:nvPr/>
                </p:nvSpPr>
                <p:spPr bwMode="auto">
                  <a:xfrm>
                    <a:off x="4365" y="1769"/>
                    <a:ext cx="196" cy="250"/>
                  </a:xfrm>
                  <a:prstGeom prst="rect">
                    <a:avLst/>
                  </a:prstGeom>
                  <a:noFill/>
                  <a:ln w="12700">
                    <a:noFill/>
                    <a:miter lim="800000"/>
                    <a:headEnd type="none" w="sm" len="sm"/>
                    <a:tailEnd type="none" w="sm" len="sm"/>
                  </a:ln>
                </p:spPr>
                <p:txBody>
                  <a:bodyPr wrap="none">
                    <a:spAutoFit/>
                  </a:bodyPr>
                  <a:lstStyle/>
                  <a:p>
                    <a:pPr algn="r"/>
                    <a:r>
                      <a:rPr lang="en-US"/>
                      <a:t>3</a:t>
                    </a:r>
                  </a:p>
                </p:txBody>
              </p:sp>
            </p:grpSp>
            <p:grpSp>
              <p:nvGrpSpPr>
                <p:cNvPr id="97297" name="Group 46"/>
                <p:cNvGrpSpPr>
                  <a:grpSpLocks/>
                </p:cNvGrpSpPr>
                <p:nvPr/>
              </p:nvGrpSpPr>
              <p:grpSpPr bwMode="auto">
                <a:xfrm>
                  <a:off x="5080" y="2930"/>
                  <a:ext cx="350" cy="296"/>
                  <a:chOff x="4288" y="1746"/>
                  <a:chExt cx="350" cy="296"/>
                </a:xfrm>
              </p:grpSpPr>
              <p:sp>
                <p:nvSpPr>
                  <p:cNvPr id="97307" name="Oval 47"/>
                  <p:cNvSpPr>
                    <a:spLocks noChangeArrowheads="1"/>
                  </p:cNvSpPr>
                  <p:nvPr/>
                </p:nvSpPr>
                <p:spPr bwMode="auto">
                  <a:xfrm>
                    <a:off x="4288" y="1746"/>
                    <a:ext cx="350" cy="296"/>
                  </a:xfrm>
                  <a:prstGeom prst="ellipse">
                    <a:avLst/>
                  </a:prstGeom>
                  <a:solidFill>
                    <a:srgbClr val="0066FF"/>
                  </a:solidFill>
                  <a:ln w="38100">
                    <a:solidFill>
                      <a:schemeClr val="tx1"/>
                    </a:solidFill>
                    <a:round/>
                    <a:headEnd type="none" w="sm" len="sm"/>
                    <a:tailEnd type="none" w="sm" len="sm"/>
                  </a:ln>
                </p:spPr>
                <p:txBody>
                  <a:bodyPr wrap="none" anchor="ctr"/>
                  <a:lstStyle/>
                  <a:p>
                    <a:endParaRPr lang="ar-DZ"/>
                  </a:p>
                </p:txBody>
              </p:sp>
              <p:sp>
                <p:nvSpPr>
                  <p:cNvPr id="97308" name="Text Box 48"/>
                  <p:cNvSpPr txBox="1">
                    <a:spLocks noChangeArrowheads="1"/>
                  </p:cNvSpPr>
                  <p:nvPr/>
                </p:nvSpPr>
                <p:spPr bwMode="auto">
                  <a:xfrm>
                    <a:off x="4365" y="1769"/>
                    <a:ext cx="196" cy="250"/>
                  </a:xfrm>
                  <a:prstGeom prst="rect">
                    <a:avLst/>
                  </a:prstGeom>
                  <a:noFill/>
                  <a:ln w="12700">
                    <a:noFill/>
                    <a:miter lim="800000"/>
                    <a:headEnd type="none" w="sm" len="sm"/>
                    <a:tailEnd type="none" w="sm" len="sm"/>
                  </a:ln>
                </p:spPr>
                <p:txBody>
                  <a:bodyPr wrap="none">
                    <a:spAutoFit/>
                  </a:bodyPr>
                  <a:lstStyle/>
                  <a:p>
                    <a:pPr algn="r"/>
                    <a:r>
                      <a:rPr lang="en-US"/>
                      <a:t>5</a:t>
                    </a:r>
                  </a:p>
                </p:txBody>
              </p:sp>
            </p:grpSp>
            <p:sp>
              <p:nvSpPr>
                <p:cNvPr id="97298" name="Line 49"/>
                <p:cNvSpPr>
                  <a:spLocks noChangeShapeType="1"/>
                </p:cNvSpPr>
                <p:nvPr/>
              </p:nvSpPr>
              <p:spPr bwMode="auto">
                <a:xfrm flipH="1">
                  <a:off x="4743" y="2736"/>
                  <a:ext cx="114" cy="217"/>
                </a:xfrm>
                <a:prstGeom prst="line">
                  <a:avLst/>
                </a:prstGeom>
                <a:noFill/>
                <a:ln w="19050">
                  <a:solidFill>
                    <a:schemeClr val="tx1"/>
                  </a:solidFill>
                  <a:round/>
                  <a:headEnd type="none" w="sm" len="sm"/>
                  <a:tailEnd type="arrow" w="med" len="med"/>
                </a:ln>
              </p:spPr>
              <p:txBody>
                <a:bodyPr/>
                <a:lstStyle/>
                <a:p>
                  <a:endParaRPr lang="fr-FR"/>
                </a:p>
              </p:txBody>
            </p:sp>
            <p:sp>
              <p:nvSpPr>
                <p:cNvPr id="97299" name="Text Box 50"/>
                <p:cNvSpPr txBox="1">
                  <a:spLocks noChangeArrowheads="1"/>
                </p:cNvSpPr>
                <p:nvPr/>
              </p:nvSpPr>
              <p:spPr bwMode="auto">
                <a:xfrm>
                  <a:off x="5027" y="2668"/>
                  <a:ext cx="472" cy="212"/>
                </a:xfrm>
                <a:prstGeom prst="rect">
                  <a:avLst/>
                </a:prstGeom>
                <a:noFill/>
                <a:ln w="12700">
                  <a:noFill/>
                  <a:miter lim="800000"/>
                  <a:headEnd type="none" w="sm" len="sm"/>
                  <a:tailEnd type="none" w="sm" len="sm"/>
                </a:ln>
              </p:spPr>
              <p:txBody>
                <a:bodyPr>
                  <a:spAutoFit/>
                </a:bodyPr>
                <a:lstStyle/>
                <a:p>
                  <a:pPr algn="ctr">
                    <a:spcBef>
                      <a:spcPct val="50000"/>
                    </a:spcBef>
                  </a:pPr>
                  <a:r>
                    <a:rPr lang="en-US" sz="1600" dirty="0"/>
                    <a:t>x &gt;= y</a:t>
                  </a:r>
                </a:p>
              </p:txBody>
            </p:sp>
            <p:sp>
              <p:nvSpPr>
                <p:cNvPr id="97300" name="Text Box 51"/>
                <p:cNvSpPr txBox="1">
                  <a:spLocks noChangeArrowheads="1"/>
                </p:cNvSpPr>
                <p:nvPr/>
              </p:nvSpPr>
              <p:spPr bwMode="auto">
                <a:xfrm>
                  <a:off x="4400" y="2668"/>
                  <a:ext cx="472" cy="212"/>
                </a:xfrm>
                <a:prstGeom prst="rect">
                  <a:avLst/>
                </a:prstGeom>
                <a:noFill/>
                <a:ln w="12700">
                  <a:noFill/>
                  <a:miter lim="800000"/>
                  <a:headEnd type="none" w="sm" len="sm"/>
                  <a:tailEnd type="none" w="sm" len="sm"/>
                </a:ln>
              </p:spPr>
              <p:txBody>
                <a:bodyPr>
                  <a:spAutoFit/>
                </a:bodyPr>
                <a:lstStyle/>
                <a:p>
                  <a:pPr algn="ctr">
                    <a:spcBef>
                      <a:spcPct val="50000"/>
                    </a:spcBef>
                  </a:pPr>
                  <a:r>
                    <a:rPr lang="en-US" sz="1600"/>
                    <a:t>x &lt; y</a:t>
                  </a:r>
                </a:p>
              </p:txBody>
            </p:sp>
            <p:sp>
              <p:nvSpPr>
                <p:cNvPr id="97301" name="Text Box 53"/>
                <p:cNvSpPr txBox="1">
                  <a:spLocks noChangeArrowheads="1"/>
                </p:cNvSpPr>
                <p:nvPr/>
              </p:nvSpPr>
              <p:spPr bwMode="auto">
                <a:xfrm>
                  <a:off x="3835" y="3028"/>
                  <a:ext cx="686" cy="135"/>
                </a:xfrm>
                <a:prstGeom prst="rect">
                  <a:avLst/>
                </a:prstGeom>
                <a:noFill/>
                <a:ln w="12700">
                  <a:noFill/>
                  <a:miter lim="800000"/>
                  <a:headEnd type="none" w="sm" len="sm"/>
                  <a:tailEnd type="none" w="sm" len="sm"/>
                </a:ln>
              </p:spPr>
              <p:txBody>
                <a:bodyPr>
                  <a:spAutoFit/>
                </a:bodyPr>
                <a:lstStyle/>
                <a:p>
                  <a:pPr algn="ctr">
                    <a:lnSpc>
                      <a:spcPct val="50000"/>
                    </a:lnSpc>
                    <a:spcBef>
                      <a:spcPct val="50000"/>
                    </a:spcBef>
                  </a:pPr>
                  <a:r>
                    <a:rPr lang="en-US" sz="1600"/>
                    <a:t>y = f (x, y)</a:t>
                  </a:r>
                </a:p>
              </p:txBody>
            </p:sp>
            <p:cxnSp>
              <p:nvCxnSpPr>
                <p:cNvPr id="97302" name="AutoShape 54"/>
                <p:cNvCxnSpPr>
                  <a:cxnSpLocks noChangeShapeType="1"/>
                  <a:stCxn id="97305" idx="3"/>
                  <a:endCxn id="97311" idx="1"/>
                </p:cNvCxnSpPr>
                <p:nvPr/>
              </p:nvCxnSpPr>
              <p:spPr bwMode="auto">
                <a:xfrm rot="5400000" flipH="1" flipV="1">
                  <a:off x="4027" y="2975"/>
                  <a:ext cx="1263" cy="279"/>
                </a:xfrm>
                <a:prstGeom prst="curvedConnector5">
                  <a:avLst>
                    <a:gd name="adj1" fmla="val -14329"/>
                    <a:gd name="adj2" fmla="val -164162"/>
                    <a:gd name="adj3" fmla="val 114329"/>
                  </a:avLst>
                </a:prstGeom>
                <a:noFill/>
                <a:ln w="12700">
                  <a:solidFill>
                    <a:schemeClr val="tx1"/>
                  </a:solidFill>
                  <a:round/>
                  <a:headEnd type="none" w="sm" len="sm"/>
                  <a:tailEnd type="triangle" w="med" len="med"/>
                </a:ln>
              </p:spPr>
            </p:cxnSp>
            <p:grpSp>
              <p:nvGrpSpPr>
                <p:cNvPr id="97303" name="Group 56"/>
                <p:cNvGrpSpPr>
                  <a:grpSpLocks/>
                </p:cNvGrpSpPr>
                <p:nvPr/>
              </p:nvGrpSpPr>
              <p:grpSpPr bwMode="auto">
                <a:xfrm>
                  <a:off x="4468" y="3487"/>
                  <a:ext cx="350" cy="296"/>
                  <a:chOff x="4288" y="1746"/>
                  <a:chExt cx="350" cy="296"/>
                </a:xfrm>
              </p:grpSpPr>
              <p:sp>
                <p:nvSpPr>
                  <p:cNvPr id="97305" name="Oval 57"/>
                  <p:cNvSpPr>
                    <a:spLocks noChangeArrowheads="1"/>
                  </p:cNvSpPr>
                  <p:nvPr/>
                </p:nvSpPr>
                <p:spPr bwMode="auto">
                  <a:xfrm>
                    <a:off x="4288" y="1746"/>
                    <a:ext cx="350" cy="296"/>
                  </a:xfrm>
                  <a:prstGeom prst="ellipse">
                    <a:avLst/>
                  </a:prstGeom>
                  <a:solidFill>
                    <a:srgbClr val="0066FF"/>
                  </a:solidFill>
                  <a:ln w="19050">
                    <a:solidFill>
                      <a:schemeClr val="tx1"/>
                    </a:solidFill>
                    <a:round/>
                    <a:headEnd type="none" w="sm" len="sm"/>
                    <a:tailEnd type="none" w="sm" len="sm"/>
                  </a:ln>
                </p:spPr>
                <p:txBody>
                  <a:bodyPr wrap="none" anchor="ctr"/>
                  <a:lstStyle/>
                  <a:p>
                    <a:endParaRPr lang="ar-DZ"/>
                  </a:p>
                </p:txBody>
              </p:sp>
              <p:sp>
                <p:nvSpPr>
                  <p:cNvPr id="97306" name="Text Box 58"/>
                  <p:cNvSpPr txBox="1">
                    <a:spLocks noChangeArrowheads="1"/>
                  </p:cNvSpPr>
                  <p:nvPr/>
                </p:nvSpPr>
                <p:spPr bwMode="auto">
                  <a:xfrm>
                    <a:off x="4365" y="1769"/>
                    <a:ext cx="196" cy="250"/>
                  </a:xfrm>
                  <a:prstGeom prst="rect">
                    <a:avLst/>
                  </a:prstGeom>
                  <a:noFill/>
                  <a:ln w="12700">
                    <a:noFill/>
                    <a:miter lim="800000"/>
                    <a:headEnd type="none" w="sm" len="sm"/>
                    <a:tailEnd type="none" w="sm" len="sm"/>
                  </a:ln>
                </p:spPr>
                <p:txBody>
                  <a:bodyPr wrap="none">
                    <a:spAutoFit/>
                  </a:bodyPr>
                  <a:lstStyle/>
                  <a:p>
                    <a:pPr algn="r"/>
                    <a:r>
                      <a:rPr lang="en-US"/>
                      <a:t>4</a:t>
                    </a:r>
                  </a:p>
                </p:txBody>
              </p:sp>
            </p:grpSp>
            <p:sp>
              <p:nvSpPr>
                <p:cNvPr id="97304" name="Line 59"/>
                <p:cNvSpPr>
                  <a:spLocks noChangeShapeType="1"/>
                </p:cNvSpPr>
                <p:nvPr/>
              </p:nvSpPr>
              <p:spPr bwMode="auto">
                <a:xfrm flipH="1">
                  <a:off x="4642" y="3232"/>
                  <a:ext cx="1" cy="245"/>
                </a:xfrm>
                <a:prstGeom prst="line">
                  <a:avLst/>
                </a:prstGeom>
                <a:noFill/>
                <a:ln w="19050">
                  <a:solidFill>
                    <a:schemeClr val="tx1"/>
                  </a:solidFill>
                  <a:round/>
                  <a:headEnd type="none" w="sm" len="sm"/>
                  <a:tailEnd type="arrow" w="med" len="med"/>
                </a:ln>
              </p:spPr>
              <p:txBody>
                <a:bodyPr/>
                <a:lstStyle/>
                <a:p>
                  <a:endParaRPr lang="fr-FR"/>
                </a:p>
              </p:txBody>
            </p:sp>
          </p:grpSp>
        </p:grpSp>
        <p:sp>
          <p:nvSpPr>
            <p:cNvPr id="97290" name="Text Box 52"/>
            <p:cNvSpPr txBox="1">
              <a:spLocks noChangeArrowheads="1"/>
            </p:cNvSpPr>
            <p:nvPr/>
          </p:nvSpPr>
          <p:spPr bwMode="auto">
            <a:xfrm>
              <a:off x="6786578" y="2071678"/>
              <a:ext cx="760036" cy="336550"/>
            </a:xfrm>
            <a:prstGeom prst="rect">
              <a:avLst/>
            </a:prstGeom>
            <a:noFill/>
            <a:ln w="12700">
              <a:noFill/>
              <a:miter lim="800000"/>
              <a:headEnd type="none" w="sm" len="sm"/>
              <a:tailEnd type="none" w="sm" len="sm"/>
            </a:ln>
          </p:spPr>
          <p:txBody>
            <a:bodyPr>
              <a:spAutoFit/>
            </a:bodyPr>
            <a:lstStyle/>
            <a:p>
              <a:pPr algn="ctr">
                <a:spcBef>
                  <a:spcPct val="50000"/>
                </a:spcBef>
              </a:pPr>
              <a:r>
                <a:rPr lang="en-US" sz="1600">
                  <a:solidFill>
                    <a:schemeClr val="tx2"/>
                  </a:solidFill>
                </a:rPr>
                <a:t>x = 0</a:t>
              </a:r>
            </a:p>
          </p:txBody>
        </p:sp>
        <p:sp>
          <p:nvSpPr>
            <p:cNvPr id="86027" name="AutoShape 72"/>
            <p:cNvSpPr>
              <a:spLocks/>
            </p:cNvSpPr>
            <p:nvPr/>
          </p:nvSpPr>
          <p:spPr bwMode="auto">
            <a:xfrm>
              <a:off x="3741248" y="1631252"/>
              <a:ext cx="3000673" cy="773429"/>
            </a:xfrm>
            <a:prstGeom prst="borderCallout2">
              <a:avLst>
                <a:gd name="adj1" fmla="val 17435"/>
                <a:gd name="adj2" fmla="val 104301"/>
                <a:gd name="adj3" fmla="val 17435"/>
                <a:gd name="adj4" fmla="val 123926"/>
                <a:gd name="adj5" fmla="val 47218"/>
                <a:gd name="adj6" fmla="val 144264"/>
              </a:avLst>
            </a:prstGeom>
            <a:solidFill>
              <a:schemeClr val="accent1">
                <a:lumMod val="40000"/>
                <a:lumOff val="60000"/>
              </a:schemeClr>
            </a:solidFill>
            <a:ln w="12700">
              <a:solidFill>
                <a:schemeClr val="tx1"/>
              </a:solidFill>
              <a:miter lim="800000"/>
              <a:headEnd type="none" w="sm" len="sm"/>
              <a:tailEnd type="none" w="sm" len="sm"/>
            </a:ln>
          </p:spPr>
          <p:txBody>
            <a:bodyPr/>
            <a:lstStyle/>
            <a:p>
              <a:pPr algn="ctr">
                <a:defRPr/>
              </a:pPr>
              <a:r>
                <a:rPr lang="fr-FR" sz="2000" dirty="0"/>
                <a:t>Implicitement</a:t>
              </a:r>
              <a:r>
                <a:rPr lang="en-US" sz="2000" dirty="0"/>
                <a:t>: </a:t>
              </a:r>
              <a:r>
                <a:rPr lang="fr-FR" sz="2000" dirty="0"/>
                <a:t>initialisation</a:t>
              </a:r>
              <a:r>
                <a:rPr lang="en-US" sz="2000" dirty="0"/>
                <a:t> de la boucle</a:t>
              </a:r>
            </a:p>
          </p:txBody>
        </p:sp>
      </p:grpSp>
      <p:sp>
        <p:nvSpPr>
          <p:cNvPr id="97287" name="AutoShape 76"/>
          <p:cNvSpPr>
            <a:spLocks/>
          </p:cNvSpPr>
          <p:nvPr/>
        </p:nvSpPr>
        <p:spPr bwMode="auto">
          <a:xfrm>
            <a:off x="1285852" y="5429264"/>
            <a:ext cx="4030662" cy="912832"/>
          </a:xfrm>
          <a:prstGeom prst="borderCallout2">
            <a:avLst>
              <a:gd name="adj1" fmla="val 17435"/>
              <a:gd name="adj2" fmla="val 100110"/>
              <a:gd name="adj3" fmla="val 68226"/>
              <a:gd name="adj4" fmla="val 130788"/>
              <a:gd name="adj5" fmla="val -39646"/>
              <a:gd name="adj6" fmla="val 154142"/>
            </a:avLst>
          </a:prstGeom>
          <a:solidFill>
            <a:schemeClr val="accent1"/>
          </a:solidFill>
          <a:ln w="12700">
            <a:solidFill>
              <a:schemeClr val="tx1"/>
            </a:solidFill>
            <a:miter lim="800000"/>
            <a:headEnd type="none" w="sm" len="sm"/>
            <a:tailEnd type="none" w="sm" len="sm"/>
          </a:ln>
        </p:spPr>
        <p:txBody>
          <a:bodyPr/>
          <a:lstStyle/>
          <a:p>
            <a:r>
              <a:rPr lang="fr-FR" dirty="0"/>
              <a:t>Implicitement: Incrémentation de la boucle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fontAlgn="auto">
              <a:spcAft>
                <a:spcPts val="0"/>
              </a:spcAft>
              <a:defRPr/>
            </a:pPr>
            <a:r>
              <a:rPr lang="en-US" smtClean="0"/>
              <a:t>GFC : la structure case (switch) </a:t>
            </a:r>
          </a:p>
        </p:txBody>
      </p:sp>
      <p:sp>
        <p:nvSpPr>
          <p:cNvPr id="41" name="Espace réservé du pied de page 40"/>
          <p:cNvSpPr>
            <a:spLocks noGrp="1"/>
          </p:cNvSpPr>
          <p:nvPr>
            <p:ph type="ftr" sz="quarter" idx="11"/>
          </p:nvPr>
        </p:nvSpPr>
        <p:spPr/>
        <p:txBody>
          <a:bodyPr/>
          <a:lstStyle/>
          <a:p>
            <a:pPr>
              <a:defRPr/>
            </a:pPr>
            <a:r>
              <a:rPr lang="fr-FR"/>
              <a:t>Dr Maamri Ramdane</a:t>
            </a:r>
            <a:endParaRPr lang="en-US"/>
          </a:p>
        </p:txBody>
      </p:sp>
      <p:sp>
        <p:nvSpPr>
          <p:cNvPr id="40" name="Espace réservé du numéro de diapositive 39"/>
          <p:cNvSpPr>
            <a:spLocks noGrp="1"/>
          </p:cNvSpPr>
          <p:nvPr>
            <p:ph type="sldNum" sz="quarter" idx="12"/>
          </p:nvPr>
        </p:nvSpPr>
        <p:spPr/>
        <p:txBody>
          <a:bodyPr/>
          <a:lstStyle/>
          <a:p>
            <a:pPr>
              <a:defRPr/>
            </a:pPr>
            <a:fld id="{2D2CDE9B-1650-4FCC-AD7C-0284DEF0B70C}" type="slidenum">
              <a:rPr lang="en-US"/>
              <a:pPr>
                <a:defRPr/>
              </a:pPr>
              <a:t>83</a:t>
            </a:fld>
            <a:endParaRPr lang="en-US"/>
          </a:p>
        </p:txBody>
      </p:sp>
      <p:sp>
        <p:nvSpPr>
          <p:cNvPr id="98309" name="Text Box 4"/>
          <p:cNvSpPr txBox="1">
            <a:spLocks noChangeArrowheads="1"/>
          </p:cNvSpPr>
          <p:nvPr/>
        </p:nvSpPr>
        <p:spPr bwMode="auto">
          <a:xfrm>
            <a:off x="1247775" y="1571625"/>
            <a:ext cx="2252663" cy="4524375"/>
          </a:xfrm>
          <a:prstGeom prst="rect">
            <a:avLst/>
          </a:prstGeom>
          <a:solidFill>
            <a:schemeClr val="accent1"/>
          </a:solidFill>
          <a:ln w="12700">
            <a:solidFill>
              <a:schemeClr val="tx1"/>
            </a:solidFill>
            <a:miter lim="800000"/>
            <a:headEnd type="none" w="sm" len="sm"/>
            <a:tailEnd type="none" w="sm" len="sm"/>
          </a:ln>
        </p:spPr>
        <p:txBody>
          <a:bodyPr>
            <a:spAutoFit/>
          </a:bodyPr>
          <a:lstStyle/>
          <a:p>
            <a:r>
              <a:rPr lang="en-US">
                <a:latin typeface="Helvetica" pitchFamily="34" charset="0"/>
              </a:rPr>
              <a:t>read ( c) ;</a:t>
            </a:r>
          </a:p>
          <a:p>
            <a:r>
              <a:rPr lang="en-US">
                <a:latin typeface="Helvetica" pitchFamily="34" charset="0"/>
              </a:rPr>
              <a:t>switch ( c )</a:t>
            </a:r>
          </a:p>
          <a:p>
            <a:r>
              <a:rPr lang="en-US">
                <a:latin typeface="Helvetica" pitchFamily="34" charset="0"/>
              </a:rPr>
              <a:t>{  case ‘N’:</a:t>
            </a:r>
          </a:p>
          <a:p>
            <a:r>
              <a:rPr lang="en-US">
                <a:latin typeface="Helvetica" pitchFamily="34" charset="0"/>
              </a:rPr>
              <a:t>   y = 25;</a:t>
            </a:r>
          </a:p>
          <a:p>
            <a:r>
              <a:rPr lang="en-US">
                <a:latin typeface="Helvetica" pitchFamily="34" charset="0"/>
              </a:rPr>
              <a:t>      break;</a:t>
            </a:r>
          </a:p>
          <a:p>
            <a:r>
              <a:rPr lang="en-US">
                <a:latin typeface="Helvetica" pitchFamily="34" charset="0"/>
              </a:rPr>
              <a:t>   case ‘Y’:</a:t>
            </a:r>
          </a:p>
          <a:p>
            <a:r>
              <a:rPr lang="en-US">
                <a:latin typeface="Helvetica" pitchFamily="34" charset="0"/>
              </a:rPr>
              <a:t>      y = 50;</a:t>
            </a:r>
          </a:p>
          <a:p>
            <a:r>
              <a:rPr lang="en-US">
                <a:latin typeface="Helvetica" pitchFamily="34" charset="0"/>
              </a:rPr>
              <a:t>      break;</a:t>
            </a:r>
          </a:p>
          <a:p>
            <a:r>
              <a:rPr lang="en-US">
                <a:latin typeface="Helvetica" pitchFamily="34" charset="0"/>
              </a:rPr>
              <a:t>   default:</a:t>
            </a:r>
          </a:p>
          <a:p>
            <a:r>
              <a:rPr lang="en-US">
                <a:latin typeface="Helvetica" pitchFamily="34" charset="0"/>
              </a:rPr>
              <a:t>      y = 0;</a:t>
            </a:r>
          </a:p>
          <a:p>
            <a:r>
              <a:rPr lang="en-US">
                <a:latin typeface="Helvetica" pitchFamily="34" charset="0"/>
              </a:rPr>
              <a:t>      break;}</a:t>
            </a:r>
          </a:p>
          <a:p>
            <a:r>
              <a:rPr lang="en-US">
                <a:latin typeface="Helvetica" pitchFamily="34" charset="0"/>
              </a:rPr>
              <a:t>print (y);</a:t>
            </a:r>
          </a:p>
        </p:txBody>
      </p:sp>
      <p:grpSp>
        <p:nvGrpSpPr>
          <p:cNvPr id="2" name="Group 46"/>
          <p:cNvGrpSpPr>
            <a:grpSpLocks/>
          </p:cNvGrpSpPr>
          <p:nvPr/>
        </p:nvGrpSpPr>
        <p:grpSpPr bwMode="auto">
          <a:xfrm>
            <a:off x="4340225" y="2195513"/>
            <a:ext cx="3659188" cy="3124200"/>
            <a:chOff x="2734" y="1383"/>
            <a:chExt cx="2305" cy="1968"/>
          </a:xfrm>
        </p:grpSpPr>
        <p:grpSp>
          <p:nvGrpSpPr>
            <p:cNvPr id="98311" name="Group 7"/>
            <p:cNvGrpSpPr>
              <a:grpSpLocks/>
            </p:cNvGrpSpPr>
            <p:nvPr/>
          </p:nvGrpSpPr>
          <p:grpSpPr bwMode="auto">
            <a:xfrm>
              <a:off x="3679" y="2950"/>
              <a:ext cx="350" cy="296"/>
              <a:chOff x="4738" y="2684"/>
              <a:chExt cx="350" cy="296"/>
            </a:xfrm>
          </p:grpSpPr>
          <p:sp>
            <p:nvSpPr>
              <p:cNvPr id="98340" name="Oval 8"/>
              <p:cNvSpPr>
                <a:spLocks noChangeArrowheads="1"/>
              </p:cNvSpPr>
              <p:nvPr/>
            </p:nvSpPr>
            <p:spPr bwMode="auto">
              <a:xfrm>
                <a:off x="4738" y="2684"/>
                <a:ext cx="350" cy="296"/>
              </a:xfrm>
              <a:prstGeom prst="ellipse">
                <a:avLst/>
              </a:prstGeom>
              <a:solidFill>
                <a:srgbClr val="0066FF"/>
              </a:solidFill>
              <a:ln w="38100">
                <a:solidFill>
                  <a:schemeClr val="tx1"/>
                </a:solidFill>
                <a:round/>
                <a:headEnd type="none" w="sm" len="sm"/>
                <a:tailEnd type="none" w="sm" len="sm"/>
              </a:ln>
            </p:spPr>
            <p:txBody>
              <a:bodyPr wrap="none" anchor="ctr"/>
              <a:lstStyle/>
              <a:p>
                <a:endParaRPr lang="ar-DZ"/>
              </a:p>
            </p:txBody>
          </p:sp>
          <p:sp>
            <p:nvSpPr>
              <p:cNvPr id="98341" name="Text Box 9"/>
              <p:cNvSpPr txBox="1">
                <a:spLocks noChangeArrowheads="1"/>
              </p:cNvSpPr>
              <p:nvPr/>
            </p:nvSpPr>
            <p:spPr bwMode="auto">
              <a:xfrm>
                <a:off x="4815" y="2707"/>
                <a:ext cx="196" cy="250"/>
              </a:xfrm>
              <a:prstGeom prst="rect">
                <a:avLst/>
              </a:prstGeom>
              <a:noFill/>
              <a:ln w="12700">
                <a:noFill/>
                <a:miter lim="800000"/>
                <a:headEnd type="none" w="sm" len="sm"/>
                <a:tailEnd type="none" w="sm" len="sm"/>
              </a:ln>
            </p:spPr>
            <p:txBody>
              <a:bodyPr wrap="none">
                <a:spAutoFit/>
              </a:bodyPr>
              <a:lstStyle/>
              <a:p>
                <a:pPr algn="r"/>
                <a:r>
                  <a:rPr lang="en-US"/>
                  <a:t>5</a:t>
                </a:r>
              </a:p>
            </p:txBody>
          </p:sp>
        </p:grpSp>
        <p:grpSp>
          <p:nvGrpSpPr>
            <p:cNvPr id="98312" name="Group 10"/>
            <p:cNvGrpSpPr>
              <a:grpSpLocks/>
            </p:cNvGrpSpPr>
            <p:nvPr/>
          </p:nvGrpSpPr>
          <p:grpSpPr bwMode="auto">
            <a:xfrm>
              <a:off x="3679" y="1577"/>
              <a:ext cx="350" cy="296"/>
              <a:chOff x="3838" y="2684"/>
              <a:chExt cx="350" cy="296"/>
            </a:xfrm>
          </p:grpSpPr>
          <p:sp>
            <p:nvSpPr>
              <p:cNvPr id="98338" name="Oval 11"/>
              <p:cNvSpPr>
                <a:spLocks noChangeArrowheads="1"/>
              </p:cNvSpPr>
              <p:nvPr/>
            </p:nvSpPr>
            <p:spPr bwMode="auto">
              <a:xfrm>
                <a:off x="3838" y="2684"/>
                <a:ext cx="350" cy="296"/>
              </a:xfrm>
              <a:prstGeom prst="ellipse">
                <a:avLst/>
              </a:prstGeom>
              <a:solidFill>
                <a:srgbClr val="0066FF"/>
              </a:solidFill>
              <a:ln w="19050">
                <a:solidFill>
                  <a:schemeClr val="tx1"/>
                </a:solidFill>
                <a:round/>
                <a:headEnd type="none" w="sm" len="sm"/>
                <a:tailEnd type="none" w="sm" len="sm"/>
              </a:ln>
            </p:spPr>
            <p:txBody>
              <a:bodyPr wrap="none" anchor="ctr"/>
              <a:lstStyle/>
              <a:p>
                <a:endParaRPr lang="ar-DZ"/>
              </a:p>
            </p:txBody>
          </p:sp>
          <p:sp>
            <p:nvSpPr>
              <p:cNvPr id="98339" name="Text Box 12"/>
              <p:cNvSpPr txBox="1">
                <a:spLocks noChangeArrowheads="1"/>
              </p:cNvSpPr>
              <p:nvPr/>
            </p:nvSpPr>
            <p:spPr bwMode="auto">
              <a:xfrm>
                <a:off x="3915" y="2707"/>
                <a:ext cx="196" cy="250"/>
              </a:xfrm>
              <a:prstGeom prst="rect">
                <a:avLst/>
              </a:prstGeom>
              <a:noFill/>
              <a:ln w="12700">
                <a:noFill/>
                <a:miter lim="800000"/>
                <a:headEnd type="none" w="sm" len="sm"/>
                <a:tailEnd type="none" w="sm" len="sm"/>
              </a:ln>
            </p:spPr>
            <p:txBody>
              <a:bodyPr wrap="none">
                <a:spAutoFit/>
              </a:bodyPr>
              <a:lstStyle/>
              <a:p>
                <a:pPr algn="r"/>
                <a:r>
                  <a:rPr lang="en-US"/>
                  <a:t>1</a:t>
                </a:r>
              </a:p>
            </p:txBody>
          </p:sp>
        </p:grpSp>
        <p:sp>
          <p:nvSpPr>
            <p:cNvPr id="98313" name="Line 13"/>
            <p:cNvSpPr>
              <a:spLocks noChangeShapeType="1"/>
            </p:cNvSpPr>
            <p:nvPr/>
          </p:nvSpPr>
          <p:spPr bwMode="auto">
            <a:xfrm flipV="1">
              <a:off x="3438" y="1827"/>
              <a:ext cx="292" cy="500"/>
            </a:xfrm>
            <a:prstGeom prst="line">
              <a:avLst/>
            </a:prstGeom>
            <a:noFill/>
            <a:ln w="19050">
              <a:solidFill>
                <a:schemeClr val="tx1"/>
              </a:solidFill>
              <a:round/>
              <a:headEnd type="arrow" w="med" len="med"/>
              <a:tailEnd/>
            </a:ln>
          </p:spPr>
          <p:txBody>
            <a:bodyPr/>
            <a:lstStyle/>
            <a:p>
              <a:endParaRPr lang="fr-FR"/>
            </a:p>
          </p:txBody>
        </p:sp>
        <p:sp>
          <p:nvSpPr>
            <p:cNvPr id="98314" name="Line 14"/>
            <p:cNvSpPr>
              <a:spLocks noChangeShapeType="1"/>
            </p:cNvSpPr>
            <p:nvPr/>
          </p:nvSpPr>
          <p:spPr bwMode="auto">
            <a:xfrm>
              <a:off x="3428" y="2485"/>
              <a:ext cx="301" cy="493"/>
            </a:xfrm>
            <a:prstGeom prst="line">
              <a:avLst/>
            </a:prstGeom>
            <a:noFill/>
            <a:ln w="19050">
              <a:solidFill>
                <a:schemeClr val="tx1"/>
              </a:solidFill>
              <a:round/>
              <a:headEnd type="none" w="sm" len="sm"/>
              <a:tailEnd type="arrow" w="med" len="med"/>
            </a:ln>
          </p:spPr>
          <p:txBody>
            <a:bodyPr/>
            <a:lstStyle/>
            <a:p>
              <a:endParaRPr lang="fr-FR"/>
            </a:p>
          </p:txBody>
        </p:sp>
        <p:sp>
          <p:nvSpPr>
            <p:cNvPr id="98315" name="Line 15"/>
            <p:cNvSpPr>
              <a:spLocks noChangeShapeType="1"/>
            </p:cNvSpPr>
            <p:nvPr/>
          </p:nvSpPr>
          <p:spPr bwMode="auto">
            <a:xfrm>
              <a:off x="3964" y="1836"/>
              <a:ext cx="293" cy="514"/>
            </a:xfrm>
            <a:prstGeom prst="line">
              <a:avLst/>
            </a:prstGeom>
            <a:noFill/>
            <a:ln w="19050">
              <a:solidFill>
                <a:schemeClr val="tx1"/>
              </a:solidFill>
              <a:round/>
              <a:headEnd type="none" w="sm" len="sm"/>
              <a:tailEnd type="arrow" w="med" len="med"/>
            </a:ln>
          </p:spPr>
          <p:txBody>
            <a:bodyPr/>
            <a:lstStyle/>
            <a:p>
              <a:endParaRPr lang="fr-FR"/>
            </a:p>
          </p:txBody>
        </p:sp>
        <p:sp>
          <p:nvSpPr>
            <p:cNvPr id="98316" name="Line 16"/>
            <p:cNvSpPr>
              <a:spLocks noChangeShapeType="1"/>
            </p:cNvSpPr>
            <p:nvPr/>
          </p:nvSpPr>
          <p:spPr bwMode="auto">
            <a:xfrm>
              <a:off x="3854" y="1383"/>
              <a:ext cx="0" cy="186"/>
            </a:xfrm>
            <a:prstGeom prst="line">
              <a:avLst/>
            </a:prstGeom>
            <a:noFill/>
            <a:ln w="19050">
              <a:solidFill>
                <a:schemeClr val="tx1"/>
              </a:solidFill>
              <a:round/>
              <a:headEnd type="none" w="sm" len="sm"/>
              <a:tailEnd type="arrow" w="med" len="med"/>
            </a:ln>
          </p:spPr>
          <p:txBody>
            <a:bodyPr/>
            <a:lstStyle/>
            <a:p>
              <a:endParaRPr lang="fr-FR"/>
            </a:p>
          </p:txBody>
        </p:sp>
        <p:sp>
          <p:nvSpPr>
            <p:cNvPr id="98317" name="Line 24"/>
            <p:cNvSpPr>
              <a:spLocks noChangeShapeType="1"/>
            </p:cNvSpPr>
            <p:nvPr/>
          </p:nvSpPr>
          <p:spPr bwMode="auto">
            <a:xfrm flipH="1">
              <a:off x="3960" y="2484"/>
              <a:ext cx="311" cy="485"/>
            </a:xfrm>
            <a:prstGeom prst="line">
              <a:avLst/>
            </a:prstGeom>
            <a:noFill/>
            <a:ln w="19050">
              <a:solidFill>
                <a:schemeClr val="tx1"/>
              </a:solidFill>
              <a:round/>
              <a:headEnd type="none" w="sm" len="sm"/>
              <a:tailEnd type="arrow" w="med" len="med"/>
            </a:ln>
          </p:spPr>
          <p:txBody>
            <a:bodyPr/>
            <a:lstStyle/>
            <a:p>
              <a:endParaRPr lang="fr-FR"/>
            </a:p>
          </p:txBody>
        </p:sp>
        <p:sp>
          <p:nvSpPr>
            <p:cNvPr id="98318" name="Text Box 25"/>
            <p:cNvSpPr txBox="1">
              <a:spLocks noChangeArrowheads="1"/>
            </p:cNvSpPr>
            <p:nvPr/>
          </p:nvSpPr>
          <p:spPr bwMode="auto">
            <a:xfrm>
              <a:off x="3964" y="1598"/>
              <a:ext cx="688" cy="212"/>
            </a:xfrm>
            <a:prstGeom prst="rect">
              <a:avLst/>
            </a:prstGeom>
            <a:noFill/>
            <a:ln w="12700">
              <a:noFill/>
              <a:miter lim="800000"/>
              <a:headEnd type="none" w="sm" len="sm"/>
              <a:tailEnd type="none" w="sm" len="sm"/>
            </a:ln>
          </p:spPr>
          <p:txBody>
            <a:bodyPr>
              <a:spAutoFit/>
            </a:bodyPr>
            <a:lstStyle/>
            <a:p>
              <a:pPr algn="ctr">
                <a:spcBef>
                  <a:spcPct val="50000"/>
                </a:spcBef>
              </a:pPr>
              <a:r>
                <a:rPr lang="en-US" sz="1600"/>
                <a:t>read ( c );</a:t>
              </a:r>
            </a:p>
          </p:txBody>
        </p:sp>
        <p:sp>
          <p:nvSpPr>
            <p:cNvPr id="98319" name="Text Box 26"/>
            <p:cNvSpPr txBox="1">
              <a:spLocks noChangeArrowheads="1"/>
            </p:cNvSpPr>
            <p:nvPr/>
          </p:nvSpPr>
          <p:spPr bwMode="auto">
            <a:xfrm>
              <a:off x="3057" y="1811"/>
              <a:ext cx="564" cy="212"/>
            </a:xfrm>
            <a:prstGeom prst="rect">
              <a:avLst/>
            </a:prstGeom>
            <a:noFill/>
            <a:ln w="12700">
              <a:noFill/>
              <a:miter lim="800000"/>
              <a:headEnd type="none" w="sm" len="sm"/>
              <a:tailEnd type="none" w="sm" len="sm"/>
            </a:ln>
          </p:spPr>
          <p:txBody>
            <a:bodyPr>
              <a:spAutoFit/>
            </a:bodyPr>
            <a:lstStyle/>
            <a:p>
              <a:pPr algn="ctr">
                <a:spcBef>
                  <a:spcPct val="50000"/>
                </a:spcBef>
              </a:pPr>
              <a:r>
                <a:rPr lang="en-US" sz="1600"/>
                <a:t>c == ‘N’</a:t>
              </a:r>
            </a:p>
          </p:txBody>
        </p:sp>
        <p:sp>
          <p:nvSpPr>
            <p:cNvPr id="98320" name="Text Box 27"/>
            <p:cNvSpPr txBox="1">
              <a:spLocks noChangeArrowheads="1"/>
            </p:cNvSpPr>
            <p:nvPr/>
          </p:nvSpPr>
          <p:spPr bwMode="auto">
            <a:xfrm>
              <a:off x="4502" y="2489"/>
              <a:ext cx="537" cy="289"/>
            </a:xfrm>
            <a:prstGeom prst="rect">
              <a:avLst/>
            </a:prstGeom>
            <a:noFill/>
            <a:ln w="12700">
              <a:noFill/>
              <a:miter lim="800000"/>
              <a:headEnd type="none" w="sm" len="sm"/>
              <a:tailEnd type="none" w="sm" len="sm"/>
            </a:ln>
          </p:spPr>
          <p:txBody>
            <a:bodyPr>
              <a:spAutoFit/>
            </a:bodyPr>
            <a:lstStyle/>
            <a:p>
              <a:pPr algn="ctr">
                <a:lnSpc>
                  <a:spcPct val="50000"/>
                </a:lnSpc>
                <a:spcBef>
                  <a:spcPct val="50000"/>
                </a:spcBef>
              </a:pPr>
              <a:r>
                <a:rPr lang="en-US" sz="1600"/>
                <a:t>y = 0;</a:t>
              </a:r>
            </a:p>
            <a:p>
              <a:pPr algn="ctr">
                <a:lnSpc>
                  <a:spcPct val="50000"/>
                </a:lnSpc>
                <a:spcBef>
                  <a:spcPct val="50000"/>
                </a:spcBef>
              </a:pPr>
              <a:r>
                <a:rPr lang="en-US" sz="1600"/>
                <a:t>break;</a:t>
              </a:r>
            </a:p>
          </p:txBody>
        </p:sp>
        <p:grpSp>
          <p:nvGrpSpPr>
            <p:cNvPr id="98321" name="Group 32"/>
            <p:cNvGrpSpPr>
              <a:grpSpLocks/>
            </p:cNvGrpSpPr>
            <p:nvPr/>
          </p:nvGrpSpPr>
          <p:grpSpPr bwMode="auto">
            <a:xfrm>
              <a:off x="3111" y="2263"/>
              <a:ext cx="1486" cy="296"/>
              <a:chOff x="3329" y="1774"/>
              <a:chExt cx="1486" cy="296"/>
            </a:xfrm>
          </p:grpSpPr>
          <p:grpSp>
            <p:nvGrpSpPr>
              <p:cNvPr id="98329" name="Group 18"/>
              <p:cNvGrpSpPr>
                <a:grpSpLocks/>
              </p:cNvGrpSpPr>
              <p:nvPr/>
            </p:nvGrpSpPr>
            <p:grpSpPr bwMode="auto">
              <a:xfrm>
                <a:off x="3329" y="1774"/>
                <a:ext cx="350" cy="296"/>
                <a:chOff x="4288" y="1746"/>
                <a:chExt cx="350" cy="296"/>
              </a:xfrm>
            </p:grpSpPr>
            <p:sp>
              <p:nvSpPr>
                <p:cNvPr id="98336" name="Oval 19"/>
                <p:cNvSpPr>
                  <a:spLocks noChangeArrowheads="1"/>
                </p:cNvSpPr>
                <p:nvPr/>
              </p:nvSpPr>
              <p:spPr bwMode="auto">
                <a:xfrm>
                  <a:off x="4288" y="1746"/>
                  <a:ext cx="350" cy="296"/>
                </a:xfrm>
                <a:prstGeom prst="ellipse">
                  <a:avLst/>
                </a:prstGeom>
                <a:solidFill>
                  <a:srgbClr val="0066FF"/>
                </a:solidFill>
                <a:ln w="19050">
                  <a:solidFill>
                    <a:schemeClr val="tx1"/>
                  </a:solidFill>
                  <a:round/>
                  <a:headEnd type="none" w="sm" len="sm"/>
                  <a:tailEnd type="none" w="sm" len="sm"/>
                </a:ln>
              </p:spPr>
              <p:txBody>
                <a:bodyPr wrap="none" anchor="ctr"/>
                <a:lstStyle/>
                <a:p>
                  <a:endParaRPr lang="ar-DZ"/>
                </a:p>
              </p:txBody>
            </p:sp>
            <p:sp>
              <p:nvSpPr>
                <p:cNvPr id="98337" name="Text Box 20"/>
                <p:cNvSpPr txBox="1">
                  <a:spLocks noChangeArrowheads="1"/>
                </p:cNvSpPr>
                <p:nvPr/>
              </p:nvSpPr>
              <p:spPr bwMode="auto">
                <a:xfrm>
                  <a:off x="4365" y="1769"/>
                  <a:ext cx="196" cy="250"/>
                </a:xfrm>
                <a:prstGeom prst="rect">
                  <a:avLst/>
                </a:prstGeom>
                <a:noFill/>
                <a:ln w="12700">
                  <a:noFill/>
                  <a:miter lim="800000"/>
                  <a:headEnd type="none" w="sm" len="sm"/>
                  <a:tailEnd type="none" w="sm" len="sm"/>
                </a:ln>
              </p:spPr>
              <p:txBody>
                <a:bodyPr wrap="none">
                  <a:spAutoFit/>
                </a:bodyPr>
                <a:lstStyle/>
                <a:p>
                  <a:pPr algn="r"/>
                  <a:r>
                    <a:rPr lang="en-US"/>
                    <a:t>2</a:t>
                  </a:r>
                </a:p>
              </p:txBody>
            </p:sp>
          </p:grpSp>
          <p:grpSp>
            <p:nvGrpSpPr>
              <p:cNvPr id="98330" name="Group 21"/>
              <p:cNvGrpSpPr>
                <a:grpSpLocks/>
              </p:cNvGrpSpPr>
              <p:nvPr/>
            </p:nvGrpSpPr>
            <p:grpSpPr bwMode="auto">
              <a:xfrm>
                <a:off x="4465" y="1774"/>
                <a:ext cx="350" cy="296"/>
                <a:chOff x="4288" y="1746"/>
                <a:chExt cx="350" cy="296"/>
              </a:xfrm>
            </p:grpSpPr>
            <p:sp>
              <p:nvSpPr>
                <p:cNvPr id="98334" name="Oval 22"/>
                <p:cNvSpPr>
                  <a:spLocks noChangeArrowheads="1"/>
                </p:cNvSpPr>
                <p:nvPr/>
              </p:nvSpPr>
              <p:spPr bwMode="auto">
                <a:xfrm>
                  <a:off x="4288" y="1746"/>
                  <a:ext cx="350" cy="296"/>
                </a:xfrm>
                <a:prstGeom prst="ellipse">
                  <a:avLst/>
                </a:prstGeom>
                <a:solidFill>
                  <a:srgbClr val="0066FF"/>
                </a:solidFill>
                <a:ln w="19050">
                  <a:solidFill>
                    <a:schemeClr val="tx1"/>
                  </a:solidFill>
                  <a:round/>
                  <a:headEnd type="none" w="sm" len="sm"/>
                  <a:tailEnd type="none" w="sm" len="sm"/>
                </a:ln>
              </p:spPr>
              <p:txBody>
                <a:bodyPr wrap="none" anchor="ctr"/>
                <a:lstStyle/>
                <a:p>
                  <a:endParaRPr lang="ar-DZ"/>
                </a:p>
              </p:txBody>
            </p:sp>
            <p:sp>
              <p:nvSpPr>
                <p:cNvPr id="98335" name="Text Box 23"/>
                <p:cNvSpPr txBox="1">
                  <a:spLocks noChangeArrowheads="1"/>
                </p:cNvSpPr>
                <p:nvPr/>
              </p:nvSpPr>
              <p:spPr bwMode="auto">
                <a:xfrm>
                  <a:off x="4365" y="1769"/>
                  <a:ext cx="196" cy="250"/>
                </a:xfrm>
                <a:prstGeom prst="rect">
                  <a:avLst/>
                </a:prstGeom>
                <a:noFill/>
                <a:ln w="12700">
                  <a:noFill/>
                  <a:miter lim="800000"/>
                  <a:headEnd type="none" w="sm" len="sm"/>
                  <a:tailEnd type="none" w="sm" len="sm"/>
                </a:ln>
              </p:spPr>
              <p:txBody>
                <a:bodyPr wrap="none">
                  <a:spAutoFit/>
                </a:bodyPr>
                <a:lstStyle/>
                <a:p>
                  <a:pPr algn="r"/>
                  <a:r>
                    <a:rPr lang="en-US"/>
                    <a:t>4</a:t>
                  </a:r>
                </a:p>
              </p:txBody>
            </p:sp>
          </p:grpSp>
          <p:grpSp>
            <p:nvGrpSpPr>
              <p:cNvPr id="98331" name="Group 29"/>
              <p:cNvGrpSpPr>
                <a:grpSpLocks/>
              </p:cNvGrpSpPr>
              <p:nvPr/>
            </p:nvGrpSpPr>
            <p:grpSpPr bwMode="auto">
              <a:xfrm>
                <a:off x="3897" y="1774"/>
                <a:ext cx="350" cy="296"/>
                <a:chOff x="4288" y="1746"/>
                <a:chExt cx="350" cy="296"/>
              </a:xfrm>
            </p:grpSpPr>
            <p:sp>
              <p:nvSpPr>
                <p:cNvPr id="98332" name="Oval 30"/>
                <p:cNvSpPr>
                  <a:spLocks noChangeArrowheads="1"/>
                </p:cNvSpPr>
                <p:nvPr/>
              </p:nvSpPr>
              <p:spPr bwMode="auto">
                <a:xfrm>
                  <a:off x="4288" y="1746"/>
                  <a:ext cx="350" cy="296"/>
                </a:xfrm>
                <a:prstGeom prst="ellipse">
                  <a:avLst/>
                </a:prstGeom>
                <a:solidFill>
                  <a:srgbClr val="0066FF"/>
                </a:solidFill>
                <a:ln w="19050">
                  <a:solidFill>
                    <a:schemeClr val="tx1"/>
                  </a:solidFill>
                  <a:round/>
                  <a:headEnd type="none" w="sm" len="sm"/>
                  <a:tailEnd type="none" w="sm" len="sm"/>
                </a:ln>
              </p:spPr>
              <p:txBody>
                <a:bodyPr wrap="none" anchor="ctr"/>
                <a:lstStyle/>
                <a:p>
                  <a:endParaRPr lang="ar-DZ"/>
                </a:p>
              </p:txBody>
            </p:sp>
            <p:sp>
              <p:nvSpPr>
                <p:cNvPr id="98333" name="Text Box 31"/>
                <p:cNvSpPr txBox="1">
                  <a:spLocks noChangeArrowheads="1"/>
                </p:cNvSpPr>
                <p:nvPr/>
              </p:nvSpPr>
              <p:spPr bwMode="auto">
                <a:xfrm>
                  <a:off x="4365" y="1769"/>
                  <a:ext cx="196" cy="250"/>
                </a:xfrm>
                <a:prstGeom prst="rect">
                  <a:avLst/>
                </a:prstGeom>
                <a:noFill/>
                <a:ln w="12700">
                  <a:noFill/>
                  <a:miter lim="800000"/>
                  <a:headEnd type="none" w="sm" len="sm"/>
                  <a:tailEnd type="none" w="sm" len="sm"/>
                </a:ln>
              </p:spPr>
              <p:txBody>
                <a:bodyPr wrap="none">
                  <a:spAutoFit/>
                </a:bodyPr>
                <a:lstStyle/>
                <a:p>
                  <a:pPr algn="r"/>
                  <a:r>
                    <a:rPr lang="en-US"/>
                    <a:t>3</a:t>
                  </a:r>
                </a:p>
              </p:txBody>
            </p:sp>
          </p:grpSp>
        </p:grpSp>
        <p:sp>
          <p:nvSpPr>
            <p:cNvPr id="98322" name="Line 33"/>
            <p:cNvSpPr>
              <a:spLocks noChangeShapeType="1"/>
            </p:cNvSpPr>
            <p:nvPr/>
          </p:nvSpPr>
          <p:spPr bwMode="auto">
            <a:xfrm flipH="1">
              <a:off x="3852" y="1873"/>
              <a:ext cx="4" cy="388"/>
            </a:xfrm>
            <a:prstGeom prst="line">
              <a:avLst/>
            </a:prstGeom>
            <a:noFill/>
            <a:ln w="19050">
              <a:solidFill>
                <a:schemeClr val="tx1"/>
              </a:solidFill>
              <a:round/>
              <a:headEnd type="none" w="sm" len="sm"/>
              <a:tailEnd type="arrow" w="med" len="med"/>
            </a:ln>
          </p:spPr>
          <p:txBody>
            <a:bodyPr/>
            <a:lstStyle/>
            <a:p>
              <a:endParaRPr lang="fr-FR"/>
            </a:p>
          </p:txBody>
        </p:sp>
        <p:sp>
          <p:nvSpPr>
            <p:cNvPr id="98323" name="Line 34"/>
            <p:cNvSpPr>
              <a:spLocks noChangeShapeType="1"/>
            </p:cNvSpPr>
            <p:nvPr/>
          </p:nvSpPr>
          <p:spPr bwMode="auto">
            <a:xfrm flipH="1">
              <a:off x="3856" y="2563"/>
              <a:ext cx="0" cy="380"/>
            </a:xfrm>
            <a:prstGeom prst="line">
              <a:avLst/>
            </a:prstGeom>
            <a:noFill/>
            <a:ln w="19050">
              <a:solidFill>
                <a:schemeClr val="tx1"/>
              </a:solidFill>
              <a:round/>
              <a:headEnd type="none" w="sm" len="sm"/>
              <a:tailEnd type="arrow" w="med" len="med"/>
            </a:ln>
          </p:spPr>
          <p:txBody>
            <a:bodyPr/>
            <a:lstStyle/>
            <a:p>
              <a:endParaRPr lang="fr-FR"/>
            </a:p>
          </p:txBody>
        </p:sp>
        <p:sp>
          <p:nvSpPr>
            <p:cNvPr id="98324" name="Text Box 39"/>
            <p:cNvSpPr txBox="1">
              <a:spLocks noChangeArrowheads="1"/>
            </p:cNvSpPr>
            <p:nvPr/>
          </p:nvSpPr>
          <p:spPr bwMode="auto">
            <a:xfrm>
              <a:off x="3557" y="1953"/>
              <a:ext cx="564" cy="212"/>
            </a:xfrm>
            <a:prstGeom prst="rect">
              <a:avLst/>
            </a:prstGeom>
            <a:noFill/>
            <a:ln w="12700">
              <a:noFill/>
              <a:miter lim="800000"/>
              <a:headEnd type="none" w="sm" len="sm"/>
              <a:tailEnd type="none" w="sm" len="sm"/>
            </a:ln>
          </p:spPr>
          <p:txBody>
            <a:bodyPr>
              <a:spAutoFit/>
            </a:bodyPr>
            <a:lstStyle/>
            <a:p>
              <a:pPr algn="ctr">
                <a:spcBef>
                  <a:spcPct val="50000"/>
                </a:spcBef>
              </a:pPr>
              <a:r>
                <a:rPr lang="en-US" sz="1600"/>
                <a:t>c == ‘Y’</a:t>
              </a:r>
            </a:p>
          </p:txBody>
        </p:sp>
        <p:sp>
          <p:nvSpPr>
            <p:cNvPr id="98325" name="Text Box 40"/>
            <p:cNvSpPr txBox="1">
              <a:spLocks noChangeArrowheads="1"/>
            </p:cNvSpPr>
            <p:nvPr/>
          </p:nvSpPr>
          <p:spPr bwMode="auto">
            <a:xfrm>
              <a:off x="4048" y="1936"/>
              <a:ext cx="564" cy="212"/>
            </a:xfrm>
            <a:prstGeom prst="rect">
              <a:avLst/>
            </a:prstGeom>
            <a:noFill/>
            <a:ln w="12700">
              <a:noFill/>
              <a:miter lim="800000"/>
              <a:headEnd type="none" w="sm" len="sm"/>
              <a:tailEnd type="none" w="sm" len="sm"/>
            </a:ln>
          </p:spPr>
          <p:txBody>
            <a:bodyPr>
              <a:spAutoFit/>
            </a:bodyPr>
            <a:lstStyle/>
            <a:p>
              <a:pPr algn="ctr">
                <a:spcBef>
                  <a:spcPct val="50000"/>
                </a:spcBef>
              </a:pPr>
              <a:r>
                <a:rPr lang="en-US" sz="1600"/>
                <a:t>default</a:t>
              </a:r>
            </a:p>
          </p:txBody>
        </p:sp>
        <p:sp>
          <p:nvSpPr>
            <p:cNvPr id="98326" name="Text Box 41"/>
            <p:cNvSpPr txBox="1">
              <a:spLocks noChangeArrowheads="1"/>
            </p:cNvSpPr>
            <p:nvPr/>
          </p:nvSpPr>
          <p:spPr bwMode="auto">
            <a:xfrm>
              <a:off x="3594" y="2583"/>
              <a:ext cx="508" cy="289"/>
            </a:xfrm>
            <a:prstGeom prst="rect">
              <a:avLst/>
            </a:prstGeom>
            <a:noFill/>
            <a:ln w="12700">
              <a:noFill/>
              <a:miter lim="800000"/>
              <a:headEnd type="none" w="sm" len="sm"/>
              <a:tailEnd type="none" w="sm" len="sm"/>
            </a:ln>
          </p:spPr>
          <p:txBody>
            <a:bodyPr>
              <a:spAutoFit/>
            </a:bodyPr>
            <a:lstStyle/>
            <a:p>
              <a:pPr algn="ctr">
                <a:lnSpc>
                  <a:spcPct val="50000"/>
                </a:lnSpc>
                <a:spcBef>
                  <a:spcPct val="50000"/>
                </a:spcBef>
              </a:pPr>
              <a:r>
                <a:rPr lang="en-US" sz="1600"/>
                <a:t>y = 50;</a:t>
              </a:r>
            </a:p>
            <a:p>
              <a:pPr algn="ctr">
                <a:lnSpc>
                  <a:spcPct val="50000"/>
                </a:lnSpc>
                <a:spcBef>
                  <a:spcPct val="50000"/>
                </a:spcBef>
              </a:pPr>
              <a:r>
                <a:rPr lang="en-US" sz="1600"/>
                <a:t>break;</a:t>
              </a:r>
            </a:p>
          </p:txBody>
        </p:sp>
        <p:sp>
          <p:nvSpPr>
            <p:cNvPr id="98327" name="Text Box 42"/>
            <p:cNvSpPr txBox="1">
              <a:spLocks noChangeArrowheads="1"/>
            </p:cNvSpPr>
            <p:nvPr/>
          </p:nvSpPr>
          <p:spPr bwMode="auto">
            <a:xfrm>
              <a:off x="2734" y="2489"/>
              <a:ext cx="496" cy="289"/>
            </a:xfrm>
            <a:prstGeom prst="rect">
              <a:avLst/>
            </a:prstGeom>
            <a:noFill/>
            <a:ln w="12700">
              <a:noFill/>
              <a:miter lim="800000"/>
              <a:headEnd type="none" w="sm" len="sm"/>
              <a:tailEnd type="none" w="sm" len="sm"/>
            </a:ln>
          </p:spPr>
          <p:txBody>
            <a:bodyPr>
              <a:spAutoFit/>
            </a:bodyPr>
            <a:lstStyle/>
            <a:p>
              <a:pPr algn="ctr">
                <a:lnSpc>
                  <a:spcPct val="50000"/>
                </a:lnSpc>
                <a:spcBef>
                  <a:spcPct val="50000"/>
                </a:spcBef>
              </a:pPr>
              <a:r>
                <a:rPr lang="en-US" sz="1600"/>
                <a:t>y = 25;</a:t>
              </a:r>
            </a:p>
            <a:p>
              <a:pPr algn="ctr">
                <a:lnSpc>
                  <a:spcPct val="50000"/>
                </a:lnSpc>
                <a:spcBef>
                  <a:spcPct val="50000"/>
                </a:spcBef>
              </a:pPr>
              <a:r>
                <a:rPr lang="en-US" sz="1600"/>
                <a:t>break;</a:t>
              </a:r>
            </a:p>
          </p:txBody>
        </p:sp>
        <p:sp>
          <p:nvSpPr>
            <p:cNvPr id="98328" name="Text Box 43"/>
            <p:cNvSpPr txBox="1">
              <a:spLocks noChangeArrowheads="1"/>
            </p:cNvSpPr>
            <p:nvPr/>
          </p:nvSpPr>
          <p:spPr bwMode="auto">
            <a:xfrm>
              <a:off x="3886" y="3139"/>
              <a:ext cx="664" cy="212"/>
            </a:xfrm>
            <a:prstGeom prst="rect">
              <a:avLst/>
            </a:prstGeom>
            <a:noFill/>
            <a:ln w="12700">
              <a:noFill/>
              <a:miter lim="800000"/>
              <a:headEnd type="none" w="sm" len="sm"/>
              <a:tailEnd type="none" w="sm" len="sm"/>
            </a:ln>
          </p:spPr>
          <p:txBody>
            <a:bodyPr>
              <a:spAutoFit/>
            </a:bodyPr>
            <a:lstStyle/>
            <a:p>
              <a:pPr algn="ctr">
                <a:spcBef>
                  <a:spcPct val="50000"/>
                </a:spcBef>
              </a:pPr>
              <a:r>
                <a:rPr lang="en-US" sz="1600"/>
                <a:t>print (y);</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fontAlgn="auto">
              <a:spcAft>
                <a:spcPts val="0"/>
              </a:spcAft>
              <a:defRPr/>
            </a:pPr>
            <a:r>
              <a:rPr lang="en-US" smtClean="0"/>
              <a:t>Exemple de GFC – Stats</a:t>
            </a:r>
          </a:p>
        </p:txBody>
      </p:sp>
      <p:sp>
        <p:nvSpPr>
          <p:cNvPr id="13" name="Espace réservé du pied de page 12"/>
          <p:cNvSpPr>
            <a:spLocks noGrp="1"/>
          </p:cNvSpPr>
          <p:nvPr>
            <p:ph type="ftr" sz="quarter" idx="11"/>
          </p:nvPr>
        </p:nvSpPr>
        <p:spPr/>
        <p:txBody>
          <a:bodyPr/>
          <a:lstStyle/>
          <a:p>
            <a:pPr>
              <a:defRPr/>
            </a:pPr>
            <a:r>
              <a:rPr lang="fr-FR"/>
              <a:t>Dr Maamri Ramdane</a:t>
            </a:r>
            <a:endParaRPr lang="en-US"/>
          </a:p>
        </p:txBody>
      </p:sp>
      <p:sp>
        <p:nvSpPr>
          <p:cNvPr id="12" name="Espace réservé du numéro de diapositive 11"/>
          <p:cNvSpPr>
            <a:spLocks noGrp="1"/>
          </p:cNvSpPr>
          <p:nvPr>
            <p:ph type="sldNum" sz="quarter" idx="12"/>
          </p:nvPr>
        </p:nvSpPr>
        <p:spPr/>
        <p:txBody>
          <a:bodyPr/>
          <a:lstStyle/>
          <a:p>
            <a:pPr>
              <a:defRPr/>
            </a:pPr>
            <a:fld id="{84E61636-553C-412F-97E5-B7B153A7E313}" type="slidenum">
              <a:rPr lang="en-US"/>
              <a:pPr>
                <a:defRPr/>
              </a:pPr>
              <a:t>84</a:t>
            </a:fld>
            <a:endParaRPr lang="en-US"/>
          </a:p>
        </p:txBody>
      </p:sp>
      <p:sp>
        <p:nvSpPr>
          <p:cNvPr id="99333" name="Text Box 4"/>
          <p:cNvSpPr txBox="1">
            <a:spLocks noChangeArrowheads="1"/>
          </p:cNvSpPr>
          <p:nvPr/>
        </p:nvSpPr>
        <p:spPr bwMode="auto">
          <a:xfrm>
            <a:off x="1017588" y="1520825"/>
            <a:ext cx="6365875" cy="396875"/>
          </a:xfrm>
          <a:prstGeom prst="rect">
            <a:avLst/>
          </a:prstGeom>
          <a:noFill/>
          <a:ln w="12700">
            <a:noFill/>
            <a:miter lim="800000"/>
            <a:headEnd type="none" w="sm" len="sm"/>
            <a:tailEnd type="none" w="sm" len="sm"/>
          </a:ln>
        </p:spPr>
        <p:txBody>
          <a:bodyPr>
            <a:spAutoFit/>
          </a:bodyPr>
          <a:lstStyle/>
          <a:p>
            <a:pPr>
              <a:spcBef>
                <a:spcPct val="50000"/>
              </a:spcBef>
            </a:pPr>
            <a:endParaRPr lang="ar-DZ"/>
          </a:p>
        </p:txBody>
      </p:sp>
      <p:sp>
        <p:nvSpPr>
          <p:cNvPr id="88068" name="Text Box 6"/>
          <p:cNvSpPr txBox="1">
            <a:spLocks noChangeArrowheads="1"/>
          </p:cNvSpPr>
          <p:nvPr/>
        </p:nvSpPr>
        <p:spPr bwMode="auto">
          <a:xfrm>
            <a:off x="1071563" y="1714500"/>
            <a:ext cx="6959600" cy="4278313"/>
          </a:xfrm>
          <a:prstGeom prst="rect">
            <a:avLst/>
          </a:prstGeom>
          <a:solidFill>
            <a:schemeClr val="accent1">
              <a:lumMod val="20000"/>
              <a:lumOff val="80000"/>
            </a:schemeClr>
          </a:solidFill>
          <a:ln w="12700">
            <a:solidFill>
              <a:schemeClr val="tx1"/>
            </a:solidFill>
            <a:miter lim="800000"/>
            <a:headEnd type="none" w="sm" len="sm"/>
            <a:tailEnd type="none" w="sm" len="sm"/>
          </a:ln>
        </p:spPr>
        <p:txBody>
          <a:bodyPr>
            <a:spAutoFit/>
          </a:bodyPr>
          <a:lstStyle/>
          <a:p>
            <a:pPr>
              <a:lnSpc>
                <a:spcPct val="85000"/>
              </a:lnSpc>
              <a:defRPr/>
            </a:pPr>
            <a:r>
              <a:rPr lang="en-US" sz="1600" b="0" dirty="0">
                <a:latin typeface="Helvetica" pitchFamily="34" charset="0"/>
              </a:rPr>
              <a:t>public static void </a:t>
            </a:r>
            <a:r>
              <a:rPr lang="en-US" sz="1600" b="0" dirty="0" err="1">
                <a:latin typeface="Helvetica" pitchFamily="34" charset="0"/>
              </a:rPr>
              <a:t>computeStats</a:t>
            </a:r>
            <a:r>
              <a:rPr lang="en-US" sz="1600" b="0" dirty="0">
                <a:latin typeface="Helvetica" pitchFamily="34" charset="0"/>
              </a:rPr>
              <a:t> (</a:t>
            </a:r>
            <a:r>
              <a:rPr lang="en-US" sz="1600" b="0" dirty="0" err="1">
                <a:latin typeface="Helvetica" pitchFamily="34" charset="0"/>
              </a:rPr>
              <a:t>int</a:t>
            </a:r>
            <a:r>
              <a:rPr lang="en-US" sz="1600" b="0" dirty="0">
                <a:latin typeface="Helvetica" pitchFamily="34" charset="0"/>
              </a:rPr>
              <a:t> [ ] numbers) {</a:t>
            </a:r>
          </a:p>
          <a:p>
            <a:pPr>
              <a:lnSpc>
                <a:spcPct val="85000"/>
              </a:lnSpc>
              <a:defRPr/>
            </a:pPr>
            <a:r>
              <a:rPr lang="en-US" sz="1600" b="0" dirty="0">
                <a:latin typeface="Helvetica" pitchFamily="34" charset="0"/>
              </a:rPr>
              <a:t>     </a:t>
            </a:r>
            <a:r>
              <a:rPr lang="en-US" sz="1600" b="0" dirty="0" err="1">
                <a:latin typeface="Helvetica" pitchFamily="34" charset="0"/>
              </a:rPr>
              <a:t>int</a:t>
            </a:r>
            <a:r>
              <a:rPr lang="en-US" sz="1600" b="0" dirty="0">
                <a:latin typeface="Helvetica" pitchFamily="34" charset="0"/>
              </a:rPr>
              <a:t> length = </a:t>
            </a:r>
            <a:r>
              <a:rPr lang="en-US" sz="1600" b="0" dirty="0" err="1">
                <a:latin typeface="Helvetica" pitchFamily="34" charset="0"/>
              </a:rPr>
              <a:t>numbers.length</a:t>
            </a:r>
            <a:r>
              <a:rPr lang="en-US" sz="1600" b="0" dirty="0">
                <a:latin typeface="Helvetica" pitchFamily="34" charset="0"/>
              </a:rPr>
              <a:t>;</a:t>
            </a:r>
          </a:p>
          <a:p>
            <a:pPr>
              <a:lnSpc>
                <a:spcPct val="85000"/>
              </a:lnSpc>
              <a:defRPr/>
            </a:pPr>
            <a:r>
              <a:rPr lang="en-US" sz="1600" b="0" dirty="0">
                <a:latin typeface="Helvetica" pitchFamily="34" charset="0"/>
              </a:rPr>
              <a:t>     double med, </a:t>
            </a:r>
            <a:r>
              <a:rPr lang="en-US" sz="1600" b="0" dirty="0" err="1">
                <a:latin typeface="Helvetica" pitchFamily="34" charset="0"/>
              </a:rPr>
              <a:t>var</a:t>
            </a:r>
            <a:r>
              <a:rPr lang="en-US" sz="1600" b="0" dirty="0">
                <a:latin typeface="Helvetica" pitchFamily="34" charset="0"/>
              </a:rPr>
              <a:t>, </a:t>
            </a:r>
            <a:r>
              <a:rPr lang="en-US" sz="1600" b="0" dirty="0" err="1">
                <a:latin typeface="Helvetica" pitchFamily="34" charset="0"/>
              </a:rPr>
              <a:t>sd</a:t>
            </a:r>
            <a:r>
              <a:rPr lang="en-US" sz="1600" b="0" dirty="0">
                <a:latin typeface="Helvetica" pitchFamily="34" charset="0"/>
              </a:rPr>
              <a:t>, mean, sum, </a:t>
            </a:r>
            <a:r>
              <a:rPr lang="en-US" sz="1600" b="0" dirty="0" err="1">
                <a:latin typeface="Helvetica" pitchFamily="34" charset="0"/>
              </a:rPr>
              <a:t>varsum</a:t>
            </a:r>
            <a:r>
              <a:rPr lang="en-US" sz="1600" b="0" dirty="0">
                <a:latin typeface="Helvetica" pitchFamily="34" charset="0"/>
              </a:rPr>
              <a:t>;</a:t>
            </a:r>
          </a:p>
          <a:p>
            <a:pPr>
              <a:lnSpc>
                <a:spcPct val="85000"/>
              </a:lnSpc>
              <a:defRPr/>
            </a:pPr>
            <a:r>
              <a:rPr lang="en-US" sz="1600" b="0" dirty="0">
                <a:latin typeface="Helvetica" pitchFamily="34" charset="0"/>
              </a:rPr>
              <a:t>     sum = 0;</a:t>
            </a:r>
          </a:p>
          <a:p>
            <a:pPr>
              <a:lnSpc>
                <a:spcPct val="85000"/>
              </a:lnSpc>
              <a:defRPr/>
            </a:pPr>
            <a:r>
              <a:rPr lang="en-US" sz="1600" b="0" dirty="0">
                <a:latin typeface="Helvetica" pitchFamily="34" charset="0"/>
              </a:rPr>
              <a:t>     </a:t>
            </a:r>
            <a:r>
              <a:rPr lang="en-US" sz="1600" b="0" dirty="0">
                <a:solidFill>
                  <a:schemeClr val="tx2"/>
                </a:solidFill>
                <a:latin typeface="Helvetica" pitchFamily="34" charset="0"/>
              </a:rPr>
              <a:t>for (</a:t>
            </a:r>
            <a:r>
              <a:rPr lang="en-US" sz="1600" b="0" dirty="0" err="1">
                <a:solidFill>
                  <a:schemeClr val="tx2"/>
                </a:solidFill>
                <a:latin typeface="Helvetica" pitchFamily="34" charset="0"/>
              </a:rPr>
              <a:t>int</a:t>
            </a:r>
            <a:r>
              <a:rPr lang="en-US" sz="1600" b="0" dirty="0">
                <a:solidFill>
                  <a:schemeClr val="tx2"/>
                </a:solidFill>
                <a:latin typeface="Helvetica" pitchFamily="34" charset="0"/>
              </a:rPr>
              <a:t> </a:t>
            </a:r>
            <a:r>
              <a:rPr lang="en-US" sz="1600" b="0" dirty="0" err="1">
                <a:solidFill>
                  <a:schemeClr val="tx2"/>
                </a:solidFill>
                <a:latin typeface="Helvetica" pitchFamily="34" charset="0"/>
              </a:rPr>
              <a:t>i</a:t>
            </a:r>
            <a:r>
              <a:rPr lang="en-US" sz="1600" b="0" dirty="0">
                <a:solidFill>
                  <a:schemeClr val="tx2"/>
                </a:solidFill>
                <a:latin typeface="Helvetica" pitchFamily="34" charset="0"/>
              </a:rPr>
              <a:t> = 0; </a:t>
            </a:r>
            <a:r>
              <a:rPr lang="en-US" sz="1600" b="0" dirty="0" err="1">
                <a:solidFill>
                  <a:schemeClr val="tx2"/>
                </a:solidFill>
                <a:latin typeface="Helvetica" pitchFamily="34" charset="0"/>
              </a:rPr>
              <a:t>i</a:t>
            </a:r>
            <a:r>
              <a:rPr lang="en-US" sz="1600" b="0" dirty="0">
                <a:solidFill>
                  <a:schemeClr val="tx2"/>
                </a:solidFill>
                <a:latin typeface="Helvetica" pitchFamily="34" charset="0"/>
              </a:rPr>
              <a:t> &lt; length; </a:t>
            </a:r>
            <a:r>
              <a:rPr lang="en-US" sz="1600" b="0" dirty="0" err="1">
                <a:solidFill>
                  <a:schemeClr val="tx2"/>
                </a:solidFill>
                <a:latin typeface="Helvetica" pitchFamily="34" charset="0"/>
              </a:rPr>
              <a:t>i</a:t>
            </a:r>
            <a:r>
              <a:rPr lang="en-US" sz="1600" b="0" dirty="0">
                <a:solidFill>
                  <a:schemeClr val="tx2"/>
                </a:solidFill>
                <a:latin typeface="Helvetica" pitchFamily="34" charset="0"/>
              </a:rPr>
              <a:t>++)</a:t>
            </a:r>
          </a:p>
          <a:p>
            <a:pPr>
              <a:lnSpc>
                <a:spcPct val="85000"/>
              </a:lnSpc>
              <a:defRPr/>
            </a:pPr>
            <a:r>
              <a:rPr lang="en-US" sz="1600" b="0" dirty="0">
                <a:latin typeface="Helvetica" pitchFamily="34" charset="0"/>
              </a:rPr>
              <a:t>     {           sum += numbers [ </a:t>
            </a:r>
            <a:r>
              <a:rPr lang="en-US" sz="1600" b="0" dirty="0" err="1">
                <a:latin typeface="Helvetica" pitchFamily="34" charset="0"/>
              </a:rPr>
              <a:t>i</a:t>
            </a:r>
            <a:r>
              <a:rPr lang="en-US" sz="1600" b="0" dirty="0">
                <a:latin typeface="Helvetica" pitchFamily="34" charset="0"/>
              </a:rPr>
              <a:t> ];      } </a:t>
            </a:r>
          </a:p>
          <a:p>
            <a:pPr>
              <a:lnSpc>
                <a:spcPct val="85000"/>
              </a:lnSpc>
              <a:defRPr/>
            </a:pPr>
            <a:r>
              <a:rPr lang="en-US" sz="1600" b="0" dirty="0">
                <a:latin typeface="Helvetica" pitchFamily="34" charset="0"/>
              </a:rPr>
              <a:t>     med   = numbers [ length / 2 ];</a:t>
            </a:r>
          </a:p>
          <a:p>
            <a:pPr>
              <a:lnSpc>
                <a:spcPct val="85000"/>
              </a:lnSpc>
              <a:defRPr/>
            </a:pPr>
            <a:r>
              <a:rPr lang="en-US" sz="1600" b="0" dirty="0">
                <a:latin typeface="Helvetica" pitchFamily="34" charset="0"/>
              </a:rPr>
              <a:t>     mean = sum / (double) length;</a:t>
            </a:r>
          </a:p>
          <a:p>
            <a:pPr>
              <a:lnSpc>
                <a:spcPct val="85000"/>
              </a:lnSpc>
              <a:defRPr/>
            </a:pPr>
            <a:endParaRPr lang="en-US" sz="1600" b="0" dirty="0">
              <a:latin typeface="Helvetica" pitchFamily="34" charset="0"/>
            </a:endParaRPr>
          </a:p>
          <a:p>
            <a:pPr>
              <a:lnSpc>
                <a:spcPct val="85000"/>
              </a:lnSpc>
              <a:defRPr/>
            </a:pPr>
            <a:r>
              <a:rPr lang="en-US" sz="1600" b="0" dirty="0">
                <a:latin typeface="Helvetica" pitchFamily="34" charset="0"/>
              </a:rPr>
              <a:t>     </a:t>
            </a:r>
            <a:r>
              <a:rPr lang="en-US" sz="1600" b="0" dirty="0" err="1">
                <a:latin typeface="Helvetica" pitchFamily="34" charset="0"/>
              </a:rPr>
              <a:t>varsum</a:t>
            </a:r>
            <a:r>
              <a:rPr lang="en-US" sz="1600" b="0" dirty="0">
                <a:latin typeface="Helvetica" pitchFamily="34" charset="0"/>
              </a:rPr>
              <a:t> = 0;</a:t>
            </a:r>
          </a:p>
          <a:p>
            <a:pPr>
              <a:lnSpc>
                <a:spcPct val="85000"/>
              </a:lnSpc>
              <a:defRPr/>
            </a:pPr>
            <a:r>
              <a:rPr lang="en-US" sz="1600" b="0" dirty="0">
                <a:latin typeface="Helvetica" pitchFamily="34" charset="0"/>
              </a:rPr>
              <a:t>     </a:t>
            </a:r>
            <a:r>
              <a:rPr lang="en-US" sz="1600" b="0" dirty="0">
                <a:solidFill>
                  <a:schemeClr val="tx2"/>
                </a:solidFill>
                <a:latin typeface="Helvetica" pitchFamily="34" charset="0"/>
              </a:rPr>
              <a:t>for (</a:t>
            </a:r>
            <a:r>
              <a:rPr lang="en-US" sz="1600" b="0" dirty="0" err="1">
                <a:solidFill>
                  <a:schemeClr val="tx2"/>
                </a:solidFill>
                <a:latin typeface="Helvetica" pitchFamily="34" charset="0"/>
              </a:rPr>
              <a:t>int</a:t>
            </a:r>
            <a:r>
              <a:rPr lang="en-US" sz="1600" b="0" dirty="0">
                <a:solidFill>
                  <a:schemeClr val="tx2"/>
                </a:solidFill>
                <a:latin typeface="Helvetica" pitchFamily="34" charset="0"/>
              </a:rPr>
              <a:t> </a:t>
            </a:r>
            <a:r>
              <a:rPr lang="en-US" sz="1600" b="0" dirty="0" err="1">
                <a:solidFill>
                  <a:schemeClr val="tx2"/>
                </a:solidFill>
                <a:latin typeface="Helvetica" pitchFamily="34" charset="0"/>
              </a:rPr>
              <a:t>i</a:t>
            </a:r>
            <a:r>
              <a:rPr lang="en-US" sz="1600" b="0" dirty="0">
                <a:solidFill>
                  <a:schemeClr val="tx2"/>
                </a:solidFill>
                <a:latin typeface="Helvetica" pitchFamily="34" charset="0"/>
              </a:rPr>
              <a:t> = 0; </a:t>
            </a:r>
            <a:r>
              <a:rPr lang="en-US" sz="1600" b="0" dirty="0" err="1">
                <a:solidFill>
                  <a:schemeClr val="tx2"/>
                </a:solidFill>
                <a:latin typeface="Helvetica" pitchFamily="34" charset="0"/>
              </a:rPr>
              <a:t>i</a:t>
            </a:r>
            <a:r>
              <a:rPr lang="en-US" sz="1600" b="0" dirty="0">
                <a:solidFill>
                  <a:schemeClr val="tx2"/>
                </a:solidFill>
                <a:latin typeface="Helvetica" pitchFamily="34" charset="0"/>
              </a:rPr>
              <a:t> &lt; length; </a:t>
            </a:r>
            <a:r>
              <a:rPr lang="en-US" sz="1600" b="0" dirty="0" err="1">
                <a:solidFill>
                  <a:schemeClr val="tx2"/>
                </a:solidFill>
                <a:latin typeface="Helvetica" pitchFamily="34" charset="0"/>
              </a:rPr>
              <a:t>i</a:t>
            </a:r>
            <a:r>
              <a:rPr lang="en-US" sz="1600" b="0" dirty="0">
                <a:solidFill>
                  <a:schemeClr val="tx2"/>
                </a:solidFill>
                <a:latin typeface="Helvetica" pitchFamily="34" charset="0"/>
              </a:rPr>
              <a:t>++) </a:t>
            </a:r>
            <a:r>
              <a:rPr lang="en-US" sz="1600" b="0" dirty="0">
                <a:latin typeface="Helvetica" pitchFamily="34" charset="0"/>
              </a:rPr>
              <a:t> { </a:t>
            </a:r>
          </a:p>
          <a:p>
            <a:pPr>
              <a:lnSpc>
                <a:spcPct val="85000"/>
              </a:lnSpc>
              <a:defRPr/>
            </a:pPr>
            <a:r>
              <a:rPr lang="en-US" sz="1600" b="0" dirty="0">
                <a:latin typeface="Helvetica" pitchFamily="34" charset="0"/>
              </a:rPr>
              <a:t>         </a:t>
            </a:r>
            <a:r>
              <a:rPr lang="en-US" sz="1600" b="0" dirty="0" err="1">
                <a:latin typeface="Helvetica" pitchFamily="34" charset="0"/>
              </a:rPr>
              <a:t>varsum</a:t>
            </a:r>
            <a:r>
              <a:rPr lang="en-US" sz="1600" b="0" dirty="0">
                <a:latin typeface="Helvetica" pitchFamily="34" charset="0"/>
              </a:rPr>
              <a:t> = </a:t>
            </a:r>
            <a:r>
              <a:rPr lang="en-US" sz="1600" b="0" dirty="0" err="1">
                <a:latin typeface="Helvetica" pitchFamily="34" charset="0"/>
              </a:rPr>
              <a:t>varsum</a:t>
            </a:r>
            <a:r>
              <a:rPr lang="en-US" sz="1600" b="0" dirty="0">
                <a:latin typeface="Helvetica" pitchFamily="34" charset="0"/>
              </a:rPr>
              <a:t>  + ((numbers [ I ] - mean) * (numbers [ I ] - mean));}</a:t>
            </a:r>
          </a:p>
          <a:p>
            <a:pPr>
              <a:lnSpc>
                <a:spcPct val="85000"/>
              </a:lnSpc>
              <a:defRPr/>
            </a:pPr>
            <a:r>
              <a:rPr lang="en-US" sz="1600" b="0" dirty="0">
                <a:latin typeface="Helvetica" pitchFamily="34" charset="0"/>
              </a:rPr>
              <a:t>     </a:t>
            </a:r>
            <a:r>
              <a:rPr lang="en-US" sz="1600" b="0" dirty="0" err="1">
                <a:latin typeface="Helvetica" pitchFamily="34" charset="0"/>
              </a:rPr>
              <a:t>var</a:t>
            </a:r>
            <a:r>
              <a:rPr lang="en-US" sz="1600" b="0" dirty="0">
                <a:latin typeface="Helvetica" pitchFamily="34" charset="0"/>
              </a:rPr>
              <a:t> = </a:t>
            </a:r>
            <a:r>
              <a:rPr lang="en-US" sz="1600" b="0" dirty="0" err="1">
                <a:latin typeface="Helvetica" pitchFamily="34" charset="0"/>
              </a:rPr>
              <a:t>varsum</a:t>
            </a:r>
            <a:r>
              <a:rPr lang="en-US" sz="1600" b="0" dirty="0">
                <a:latin typeface="Helvetica" pitchFamily="34" charset="0"/>
              </a:rPr>
              <a:t> / ( length - 1.0 );</a:t>
            </a:r>
          </a:p>
          <a:p>
            <a:pPr>
              <a:lnSpc>
                <a:spcPct val="85000"/>
              </a:lnSpc>
              <a:defRPr/>
            </a:pPr>
            <a:r>
              <a:rPr lang="en-US" sz="1600" b="0" dirty="0">
                <a:latin typeface="Helvetica" pitchFamily="34" charset="0"/>
              </a:rPr>
              <a:t>     </a:t>
            </a:r>
            <a:r>
              <a:rPr lang="en-US" sz="1600" b="0" dirty="0" err="1">
                <a:latin typeface="Helvetica" pitchFamily="34" charset="0"/>
              </a:rPr>
              <a:t>sd</a:t>
            </a:r>
            <a:r>
              <a:rPr lang="en-US" sz="1600" b="0" dirty="0">
                <a:latin typeface="Helvetica" pitchFamily="34" charset="0"/>
              </a:rPr>
              <a:t>  = </a:t>
            </a:r>
            <a:r>
              <a:rPr lang="en-US" sz="1600" b="0" dirty="0" err="1">
                <a:latin typeface="Helvetica" pitchFamily="34" charset="0"/>
              </a:rPr>
              <a:t>Math.sqrt</a:t>
            </a:r>
            <a:r>
              <a:rPr lang="en-US" sz="1600" b="0" dirty="0">
                <a:latin typeface="Helvetica" pitchFamily="34" charset="0"/>
              </a:rPr>
              <a:t> ( </a:t>
            </a:r>
            <a:r>
              <a:rPr lang="en-US" sz="1600" b="0" dirty="0" err="1">
                <a:latin typeface="Helvetica" pitchFamily="34" charset="0"/>
              </a:rPr>
              <a:t>var</a:t>
            </a:r>
            <a:r>
              <a:rPr lang="en-US" sz="1600" b="0" dirty="0">
                <a:latin typeface="Helvetica" pitchFamily="34" charset="0"/>
              </a:rPr>
              <a:t> );</a:t>
            </a:r>
          </a:p>
          <a:p>
            <a:pPr>
              <a:lnSpc>
                <a:spcPct val="85000"/>
              </a:lnSpc>
              <a:defRPr/>
            </a:pPr>
            <a:r>
              <a:rPr lang="en-US" sz="1600" b="0" dirty="0">
                <a:latin typeface="Helvetica" pitchFamily="34" charset="0"/>
              </a:rPr>
              <a:t>     </a:t>
            </a:r>
            <a:r>
              <a:rPr lang="en-US" sz="1600" b="0" dirty="0" err="1">
                <a:latin typeface="Helvetica" pitchFamily="34" charset="0"/>
              </a:rPr>
              <a:t>System.out.println</a:t>
            </a:r>
            <a:r>
              <a:rPr lang="en-US" sz="1600" b="0" dirty="0">
                <a:latin typeface="Helvetica" pitchFamily="34" charset="0"/>
              </a:rPr>
              <a:t> ("length:                   " + length);</a:t>
            </a:r>
          </a:p>
          <a:p>
            <a:pPr>
              <a:lnSpc>
                <a:spcPct val="85000"/>
              </a:lnSpc>
              <a:defRPr/>
            </a:pPr>
            <a:r>
              <a:rPr lang="en-US" sz="1600" b="0" dirty="0">
                <a:latin typeface="Helvetica" pitchFamily="34" charset="0"/>
              </a:rPr>
              <a:t>     </a:t>
            </a:r>
            <a:r>
              <a:rPr lang="en-US" sz="1600" b="0" dirty="0" err="1">
                <a:latin typeface="Helvetica" pitchFamily="34" charset="0"/>
              </a:rPr>
              <a:t>System.out.println</a:t>
            </a:r>
            <a:r>
              <a:rPr lang="en-US" sz="1600" b="0" dirty="0">
                <a:latin typeface="Helvetica" pitchFamily="34" charset="0"/>
              </a:rPr>
              <a:t> ("mean:                    " + mean);</a:t>
            </a:r>
          </a:p>
          <a:p>
            <a:pPr>
              <a:lnSpc>
                <a:spcPct val="85000"/>
              </a:lnSpc>
              <a:defRPr/>
            </a:pPr>
            <a:r>
              <a:rPr lang="en-US" sz="1600" b="0" dirty="0">
                <a:latin typeface="Helvetica" pitchFamily="34" charset="0"/>
              </a:rPr>
              <a:t>     </a:t>
            </a:r>
            <a:r>
              <a:rPr lang="en-US" sz="1600" b="0" dirty="0" err="1">
                <a:latin typeface="Helvetica" pitchFamily="34" charset="0"/>
              </a:rPr>
              <a:t>System.out.println</a:t>
            </a:r>
            <a:r>
              <a:rPr lang="en-US" sz="1600" b="0" dirty="0">
                <a:latin typeface="Helvetica" pitchFamily="34" charset="0"/>
              </a:rPr>
              <a:t> ("median:                 " + med);</a:t>
            </a:r>
          </a:p>
          <a:p>
            <a:pPr>
              <a:lnSpc>
                <a:spcPct val="85000"/>
              </a:lnSpc>
              <a:defRPr/>
            </a:pPr>
            <a:r>
              <a:rPr lang="en-US" sz="1600" b="0" dirty="0">
                <a:latin typeface="Helvetica" pitchFamily="34" charset="0"/>
              </a:rPr>
              <a:t>     </a:t>
            </a:r>
            <a:r>
              <a:rPr lang="en-US" sz="1600" b="0" dirty="0" err="1">
                <a:latin typeface="Helvetica" pitchFamily="34" charset="0"/>
              </a:rPr>
              <a:t>System.out.println</a:t>
            </a:r>
            <a:r>
              <a:rPr lang="en-US" sz="1600" b="0" dirty="0">
                <a:latin typeface="Helvetica" pitchFamily="34" charset="0"/>
              </a:rPr>
              <a:t> ("variance:                " + </a:t>
            </a:r>
            <a:r>
              <a:rPr lang="en-US" sz="1600" b="0" dirty="0" err="1">
                <a:latin typeface="Helvetica" pitchFamily="34" charset="0"/>
              </a:rPr>
              <a:t>var</a:t>
            </a:r>
            <a:r>
              <a:rPr lang="en-US" sz="1600" b="0" dirty="0">
                <a:latin typeface="Helvetica" pitchFamily="34" charset="0"/>
              </a:rPr>
              <a:t>);</a:t>
            </a:r>
          </a:p>
          <a:p>
            <a:pPr>
              <a:lnSpc>
                <a:spcPct val="85000"/>
              </a:lnSpc>
              <a:defRPr/>
            </a:pPr>
            <a:r>
              <a:rPr lang="en-US" sz="1600" b="0" dirty="0">
                <a:latin typeface="Helvetica" pitchFamily="34" charset="0"/>
              </a:rPr>
              <a:t>     </a:t>
            </a:r>
            <a:r>
              <a:rPr lang="en-US" sz="1600" b="0" dirty="0" err="1">
                <a:latin typeface="Helvetica" pitchFamily="34" charset="0"/>
              </a:rPr>
              <a:t>System.out.println</a:t>
            </a:r>
            <a:r>
              <a:rPr lang="en-US" sz="1600" b="0" dirty="0">
                <a:latin typeface="Helvetica" pitchFamily="34" charset="0"/>
              </a:rPr>
              <a:t> ("standard deviation: " + </a:t>
            </a:r>
            <a:r>
              <a:rPr lang="en-US" sz="1600" b="0" dirty="0" err="1">
                <a:latin typeface="Helvetica" pitchFamily="34" charset="0"/>
              </a:rPr>
              <a:t>sd</a:t>
            </a:r>
            <a:r>
              <a:rPr lang="en-US" sz="1600" b="0" dirty="0">
                <a:latin typeface="Helvetica" pitchFamily="34" charset="0"/>
              </a:rPr>
              <a:t>);</a:t>
            </a:r>
          </a:p>
          <a:p>
            <a:pPr>
              <a:lnSpc>
                <a:spcPct val="85000"/>
              </a:lnSpc>
              <a:defRPr/>
            </a:pPr>
            <a:r>
              <a:rPr lang="en-US" sz="1600" b="0" dirty="0">
                <a:latin typeface="Helvetica" pitchFamily="34" charset="0"/>
              </a:rPr>
              <a:t>}</a:t>
            </a: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normAutofit fontScale="90000"/>
          </a:bodyPr>
          <a:lstStyle/>
          <a:p>
            <a:pPr fontAlgn="auto">
              <a:spcAft>
                <a:spcPts val="0"/>
              </a:spcAft>
              <a:defRPr/>
            </a:pPr>
            <a:r>
              <a:rPr lang="en-US" smtClean="0"/>
              <a:t>Graphe de flot de controle pour Stats</a:t>
            </a:r>
          </a:p>
        </p:txBody>
      </p:sp>
      <p:sp>
        <p:nvSpPr>
          <p:cNvPr id="88" name="Espace réservé du pied de page 87"/>
          <p:cNvSpPr>
            <a:spLocks noGrp="1"/>
          </p:cNvSpPr>
          <p:nvPr>
            <p:ph type="ftr" sz="quarter" idx="11"/>
          </p:nvPr>
        </p:nvSpPr>
        <p:spPr/>
        <p:txBody>
          <a:bodyPr/>
          <a:lstStyle/>
          <a:p>
            <a:pPr>
              <a:defRPr/>
            </a:pPr>
            <a:r>
              <a:rPr lang="fr-FR"/>
              <a:t>Dr Maamri Ramdane</a:t>
            </a:r>
            <a:endParaRPr lang="en-US"/>
          </a:p>
        </p:txBody>
      </p:sp>
      <p:sp>
        <p:nvSpPr>
          <p:cNvPr id="87" name="Espace réservé du numéro de diapositive 86"/>
          <p:cNvSpPr>
            <a:spLocks noGrp="1"/>
          </p:cNvSpPr>
          <p:nvPr>
            <p:ph type="sldNum" sz="quarter" idx="12"/>
          </p:nvPr>
        </p:nvSpPr>
        <p:spPr/>
        <p:txBody>
          <a:bodyPr/>
          <a:lstStyle/>
          <a:p>
            <a:pPr>
              <a:defRPr/>
            </a:pPr>
            <a:fld id="{7FA7B39C-0FA3-4DBE-8C4B-4F34FB598DC3}" type="slidenum">
              <a:rPr lang="en-US"/>
              <a:pPr>
                <a:defRPr/>
              </a:pPr>
              <a:t>85</a:t>
            </a:fld>
            <a:endParaRPr lang="en-US"/>
          </a:p>
        </p:txBody>
      </p:sp>
      <p:sp>
        <p:nvSpPr>
          <p:cNvPr id="100357" name="Text Box 4"/>
          <p:cNvSpPr txBox="1">
            <a:spLocks noChangeArrowheads="1"/>
          </p:cNvSpPr>
          <p:nvPr/>
        </p:nvSpPr>
        <p:spPr bwMode="auto">
          <a:xfrm>
            <a:off x="1017588" y="1520825"/>
            <a:ext cx="6365875" cy="396875"/>
          </a:xfrm>
          <a:prstGeom prst="rect">
            <a:avLst/>
          </a:prstGeom>
          <a:noFill/>
          <a:ln w="12700">
            <a:noFill/>
            <a:miter lim="800000"/>
            <a:headEnd type="none" w="sm" len="sm"/>
            <a:tailEnd type="none" w="sm" len="sm"/>
          </a:ln>
        </p:spPr>
        <p:txBody>
          <a:bodyPr>
            <a:spAutoFit/>
          </a:bodyPr>
          <a:lstStyle/>
          <a:p>
            <a:pPr>
              <a:spcBef>
                <a:spcPct val="50000"/>
              </a:spcBef>
            </a:pPr>
            <a:endParaRPr lang="ar-DZ"/>
          </a:p>
        </p:txBody>
      </p:sp>
      <p:sp>
        <p:nvSpPr>
          <p:cNvPr id="202811" name="Text Box 59"/>
          <p:cNvSpPr txBox="1">
            <a:spLocks noChangeArrowheads="1"/>
          </p:cNvSpPr>
          <p:nvPr/>
        </p:nvSpPr>
        <p:spPr bwMode="auto">
          <a:xfrm>
            <a:off x="7650163" y="2198688"/>
            <a:ext cx="735012" cy="244475"/>
          </a:xfrm>
          <a:prstGeom prst="rect">
            <a:avLst/>
          </a:prstGeom>
          <a:noFill/>
          <a:ln w="12700">
            <a:noFill/>
            <a:miter lim="800000"/>
            <a:headEnd type="none" w="sm" len="sm"/>
            <a:tailEnd type="none" w="sm" len="sm"/>
          </a:ln>
        </p:spPr>
        <p:txBody>
          <a:bodyPr>
            <a:spAutoFit/>
          </a:bodyPr>
          <a:lstStyle/>
          <a:p>
            <a:pPr algn="ctr">
              <a:lnSpc>
                <a:spcPct val="50000"/>
              </a:lnSpc>
              <a:spcBef>
                <a:spcPct val="50000"/>
              </a:spcBef>
            </a:pPr>
            <a:r>
              <a:rPr lang="en-US">
                <a:solidFill>
                  <a:srgbClr val="FF3300"/>
                </a:solidFill>
              </a:rPr>
              <a:t>i = 0</a:t>
            </a:r>
          </a:p>
        </p:txBody>
      </p:sp>
      <p:grpSp>
        <p:nvGrpSpPr>
          <p:cNvPr id="4" name="Group 9"/>
          <p:cNvGrpSpPr>
            <a:grpSpLocks/>
          </p:cNvGrpSpPr>
          <p:nvPr/>
        </p:nvGrpSpPr>
        <p:grpSpPr bwMode="auto">
          <a:xfrm>
            <a:off x="6831013" y="3044825"/>
            <a:ext cx="2312987" cy="819150"/>
            <a:chOff x="4303" y="1918"/>
            <a:chExt cx="1457" cy="516"/>
          </a:xfrm>
        </p:grpSpPr>
        <p:sp>
          <p:nvSpPr>
            <p:cNvPr id="100432" name="Text Box 62"/>
            <p:cNvSpPr txBox="1">
              <a:spLocks noChangeArrowheads="1"/>
            </p:cNvSpPr>
            <p:nvPr/>
          </p:nvSpPr>
          <p:spPr bwMode="auto">
            <a:xfrm>
              <a:off x="4912" y="1918"/>
              <a:ext cx="848" cy="154"/>
            </a:xfrm>
            <a:prstGeom prst="rect">
              <a:avLst/>
            </a:prstGeom>
            <a:noFill/>
            <a:ln w="12700">
              <a:noFill/>
              <a:miter lim="800000"/>
              <a:headEnd type="none" w="sm" len="sm"/>
              <a:tailEnd type="none" w="sm" len="sm"/>
            </a:ln>
          </p:spPr>
          <p:txBody>
            <a:bodyPr>
              <a:spAutoFit/>
            </a:bodyPr>
            <a:lstStyle/>
            <a:p>
              <a:pPr>
                <a:lnSpc>
                  <a:spcPct val="50000"/>
                </a:lnSpc>
                <a:spcBef>
                  <a:spcPct val="50000"/>
                </a:spcBef>
              </a:pPr>
              <a:r>
                <a:rPr lang="en-US" dirty="0" err="1">
                  <a:solidFill>
                    <a:srgbClr val="FF3300"/>
                  </a:solidFill>
                </a:rPr>
                <a:t>i</a:t>
              </a:r>
              <a:r>
                <a:rPr lang="en-US" dirty="0">
                  <a:solidFill>
                    <a:srgbClr val="FF3300"/>
                  </a:solidFill>
                </a:rPr>
                <a:t> &gt;= length</a:t>
              </a:r>
            </a:p>
          </p:txBody>
        </p:sp>
        <p:sp>
          <p:nvSpPr>
            <p:cNvPr id="100433" name="Text Box 63"/>
            <p:cNvSpPr txBox="1">
              <a:spLocks noChangeArrowheads="1"/>
            </p:cNvSpPr>
            <p:nvPr/>
          </p:nvSpPr>
          <p:spPr bwMode="auto">
            <a:xfrm>
              <a:off x="4303" y="2280"/>
              <a:ext cx="821" cy="154"/>
            </a:xfrm>
            <a:prstGeom prst="rect">
              <a:avLst/>
            </a:prstGeom>
            <a:noFill/>
            <a:ln w="12700">
              <a:noFill/>
              <a:miter lim="800000"/>
              <a:headEnd type="none" w="sm" len="sm"/>
              <a:tailEnd type="none" w="sm" len="sm"/>
            </a:ln>
          </p:spPr>
          <p:txBody>
            <a:bodyPr>
              <a:spAutoFit/>
            </a:bodyPr>
            <a:lstStyle/>
            <a:p>
              <a:pPr>
                <a:lnSpc>
                  <a:spcPct val="50000"/>
                </a:lnSpc>
                <a:spcBef>
                  <a:spcPct val="50000"/>
                </a:spcBef>
              </a:pPr>
              <a:r>
                <a:rPr lang="en-US">
                  <a:solidFill>
                    <a:srgbClr val="FF3300"/>
                  </a:solidFill>
                </a:rPr>
                <a:t>i &lt; length</a:t>
              </a:r>
            </a:p>
          </p:txBody>
        </p:sp>
      </p:grpSp>
      <p:sp>
        <p:nvSpPr>
          <p:cNvPr id="202816" name="Text Box 64"/>
          <p:cNvSpPr txBox="1">
            <a:spLocks noChangeArrowheads="1"/>
          </p:cNvSpPr>
          <p:nvPr/>
        </p:nvSpPr>
        <p:spPr bwMode="auto">
          <a:xfrm>
            <a:off x="5722938" y="3971925"/>
            <a:ext cx="547687" cy="230188"/>
          </a:xfrm>
          <a:prstGeom prst="rect">
            <a:avLst/>
          </a:prstGeom>
          <a:noFill/>
          <a:ln w="12700">
            <a:noFill/>
            <a:miter lim="800000"/>
            <a:headEnd type="none" w="sm" len="sm"/>
            <a:tailEnd type="none" w="sm" len="sm"/>
          </a:ln>
        </p:spPr>
        <p:txBody>
          <a:bodyPr>
            <a:spAutoFit/>
          </a:bodyPr>
          <a:lstStyle/>
          <a:p>
            <a:pPr>
              <a:lnSpc>
                <a:spcPct val="50000"/>
              </a:lnSpc>
              <a:spcBef>
                <a:spcPct val="50000"/>
              </a:spcBef>
            </a:pPr>
            <a:r>
              <a:rPr lang="en-US" sz="1800">
                <a:solidFill>
                  <a:srgbClr val="FF3300"/>
                </a:solidFill>
              </a:rPr>
              <a:t>i++</a:t>
            </a:r>
          </a:p>
        </p:txBody>
      </p:sp>
      <p:grpSp>
        <p:nvGrpSpPr>
          <p:cNvPr id="5" name="Group 13"/>
          <p:cNvGrpSpPr>
            <a:grpSpLocks/>
          </p:cNvGrpSpPr>
          <p:nvPr/>
        </p:nvGrpSpPr>
        <p:grpSpPr bwMode="auto">
          <a:xfrm>
            <a:off x="7081838" y="5432425"/>
            <a:ext cx="2062162" cy="487363"/>
            <a:chOff x="4461" y="3422"/>
            <a:chExt cx="1299" cy="307"/>
          </a:xfrm>
        </p:grpSpPr>
        <p:sp>
          <p:nvSpPr>
            <p:cNvPr id="100430" name="Text Box 66"/>
            <p:cNvSpPr txBox="1">
              <a:spLocks noChangeArrowheads="1"/>
            </p:cNvSpPr>
            <p:nvPr/>
          </p:nvSpPr>
          <p:spPr bwMode="auto">
            <a:xfrm>
              <a:off x="4882" y="3575"/>
              <a:ext cx="878" cy="154"/>
            </a:xfrm>
            <a:prstGeom prst="rect">
              <a:avLst/>
            </a:prstGeom>
            <a:noFill/>
            <a:ln w="12700">
              <a:noFill/>
              <a:miter lim="800000"/>
              <a:headEnd type="none" w="sm" len="sm"/>
              <a:tailEnd type="none" w="sm" len="sm"/>
            </a:ln>
          </p:spPr>
          <p:txBody>
            <a:bodyPr>
              <a:spAutoFit/>
            </a:bodyPr>
            <a:lstStyle/>
            <a:p>
              <a:pPr algn="ctr">
                <a:lnSpc>
                  <a:spcPct val="50000"/>
                </a:lnSpc>
                <a:spcBef>
                  <a:spcPct val="50000"/>
                </a:spcBef>
              </a:pPr>
              <a:r>
                <a:rPr lang="en-US">
                  <a:solidFill>
                    <a:srgbClr val="FF3300"/>
                  </a:solidFill>
                </a:rPr>
                <a:t>i &gt;= length</a:t>
              </a:r>
            </a:p>
          </p:txBody>
        </p:sp>
        <p:sp>
          <p:nvSpPr>
            <p:cNvPr id="100431" name="Text Box 67"/>
            <p:cNvSpPr txBox="1">
              <a:spLocks noChangeArrowheads="1"/>
            </p:cNvSpPr>
            <p:nvPr/>
          </p:nvSpPr>
          <p:spPr bwMode="auto">
            <a:xfrm>
              <a:off x="4461" y="3422"/>
              <a:ext cx="812" cy="154"/>
            </a:xfrm>
            <a:prstGeom prst="rect">
              <a:avLst/>
            </a:prstGeom>
            <a:noFill/>
            <a:ln w="12700">
              <a:noFill/>
              <a:miter lim="800000"/>
              <a:headEnd type="none" w="sm" len="sm"/>
              <a:tailEnd type="none" w="sm" len="sm"/>
            </a:ln>
          </p:spPr>
          <p:txBody>
            <a:bodyPr>
              <a:spAutoFit/>
            </a:bodyPr>
            <a:lstStyle/>
            <a:p>
              <a:pPr algn="ctr">
                <a:lnSpc>
                  <a:spcPct val="50000"/>
                </a:lnSpc>
                <a:spcBef>
                  <a:spcPct val="50000"/>
                </a:spcBef>
              </a:pPr>
              <a:r>
                <a:rPr lang="en-US">
                  <a:solidFill>
                    <a:srgbClr val="FF3300"/>
                  </a:solidFill>
                </a:rPr>
                <a:t>i &lt; length</a:t>
              </a:r>
            </a:p>
          </p:txBody>
        </p:sp>
      </p:grpSp>
      <p:sp>
        <p:nvSpPr>
          <p:cNvPr id="2" name="Text Box 59"/>
          <p:cNvSpPr txBox="1">
            <a:spLocks noChangeArrowheads="1"/>
          </p:cNvSpPr>
          <p:nvPr/>
        </p:nvSpPr>
        <p:spPr bwMode="auto">
          <a:xfrm>
            <a:off x="8204200" y="4414838"/>
            <a:ext cx="714375" cy="244475"/>
          </a:xfrm>
          <a:prstGeom prst="rect">
            <a:avLst/>
          </a:prstGeom>
          <a:noFill/>
          <a:ln w="12700">
            <a:noFill/>
            <a:miter lim="800000"/>
            <a:headEnd type="none" w="sm" len="sm"/>
            <a:tailEnd type="none" w="sm" len="sm"/>
          </a:ln>
        </p:spPr>
        <p:txBody>
          <a:bodyPr>
            <a:spAutoFit/>
          </a:bodyPr>
          <a:lstStyle/>
          <a:p>
            <a:pPr algn="ctr">
              <a:lnSpc>
                <a:spcPct val="50000"/>
              </a:lnSpc>
              <a:spcBef>
                <a:spcPct val="50000"/>
              </a:spcBef>
            </a:pPr>
            <a:r>
              <a:rPr lang="en-US">
                <a:solidFill>
                  <a:srgbClr val="FF3300"/>
                </a:solidFill>
              </a:rPr>
              <a:t>i = 0</a:t>
            </a:r>
          </a:p>
        </p:txBody>
      </p:sp>
      <p:sp>
        <p:nvSpPr>
          <p:cNvPr id="3" name="Text Box 64"/>
          <p:cNvSpPr txBox="1">
            <a:spLocks noChangeArrowheads="1"/>
          </p:cNvSpPr>
          <p:nvPr/>
        </p:nvSpPr>
        <p:spPr bwMode="auto">
          <a:xfrm>
            <a:off x="7121525" y="6362700"/>
            <a:ext cx="547688" cy="244475"/>
          </a:xfrm>
          <a:prstGeom prst="rect">
            <a:avLst/>
          </a:prstGeom>
          <a:noFill/>
          <a:ln w="12700">
            <a:noFill/>
            <a:miter lim="800000"/>
            <a:headEnd type="none" w="sm" len="sm"/>
            <a:tailEnd type="none" w="sm" len="sm"/>
          </a:ln>
        </p:spPr>
        <p:txBody>
          <a:bodyPr>
            <a:spAutoFit/>
          </a:bodyPr>
          <a:lstStyle/>
          <a:p>
            <a:pPr>
              <a:lnSpc>
                <a:spcPct val="50000"/>
              </a:lnSpc>
              <a:spcBef>
                <a:spcPct val="50000"/>
              </a:spcBef>
            </a:pPr>
            <a:r>
              <a:rPr lang="en-US">
                <a:solidFill>
                  <a:srgbClr val="FF3300"/>
                </a:solidFill>
              </a:rPr>
              <a:t>i++</a:t>
            </a:r>
          </a:p>
        </p:txBody>
      </p:sp>
      <p:grpSp>
        <p:nvGrpSpPr>
          <p:cNvPr id="6" name="Group 21"/>
          <p:cNvGrpSpPr>
            <a:grpSpLocks/>
          </p:cNvGrpSpPr>
          <p:nvPr/>
        </p:nvGrpSpPr>
        <p:grpSpPr bwMode="auto">
          <a:xfrm>
            <a:off x="500063" y="2071688"/>
            <a:ext cx="6475413" cy="319088"/>
            <a:chOff x="315" y="1305"/>
            <a:chExt cx="4079" cy="201"/>
          </a:xfrm>
        </p:grpSpPr>
        <p:sp>
          <p:nvSpPr>
            <p:cNvPr id="100428" name="Oval 22"/>
            <p:cNvSpPr>
              <a:spLocks noChangeArrowheads="1"/>
            </p:cNvSpPr>
            <p:nvPr/>
          </p:nvSpPr>
          <p:spPr bwMode="auto">
            <a:xfrm>
              <a:off x="315" y="1305"/>
              <a:ext cx="341" cy="201"/>
            </a:xfrm>
            <a:prstGeom prst="ellipse">
              <a:avLst/>
            </a:prstGeom>
            <a:noFill/>
            <a:ln w="38100">
              <a:solidFill>
                <a:schemeClr val="tx2"/>
              </a:solidFill>
              <a:round/>
              <a:headEnd type="none" w="sm" len="sm"/>
              <a:tailEnd type="none" w="sm" len="sm"/>
            </a:ln>
          </p:spPr>
          <p:txBody>
            <a:bodyPr wrap="none" anchor="ctr"/>
            <a:lstStyle/>
            <a:p>
              <a:endParaRPr lang="ar-DZ"/>
            </a:p>
          </p:txBody>
        </p:sp>
        <p:sp>
          <p:nvSpPr>
            <p:cNvPr id="100429" name="Line 23"/>
            <p:cNvSpPr>
              <a:spLocks noChangeShapeType="1"/>
            </p:cNvSpPr>
            <p:nvPr/>
          </p:nvSpPr>
          <p:spPr bwMode="auto">
            <a:xfrm>
              <a:off x="733" y="1414"/>
              <a:ext cx="3661" cy="9"/>
            </a:xfrm>
            <a:prstGeom prst="line">
              <a:avLst/>
            </a:prstGeom>
            <a:noFill/>
            <a:ln w="38100">
              <a:solidFill>
                <a:schemeClr val="tx2"/>
              </a:solidFill>
              <a:round/>
              <a:headEnd type="none" w="sm" len="sm"/>
              <a:tailEnd type="triangle" w="sm" len="sm"/>
            </a:ln>
          </p:spPr>
          <p:txBody>
            <a:bodyPr/>
            <a:lstStyle/>
            <a:p>
              <a:endParaRPr lang="fr-FR"/>
            </a:p>
          </p:txBody>
        </p:sp>
      </p:grpSp>
      <p:grpSp>
        <p:nvGrpSpPr>
          <p:cNvPr id="7" name="Group 69"/>
          <p:cNvGrpSpPr>
            <a:grpSpLocks/>
          </p:cNvGrpSpPr>
          <p:nvPr/>
        </p:nvGrpSpPr>
        <p:grpSpPr bwMode="auto">
          <a:xfrm>
            <a:off x="19050" y="2951163"/>
            <a:ext cx="7885113" cy="1239837"/>
            <a:chOff x="12" y="1859"/>
            <a:chExt cx="4967" cy="781"/>
          </a:xfrm>
        </p:grpSpPr>
        <p:sp>
          <p:nvSpPr>
            <p:cNvPr id="100426" name="Oval 70"/>
            <p:cNvSpPr>
              <a:spLocks noChangeArrowheads="1"/>
            </p:cNvSpPr>
            <p:nvPr/>
          </p:nvSpPr>
          <p:spPr bwMode="auto">
            <a:xfrm>
              <a:off x="12" y="1859"/>
              <a:ext cx="1942" cy="537"/>
            </a:xfrm>
            <a:prstGeom prst="ellipse">
              <a:avLst/>
            </a:prstGeom>
            <a:noFill/>
            <a:ln w="38100">
              <a:solidFill>
                <a:schemeClr val="tx2"/>
              </a:solidFill>
              <a:round/>
              <a:headEnd type="none" w="sm" len="sm"/>
              <a:tailEnd type="none" w="sm" len="sm"/>
            </a:ln>
          </p:spPr>
          <p:txBody>
            <a:bodyPr wrap="none" anchor="ctr"/>
            <a:lstStyle/>
            <a:p>
              <a:endParaRPr lang="ar-DZ"/>
            </a:p>
          </p:txBody>
        </p:sp>
        <p:sp>
          <p:nvSpPr>
            <p:cNvPr id="100427" name="Line 71"/>
            <p:cNvSpPr>
              <a:spLocks noChangeShapeType="1"/>
            </p:cNvSpPr>
            <p:nvPr/>
          </p:nvSpPr>
          <p:spPr bwMode="auto">
            <a:xfrm>
              <a:off x="1946" y="2138"/>
              <a:ext cx="3033" cy="502"/>
            </a:xfrm>
            <a:prstGeom prst="line">
              <a:avLst/>
            </a:prstGeom>
            <a:noFill/>
            <a:ln w="38100">
              <a:solidFill>
                <a:schemeClr val="tx2"/>
              </a:solidFill>
              <a:round/>
              <a:headEnd type="none" w="sm" len="sm"/>
              <a:tailEnd type="triangle" w="sm" len="sm"/>
            </a:ln>
          </p:spPr>
          <p:txBody>
            <a:bodyPr/>
            <a:lstStyle/>
            <a:p>
              <a:endParaRPr lang="fr-FR"/>
            </a:p>
          </p:txBody>
        </p:sp>
      </p:grpSp>
      <p:grpSp>
        <p:nvGrpSpPr>
          <p:cNvPr id="100366" name="Groupe 84"/>
          <p:cNvGrpSpPr>
            <a:grpSpLocks/>
          </p:cNvGrpSpPr>
          <p:nvPr/>
        </p:nvGrpSpPr>
        <p:grpSpPr bwMode="auto">
          <a:xfrm>
            <a:off x="0" y="785813"/>
            <a:ext cx="9001125" cy="6072187"/>
            <a:chOff x="0" y="785813"/>
            <a:chExt cx="9001136" cy="6072187"/>
          </a:xfrm>
        </p:grpSpPr>
        <p:sp>
          <p:nvSpPr>
            <p:cNvPr id="89106" name="Text Box 6"/>
            <p:cNvSpPr txBox="1">
              <a:spLocks noChangeArrowheads="1"/>
            </p:cNvSpPr>
            <p:nvPr/>
          </p:nvSpPr>
          <p:spPr bwMode="auto">
            <a:xfrm>
              <a:off x="0" y="1138238"/>
              <a:ext cx="6959609" cy="5719762"/>
            </a:xfrm>
            <a:prstGeom prst="rect">
              <a:avLst/>
            </a:prstGeom>
            <a:solidFill>
              <a:schemeClr val="accent1">
                <a:lumMod val="20000"/>
                <a:lumOff val="80000"/>
              </a:schemeClr>
            </a:solidFill>
            <a:ln w="12700">
              <a:solidFill>
                <a:schemeClr val="tx1"/>
              </a:solidFill>
              <a:miter lim="800000"/>
              <a:headEnd type="none" w="sm" len="sm"/>
              <a:tailEnd type="none" w="sm" len="sm"/>
            </a:ln>
          </p:spPr>
          <p:txBody>
            <a:bodyPr>
              <a:spAutoFit/>
            </a:bodyPr>
            <a:lstStyle/>
            <a:p>
              <a:pPr>
                <a:lnSpc>
                  <a:spcPct val="85000"/>
                </a:lnSpc>
                <a:defRPr/>
              </a:pPr>
              <a:r>
                <a:rPr lang="en-US" sz="1600" b="0" dirty="0">
                  <a:latin typeface="Helvetica" pitchFamily="34" charset="0"/>
                </a:rPr>
                <a:t>public static void </a:t>
              </a:r>
              <a:r>
                <a:rPr lang="en-US" sz="1600" b="0" dirty="0" err="1">
                  <a:latin typeface="Helvetica" pitchFamily="34" charset="0"/>
                </a:rPr>
                <a:t>computeStats</a:t>
              </a:r>
              <a:r>
                <a:rPr lang="en-US" sz="1600" b="0" dirty="0">
                  <a:latin typeface="Helvetica" pitchFamily="34" charset="0"/>
                </a:rPr>
                <a:t> (</a:t>
              </a:r>
              <a:r>
                <a:rPr lang="en-US" sz="1600" b="0" dirty="0" err="1">
                  <a:latin typeface="Helvetica" pitchFamily="34" charset="0"/>
                </a:rPr>
                <a:t>int</a:t>
              </a:r>
              <a:r>
                <a:rPr lang="en-US" sz="1600" b="0" dirty="0">
                  <a:latin typeface="Helvetica" pitchFamily="34" charset="0"/>
                </a:rPr>
                <a:t> [ ] numbers)</a:t>
              </a:r>
            </a:p>
            <a:p>
              <a:pPr>
                <a:lnSpc>
                  <a:spcPct val="85000"/>
                </a:lnSpc>
                <a:defRPr/>
              </a:pPr>
              <a:r>
                <a:rPr lang="en-US" sz="1600" b="0" dirty="0">
                  <a:latin typeface="Helvetica" pitchFamily="34" charset="0"/>
                </a:rPr>
                <a:t>{</a:t>
              </a:r>
            </a:p>
            <a:p>
              <a:pPr>
                <a:lnSpc>
                  <a:spcPct val="85000"/>
                </a:lnSpc>
                <a:defRPr/>
              </a:pPr>
              <a:r>
                <a:rPr lang="en-US" sz="1600" b="0" dirty="0">
                  <a:latin typeface="Helvetica" pitchFamily="34" charset="0"/>
                </a:rPr>
                <a:t>     </a:t>
              </a:r>
              <a:r>
                <a:rPr lang="en-US" sz="1600" b="0" dirty="0" err="1">
                  <a:latin typeface="Helvetica" pitchFamily="34" charset="0"/>
                </a:rPr>
                <a:t>int</a:t>
              </a:r>
              <a:r>
                <a:rPr lang="en-US" sz="1600" b="0" dirty="0">
                  <a:latin typeface="Helvetica" pitchFamily="34" charset="0"/>
                </a:rPr>
                <a:t> length = </a:t>
              </a:r>
              <a:r>
                <a:rPr lang="en-US" sz="1600" b="0" dirty="0" err="1">
                  <a:latin typeface="Helvetica" pitchFamily="34" charset="0"/>
                </a:rPr>
                <a:t>numbers.length</a:t>
              </a:r>
              <a:r>
                <a:rPr lang="en-US" sz="1600" b="0" dirty="0">
                  <a:latin typeface="Helvetica" pitchFamily="34" charset="0"/>
                </a:rPr>
                <a:t>;</a:t>
              </a:r>
            </a:p>
            <a:p>
              <a:pPr>
                <a:lnSpc>
                  <a:spcPct val="85000"/>
                </a:lnSpc>
                <a:defRPr/>
              </a:pPr>
              <a:r>
                <a:rPr lang="en-US" sz="1600" b="0" dirty="0">
                  <a:latin typeface="Helvetica" pitchFamily="34" charset="0"/>
                </a:rPr>
                <a:t>     double med, </a:t>
              </a:r>
              <a:r>
                <a:rPr lang="en-US" sz="1600" b="0" dirty="0" err="1">
                  <a:latin typeface="Helvetica" pitchFamily="34" charset="0"/>
                </a:rPr>
                <a:t>var</a:t>
              </a:r>
              <a:r>
                <a:rPr lang="en-US" sz="1600" b="0" dirty="0">
                  <a:latin typeface="Helvetica" pitchFamily="34" charset="0"/>
                </a:rPr>
                <a:t>, </a:t>
              </a:r>
              <a:r>
                <a:rPr lang="en-US" sz="1600" b="0" dirty="0" err="1">
                  <a:latin typeface="Helvetica" pitchFamily="34" charset="0"/>
                </a:rPr>
                <a:t>sd</a:t>
              </a:r>
              <a:r>
                <a:rPr lang="en-US" sz="1600" b="0" dirty="0">
                  <a:latin typeface="Helvetica" pitchFamily="34" charset="0"/>
                </a:rPr>
                <a:t>, mean, sum, </a:t>
              </a:r>
              <a:r>
                <a:rPr lang="en-US" sz="1600" b="0" dirty="0" err="1">
                  <a:latin typeface="Helvetica" pitchFamily="34" charset="0"/>
                </a:rPr>
                <a:t>varsum</a:t>
              </a:r>
              <a:r>
                <a:rPr lang="en-US" sz="1600" b="0" dirty="0">
                  <a:latin typeface="Helvetica" pitchFamily="34" charset="0"/>
                </a:rPr>
                <a:t>;</a:t>
              </a:r>
            </a:p>
            <a:p>
              <a:pPr>
                <a:lnSpc>
                  <a:spcPct val="85000"/>
                </a:lnSpc>
                <a:defRPr/>
              </a:pPr>
              <a:endParaRPr lang="en-US" sz="1600" b="0" dirty="0">
                <a:latin typeface="Helvetica" pitchFamily="34" charset="0"/>
              </a:endParaRPr>
            </a:p>
            <a:p>
              <a:pPr>
                <a:lnSpc>
                  <a:spcPct val="85000"/>
                </a:lnSpc>
                <a:defRPr/>
              </a:pPr>
              <a:r>
                <a:rPr lang="en-US" sz="1600" b="0" dirty="0">
                  <a:latin typeface="Helvetica" pitchFamily="34" charset="0"/>
                </a:rPr>
                <a:t>     sum = 0;</a:t>
              </a:r>
            </a:p>
            <a:p>
              <a:pPr>
                <a:lnSpc>
                  <a:spcPct val="85000"/>
                </a:lnSpc>
                <a:defRPr/>
              </a:pPr>
              <a:r>
                <a:rPr lang="en-US" sz="1600" b="0" dirty="0">
                  <a:latin typeface="Helvetica" pitchFamily="34" charset="0"/>
                </a:rPr>
                <a:t>     </a:t>
              </a:r>
              <a:r>
                <a:rPr lang="en-US" sz="1600" b="0" dirty="0">
                  <a:solidFill>
                    <a:schemeClr val="tx2"/>
                  </a:solidFill>
                  <a:latin typeface="Helvetica" pitchFamily="34" charset="0"/>
                </a:rPr>
                <a:t>for (</a:t>
              </a:r>
              <a:r>
                <a:rPr lang="en-US" sz="1600" b="0" dirty="0" err="1">
                  <a:solidFill>
                    <a:schemeClr val="tx2"/>
                  </a:solidFill>
                  <a:latin typeface="Helvetica" pitchFamily="34" charset="0"/>
                </a:rPr>
                <a:t>int</a:t>
              </a:r>
              <a:r>
                <a:rPr lang="en-US" sz="1600" b="0" dirty="0">
                  <a:solidFill>
                    <a:schemeClr val="tx2"/>
                  </a:solidFill>
                  <a:latin typeface="Helvetica" pitchFamily="34" charset="0"/>
                </a:rPr>
                <a:t> </a:t>
              </a:r>
              <a:r>
                <a:rPr lang="en-US" sz="1600" b="0" dirty="0" err="1">
                  <a:solidFill>
                    <a:schemeClr val="tx2"/>
                  </a:solidFill>
                  <a:latin typeface="Helvetica" pitchFamily="34" charset="0"/>
                </a:rPr>
                <a:t>i</a:t>
              </a:r>
              <a:r>
                <a:rPr lang="en-US" sz="1600" b="0" dirty="0">
                  <a:solidFill>
                    <a:schemeClr val="tx2"/>
                  </a:solidFill>
                  <a:latin typeface="Helvetica" pitchFamily="34" charset="0"/>
                </a:rPr>
                <a:t> = 0; </a:t>
              </a:r>
              <a:r>
                <a:rPr lang="en-US" sz="1600" b="0" dirty="0" err="1">
                  <a:solidFill>
                    <a:schemeClr val="tx2"/>
                  </a:solidFill>
                  <a:latin typeface="Helvetica" pitchFamily="34" charset="0"/>
                </a:rPr>
                <a:t>i</a:t>
              </a:r>
              <a:r>
                <a:rPr lang="en-US" sz="1600" b="0" dirty="0">
                  <a:solidFill>
                    <a:schemeClr val="tx2"/>
                  </a:solidFill>
                  <a:latin typeface="Helvetica" pitchFamily="34" charset="0"/>
                </a:rPr>
                <a:t> &lt; length; </a:t>
              </a:r>
              <a:r>
                <a:rPr lang="en-US" sz="1600" b="0" dirty="0" err="1">
                  <a:solidFill>
                    <a:schemeClr val="tx2"/>
                  </a:solidFill>
                  <a:latin typeface="Helvetica" pitchFamily="34" charset="0"/>
                </a:rPr>
                <a:t>i</a:t>
              </a:r>
              <a:r>
                <a:rPr lang="en-US" sz="1600" b="0" dirty="0">
                  <a:solidFill>
                    <a:schemeClr val="tx2"/>
                  </a:solidFill>
                  <a:latin typeface="Helvetica" pitchFamily="34" charset="0"/>
                </a:rPr>
                <a:t>++)</a:t>
              </a:r>
            </a:p>
            <a:p>
              <a:pPr>
                <a:lnSpc>
                  <a:spcPct val="85000"/>
                </a:lnSpc>
                <a:defRPr/>
              </a:pPr>
              <a:r>
                <a:rPr lang="en-US" sz="1600" b="0" dirty="0">
                  <a:latin typeface="Helvetica" pitchFamily="34" charset="0"/>
                </a:rPr>
                <a:t>     {</a:t>
              </a:r>
            </a:p>
            <a:p>
              <a:pPr>
                <a:lnSpc>
                  <a:spcPct val="85000"/>
                </a:lnSpc>
                <a:defRPr/>
              </a:pPr>
              <a:r>
                <a:rPr lang="en-US" sz="1600" b="0" dirty="0">
                  <a:latin typeface="Helvetica" pitchFamily="34" charset="0"/>
                </a:rPr>
                <a:t>          sum += numbers [ </a:t>
              </a:r>
              <a:r>
                <a:rPr lang="en-US" sz="1600" b="0" dirty="0" err="1">
                  <a:latin typeface="Helvetica" pitchFamily="34" charset="0"/>
                </a:rPr>
                <a:t>i</a:t>
              </a:r>
              <a:r>
                <a:rPr lang="en-US" sz="1600" b="0" dirty="0">
                  <a:latin typeface="Helvetica" pitchFamily="34" charset="0"/>
                </a:rPr>
                <a:t> ];</a:t>
              </a:r>
            </a:p>
            <a:p>
              <a:pPr>
                <a:lnSpc>
                  <a:spcPct val="85000"/>
                </a:lnSpc>
                <a:defRPr/>
              </a:pPr>
              <a:r>
                <a:rPr lang="en-US" sz="1600" b="0" dirty="0">
                  <a:latin typeface="Helvetica" pitchFamily="34" charset="0"/>
                </a:rPr>
                <a:t>     } </a:t>
              </a:r>
            </a:p>
            <a:p>
              <a:pPr>
                <a:lnSpc>
                  <a:spcPct val="85000"/>
                </a:lnSpc>
                <a:defRPr/>
              </a:pPr>
              <a:r>
                <a:rPr lang="en-US" sz="1600" b="0" dirty="0">
                  <a:latin typeface="Helvetica" pitchFamily="34" charset="0"/>
                </a:rPr>
                <a:t>     med   = numbers [ length / 2 ];</a:t>
              </a:r>
            </a:p>
            <a:p>
              <a:pPr>
                <a:lnSpc>
                  <a:spcPct val="85000"/>
                </a:lnSpc>
                <a:defRPr/>
              </a:pPr>
              <a:r>
                <a:rPr lang="en-US" sz="1600" b="0" dirty="0">
                  <a:latin typeface="Helvetica" pitchFamily="34" charset="0"/>
                </a:rPr>
                <a:t>     mean = sum / (double) length;</a:t>
              </a:r>
            </a:p>
            <a:p>
              <a:pPr>
                <a:lnSpc>
                  <a:spcPct val="85000"/>
                </a:lnSpc>
                <a:defRPr/>
              </a:pPr>
              <a:endParaRPr lang="en-US" sz="1600" b="0" dirty="0">
                <a:latin typeface="Helvetica" pitchFamily="34" charset="0"/>
              </a:endParaRPr>
            </a:p>
            <a:p>
              <a:pPr>
                <a:lnSpc>
                  <a:spcPct val="85000"/>
                </a:lnSpc>
                <a:defRPr/>
              </a:pPr>
              <a:r>
                <a:rPr lang="en-US" sz="1600" b="0" dirty="0">
                  <a:latin typeface="Helvetica" pitchFamily="34" charset="0"/>
                </a:rPr>
                <a:t>     </a:t>
              </a:r>
              <a:r>
                <a:rPr lang="en-US" sz="1600" b="0" dirty="0" err="1">
                  <a:latin typeface="Helvetica" pitchFamily="34" charset="0"/>
                </a:rPr>
                <a:t>varsum</a:t>
              </a:r>
              <a:r>
                <a:rPr lang="en-US" sz="1600" b="0" dirty="0">
                  <a:latin typeface="Helvetica" pitchFamily="34" charset="0"/>
                </a:rPr>
                <a:t> = 0;</a:t>
              </a:r>
            </a:p>
            <a:p>
              <a:pPr>
                <a:lnSpc>
                  <a:spcPct val="85000"/>
                </a:lnSpc>
                <a:defRPr/>
              </a:pPr>
              <a:r>
                <a:rPr lang="en-US" sz="1600" b="0" dirty="0">
                  <a:latin typeface="Helvetica" pitchFamily="34" charset="0"/>
                </a:rPr>
                <a:t>     </a:t>
              </a:r>
              <a:r>
                <a:rPr lang="en-US" sz="1600" b="0" dirty="0">
                  <a:solidFill>
                    <a:schemeClr val="tx2"/>
                  </a:solidFill>
                  <a:latin typeface="Helvetica" pitchFamily="34" charset="0"/>
                </a:rPr>
                <a:t>for (</a:t>
              </a:r>
              <a:r>
                <a:rPr lang="en-US" sz="1600" b="0" dirty="0" err="1">
                  <a:solidFill>
                    <a:schemeClr val="tx2"/>
                  </a:solidFill>
                  <a:latin typeface="Helvetica" pitchFamily="34" charset="0"/>
                </a:rPr>
                <a:t>int</a:t>
              </a:r>
              <a:r>
                <a:rPr lang="en-US" sz="1600" b="0" dirty="0">
                  <a:solidFill>
                    <a:schemeClr val="tx2"/>
                  </a:solidFill>
                  <a:latin typeface="Helvetica" pitchFamily="34" charset="0"/>
                </a:rPr>
                <a:t> </a:t>
              </a:r>
              <a:r>
                <a:rPr lang="en-US" sz="1600" b="0" dirty="0" err="1">
                  <a:solidFill>
                    <a:schemeClr val="tx2"/>
                  </a:solidFill>
                  <a:latin typeface="Helvetica" pitchFamily="34" charset="0"/>
                </a:rPr>
                <a:t>i</a:t>
              </a:r>
              <a:r>
                <a:rPr lang="en-US" sz="1600" b="0" dirty="0">
                  <a:solidFill>
                    <a:schemeClr val="tx2"/>
                  </a:solidFill>
                  <a:latin typeface="Helvetica" pitchFamily="34" charset="0"/>
                </a:rPr>
                <a:t> = 0; </a:t>
              </a:r>
              <a:r>
                <a:rPr lang="en-US" sz="1600" b="0" dirty="0" err="1">
                  <a:solidFill>
                    <a:schemeClr val="tx2"/>
                  </a:solidFill>
                  <a:latin typeface="Helvetica" pitchFamily="34" charset="0"/>
                </a:rPr>
                <a:t>i</a:t>
              </a:r>
              <a:r>
                <a:rPr lang="en-US" sz="1600" b="0" dirty="0">
                  <a:solidFill>
                    <a:schemeClr val="tx2"/>
                  </a:solidFill>
                  <a:latin typeface="Helvetica" pitchFamily="34" charset="0"/>
                </a:rPr>
                <a:t> &lt; length; </a:t>
              </a:r>
              <a:r>
                <a:rPr lang="en-US" sz="1600" b="0" dirty="0" err="1">
                  <a:solidFill>
                    <a:schemeClr val="tx2"/>
                  </a:solidFill>
                  <a:latin typeface="Helvetica" pitchFamily="34" charset="0"/>
                </a:rPr>
                <a:t>i</a:t>
              </a:r>
              <a:r>
                <a:rPr lang="en-US" sz="1600" b="0" dirty="0">
                  <a:solidFill>
                    <a:schemeClr val="tx2"/>
                  </a:solidFill>
                  <a:latin typeface="Helvetica" pitchFamily="34" charset="0"/>
                </a:rPr>
                <a:t>++)</a:t>
              </a:r>
            </a:p>
            <a:p>
              <a:pPr>
                <a:lnSpc>
                  <a:spcPct val="85000"/>
                </a:lnSpc>
                <a:defRPr/>
              </a:pPr>
              <a:r>
                <a:rPr lang="en-US" sz="1600" b="0" dirty="0">
                  <a:latin typeface="Helvetica" pitchFamily="34" charset="0"/>
                </a:rPr>
                <a:t>     {</a:t>
              </a:r>
            </a:p>
            <a:p>
              <a:pPr>
                <a:lnSpc>
                  <a:spcPct val="85000"/>
                </a:lnSpc>
                <a:defRPr/>
              </a:pPr>
              <a:r>
                <a:rPr lang="en-US" sz="1600" b="0" dirty="0">
                  <a:latin typeface="Helvetica" pitchFamily="34" charset="0"/>
                </a:rPr>
                <a:t>          </a:t>
              </a:r>
              <a:r>
                <a:rPr lang="en-US" sz="1600" b="0" dirty="0" err="1">
                  <a:latin typeface="Helvetica" pitchFamily="34" charset="0"/>
                </a:rPr>
                <a:t>varsum</a:t>
              </a:r>
              <a:r>
                <a:rPr lang="en-US" sz="1600" b="0" dirty="0">
                  <a:latin typeface="Helvetica" pitchFamily="34" charset="0"/>
                </a:rPr>
                <a:t> = </a:t>
              </a:r>
              <a:r>
                <a:rPr lang="en-US" sz="1600" b="0" dirty="0" err="1">
                  <a:latin typeface="Helvetica" pitchFamily="34" charset="0"/>
                </a:rPr>
                <a:t>varsum</a:t>
              </a:r>
              <a:r>
                <a:rPr lang="en-US" sz="1600" b="0" dirty="0">
                  <a:latin typeface="Helvetica" pitchFamily="34" charset="0"/>
                </a:rPr>
                <a:t>  + ((numbers [ I ] - mean) * (numbers [ I ] - mean));</a:t>
              </a:r>
            </a:p>
            <a:p>
              <a:pPr>
                <a:lnSpc>
                  <a:spcPct val="85000"/>
                </a:lnSpc>
                <a:defRPr/>
              </a:pPr>
              <a:r>
                <a:rPr lang="en-US" sz="1600" b="0" dirty="0">
                  <a:latin typeface="Helvetica" pitchFamily="34" charset="0"/>
                </a:rPr>
                <a:t>     }</a:t>
              </a:r>
            </a:p>
            <a:p>
              <a:pPr>
                <a:lnSpc>
                  <a:spcPct val="85000"/>
                </a:lnSpc>
                <a:defRPr/>
              </a:pPr>
              <a:r>
                <a:rPr lang="en-US" sz="1600" b="0" dirty="0">
                  <a:latin typeface="Helvetica" pitchFamily="34" charset="0"/>
                </a:rPr>
                <a:t>     </a:t>
              </a:r>
              <a:r>
                <a:rPr lang="en-US" sz="1600" b="0" dirty="0" err="1">
                  <a:latin typeface="Helvetica" pitchFamily="34" charset="0"/>
                </a:rPr>
                <a:t>var</a:t>
              </a:r>
              <a:r>
                <a:rPr lang="en-US" sz="1600" b="0" dirty="0">
                  <a:latin typeface="Helvetica" pitchFamily="34" charset="0"/>
                </a:rPr>
                <a:t> = </a:t>
              </a:r>
              <a:r>
                <a:rPr lang="en-US" sz="1600" b="0" dirty="0" err="1">
                  <a:latin typeface="Helvetica" pitchFamily="34" charset="0"/>
                </a:rPr>
                <a:t>varsum</a:t>
              </a:r>
              <a:r>
                <a:rPr lang="en-US" sz="1600" b="0" dirty="0">
                  <a:latin typeface="Helvetica" pitchFamily="34" charset="0"/>
                </a:rPr>
                <a:t> / ( length - 1.0 );</a:t>
              </a:r>
            </a:p>
            <a:p>
              <a:pPr>
                <a:lnSpc>
                  <a:spcPct val="85000"/>
                </a:lnSpc>
                <a:defRPr/>
              </a:pPr>
              <a:r>
                <a:rPr lang="en-US" sz="1600" b="0" dirty="0">
                  <a:latin typeface="Helvetica" pitchFamily="34" charset="0"/>
                </a:rPr>
                <a:t>     </a:t>
              </a:r>
              <a:r>
                <a:rPr lang="en-US" sz="1600" b="0" dirty="0" err="1">
                  <a:latin typeface="Helvetica" pitchFamily="34" charset="0"/>
                </a:rPr>
                <a:t>sd</a:t>
              </a:r>
              <a:r>
                <a:rPr lang="en-US" sz="1600" b="0" dirty="0">
                  <a:latin typeface="Helvetica" pitchFamily="34" charset="0"/>
                </a:rPr>
                <a:t>  = </a:t>
              </a:r>
              <a:r>
                <a:rPr lang="en-US" sz="1600" b="0" dirty="0" err="1">
                  <a:latin typeface="Helvetica" pitchFamily="34" charset="0"/>
                </a:rPr>
                <a:t>Math.sqrt</a:t>
              </a:r>
              <a:r>
                <a:rPr lang="en-US" sz="1600" b="0" dirty="0">
                  <a:latin typeface="Helvetica" pitchFamily="34" charset="0"/>
                </a:rPr>
                <a:t> ( </a:t>
              </a:r>
              <a:r>
                <a:rPr lang="en-US" sz="1600" b="0" dirty="0" err="1">
                  <a:latin typeface="Helvetica" pitchFamily="34" charset="0"/>
                </a:rPr>
                <a:t>var</a:t>
              </a:r>
              <a:r>
                <a:rPr lang="en-US" sz="1600" b="0" dirty="0">
                  <a:latin typeface="Helvetica" pitchFamily="34" charset="0"/>
                </a:rPr>
                <a:t> );</a:t>
              </a:r>
            </a:p>
            <a:p>
              <a:pPr>
                <a:lnSpc>
                  <a:spcPct val="85000"/>
                </a:lnSpc>
                <a:defRPr/>
              </a:pPr>
              <a:endParaRPr lang="en-US" sz="1600" b="0" dirty="0">
                <a:latin typeface="Helvetica" pitchFamily="34" charset="0"/>
              </a:endParaRPr>
            </a:p>
            <a:p>
              <a:pPr>
                <a:lnSpc>
                  <a:spcPct val="85000"/>
                </a:lnSpc>
                <a:defRPr/>
              </a:pPr>
              <a:r>
                <a:rPr lang="en-US" sz="1600" b="0" dirty="0">
                  <a:latin typeface="Helvetica" pitchFamily="34" charset="0"/>
                </a:rPr>
                <a:t>     </a:t>
              </a:r>
              <a:r>
                <a:rPr lang="en-US" sz="1600" b="0" dirty="0" err="1">
                  <a:latin typeface="Helvetica" pitchFamily="34" charset="0"/>
                </a:rPr>
                <a:t>System.out.println</a:t>
              </a:r>
              <a:r>
                <a:rPr lang="en-US" sz="1600" b="0" dirty="0">
                  <a:latin typeface="Helvetica" pitchFamily="34" charset="0"/>
                </a:rPr>
                <a:t> ("length:                   " + length);</a:t>
              </a:r>
            </a:p>
            <a:p>
              <a:pPr>
                <a:lnSpc>
                  <a:spcPct val="85000"/>
                </a:lnSpc>
                <a:defRPr/>
              </a:pPr>
              <a:r>
                <a:rPr lang="en-US" sz="1600" b="0" dirty="0">
                  <a:latin typeface="Helvetica" pitchFamily="34" charset="0"/>
                </a:rPr>
                <a:t>     </a:t>
              </a:r>
              <a:r>
                <a:rPr lang="en-US" sz="1600" b="0" dirty="0" err="1">
                  <a:latin typeface="Helvetica" pitchFamily="34" charset="0"/>
                </a:rPr>
                <a:t>System.out.println</a:t>
              </a:r>
              <a:r>
                <a:rPr lang="en-US" sz="1600" b="0" dirty="0">
                  <a:latin typeface="Helvetica" pitchFamily="34" charset="0"/>
                </a:rPr>
                <a:t> ("mean:                    " + mean);</a:t>
              </a:r>
            </a:p>
            <a:p>
              <a:pPr>
                <a:lnSpc>
                  <a:spcPct val="85000"/>
                </a:lnSpc>
                <a:defRPr/>
              </a:pPr>
              <a:r>
                <a:rPr lang="en-US" sz="1600" b="0" dirty="0">
                  <a:latin typeface="Helvetica" pitchFamily="34" charset="0"/>
                </a:rPr>
                <a:t>     </a:t>
              </a:r>
              <a:r>
                <a:rPr lang="en-US" sz="1600" b="0" dirty="0" err="1">
                  <a:latin typeface="Helvetica" pitchFamily="34" charset="0"/>
                </a:rPr>
                <a:t>System.out.println</a:t>
              </a:r>
              <a:r>
                <a:rPr lang="en-US" sz="1600" b="0" dirty="0">
                  <a:latin typeface="Helvetica" pitchFamily="34" charset="0"/>
                </a:rPr>
                <a:t> ("median:                 " + med);</a:t>
              </a:r>
            </a:p>
            <a:p>
              <a:pPr>
                <a:lnSpc>
                  <a:spcPct val="85000"/>
                </a:lnSpc>
                <a:defRPr/>
              </a:pPr>
              <a:r>
                <a:rPr lang="en-US" sz="1600" b="0" dirty="0">
                  <a:latin typeface="Helvetica" pitchFamily="34" charset="0"/>
                </a:rPr>
                <a:t>     </a:t>
              </a:r>
              <a:r>
                <a:rPr lang="en-US" sz="1600" b="0" dirty="0" err="1">
                  <a:latin typeface="Helvetica" pitchFamily="34" charset="0"/>
                </a:rPr>
                <a:t>System.out.println</a:t>
              </a:r>
              <a:r>
                <a:rPr lang="en-US" sz="1600" b="0" dirty="0">
                  <a:latin typeface="Helvetica" pitchFamily="34" charset="0"/>
                </a:rPr>
                <a:t> ("variance:                " + </a:t>
              </a:r>
              <a:r>
                <a:rPr lang="en-US" sz="1600" b="0" dirty="0" err="1">
                  <a:latin typeface="Helvetica" pitchFamily="34" charset="0"/>
                </a:rPr>
                <a:t>var</a:t>
              </a:r>
              <a:r>
                <a:rPr lang="en-US" sz="1600" b="0" dirty="0">
                  <a:latin typeface="Helvetica" pitchFamily="34" charset="0"/>
                </a:rPr>
                <a:t>);</a:t>
              </a:r>
            </a:p>
            <a:p>
              <a:pPr>
                <a:lnSpc>
                  <a:spcPct val="85000"/>
                </a:lnSpc>
                <a:defRPr/>
              </a:pPr>
              <a:r>
                <a:rPr lang="en-US" sz="1600" b="0" dirty="0">
                  <a:latin typeface="Helvetica" pitchFamily="34" charset="0"/>
                </a:rPr>
                <a:t>     </a:t>
              </a:r>
              <a:r>
                <a:rPr lang="en-US" sz="1600" b="0" dirty="0" err="1">
                  <a:latin typeface="Helvetica" pitchFamily="34" charset="0"/>
                </a:rPr>
                <a:t>System.out.println</a:t>
              </a:r>
              <a:r>
                <a:rPr lang="en-US" sz="1600" b="0" dirty="0">
                  <a:latin typeface="Helvetica" pitchFamily="34" charset="0"/>
                </a:rPr>
                <a:t> ("standard deviation: " + </a:t>
              </a:r>
              <a:r>
                <a:rPr lang="en-US" sz="1600" b="0" dirty="0" err="1">
                  <a:latin typeface="Helvetica" pitchFamily="34" charset="0"/>
                </a:rPr>
                <a:t>sd</a:t>
              </a:r>
              <a:r>
                <a:rPr lang="en-US" sz="1600" b="0" dirty="0">
                  <a:latin typeface="Helvetica" pitchFamily="34" charset="0"/>
                </a:rPr>
                <a:t>);</a:t>
              </a:r>
            </a:p>
            <a:p>
              <a:pPr>
                <a:lnSpc>
                  <a:spcPct val="85000"/>
                </a:lnSpc>
                <a:defRPr/>
              </a:pPr>
              <a:r>
                <a:rPr lang="en-US" sz="1600" b="0" dirty="0">
                  <a:latin typeface="Helvetica" pitchFamily="34" charset="0"/>
                </a:rPr>
                <a:t>}</a:t>
              </a:r>
            </a:p>
          </p:txBody>
        </p:sp>
        <p:grpSp>
          <p:nvGrpSpPr>
            <p:cNvPr id="100371" name="Group 18"/>
            <p:cNvGrpSpPr>
              <a:grpSpLocks/>
            </p:cNvGrpSpPr>
            <p:nvPr/>
          </p:nvGrpSpPr>
          <p:grpSpPr bwMode="auto">
            <a:xfrm>
              <a:off x="25400" y="1143000"/>
              <a:ext cx="6991350" cy="1011238"/>
              <a:chOff x="16" y="720"/>
              <a:chExt cx="4404" cy="637"/>
            </a:xfrm>
          </p:grpSpPr>
          <p:sp>
            <p:nvSpPr>
              <p:cNvPr id="100424" name="Oval 19"/>
              <p:cNvSpPr>
                <a:spLocks noChangeArrowheads="1"/>
              </p:cNvSpPr>
              <p:nvPr/>
            </p:nvSpPr>
            <p:spPr bwMode="auto">
              <a:xfrm>
                <a:off x="16" y="720"/>
                <a:ext cx="2479" cy="637"/>
              </a:xfrm>
              <a:prstGeom prst="ellipse">
                <a:avLst/>
              </a:prstGeom>
              <a:noFill/>
              <a:ln w="38100">
                <a:solidFill>
                  <a:schemeClr val="tx2"/>
                </a:solidFill>
                <a:round/>
                <a:headEnd type="none" w="sm" len="sm"/>
                <a:tailEnd type="none" w="sm" len="sm"/>
              </a:ln>
            </p:spPr>
            <p:txBody>
              <a:bodyPr wrap="none" anchor="ctr"/>
              <a:lstStyle/>
              <a:p>
                <a:endParaRPr lang="ar-DZ"/>
              </a:p>
            </p:txBody>
          </p:sp>
          <p:sp>
            <p:nvSpPr>
              <p:cNvPr id="100425" name="Line 20"/>
              <p:cNvSpPr>
                <a:spLocks noChangeShapeType="1"/>
              </p:cNvSpPr>
              <p:nvPr/>
            </p:nvSpPr>
            <p:spPr bwMode="auto">
              <a:xfrm flipV="1">
                <a:off x="2500" y="855"/>
                <a:ext cx="1920" cy="179"/>
              </a:xfrm>
              <a:prstGeom prst="line">
                <a:avLst/>
              </a:prstGeom>
              <a:noFill/>
              <a:ln w="38100">
                <a:solidFill>
                  <a:schemeClr val="tx2"/>
                </a:solidFill>
                <a:round/>
                <a:headEnd type="none" w="sm" len="sm"/>
                <a:tailEnd type="triangle" w="sm" len="sm"/>
              </a:ln>
            </p:spPr>
            <p:txBody>
              <a:bodyPr/>
              <a:lstStyle/>
              <a:p>
                <a:endParaRPr lang="fr-FR"/>
              </a:p>
            </p:txBody>
          </p:sp>
        </p:grpSp>
        <p:grpSp>
          <p:nvGrpSpPr>
            <p:cNvPr id="100372" name="Groupe 83"/>
            <p:cNvGrpSpPr>
              <a:grpSpLocks/>
            </p:cNvGrpSpPr>
            <p:nvPr/>
          </p:nvGrpSpPr>
          <p:grpSpPr bwMode="auto">
            <a:xfrm>
              <a:off x="6143636" y="785813"/>
              <a:ext cx="2857500" cy="5641975"/>
              <a:chOff x="6194425" y="785813"/>
              <a:chExt cx="2857500" cy="5641975"/>
            </a:xfrm>
          </p:grpSpPr>
          <p:grpSp>
            <p:nvGrpSpPr>
              <p:cNvPr id="100382" name="Group 24"/>
              <p:cNvGrpSpPr>
                <a:grpSpLocks/>
              </p:cNvGrpSpPr>
              <p:nvPr/>
            </p:nvGrpSpPr>
            <p:grpSpPr bwMode="auto">
              <a:xfrm>
                <a:off x="7108825" y="785813"/>
                <a:ext cx="555625" cy="777875"/>
                <a:chOff x="4478" y="495"/>
                <a:chExt cx="350" cy="490"/>
              </a:xfrm>
            </p:grpSpPr>
            <p:grpSp>
              <p:nvGrpSpPr>
                <p:cNvPr id="100420" name="Group 9"/>
                <p:cNvGrpSpPr>
                  <a:grpSpLocks/>
                </p:cNvGrpSpPr>
                <p:nvPr/>
              </p:nvGrpSpPr>
              <p:grpSpPr bwMode="auto">
                <a:xfrm>
                  <a:off x="4478" y="689"/>
                  <a:ext cx="350" cy="296"/>
                  <a:chOff x="3838" y="2684"/>
                  <a:chExt cx="350" cy="296"/>
                </a:xfrm>
              </p:grpSpPr>
              <p:sp>
                <p:nvSpPr>
                  <p:cNvPr id="100422" name="Oval 10"/>
                  <p:cNvSpPr>
                    <a:spLocks noChangeArrowheads="1"/>
                  </p:cNvSpPr>
                  <p:nvPr/>
                </p:nvSpPr>
                <p:spPr bwMode="auto">
                  <a:xfrm>
                    <a:off x="3838" y="2684"/>
                    <a:ext cx="350" cy="296"/>
                  </a:xfrm>
                  <a:prstGeom prst="ellipse">
                    <a:avLst/>
                  </a:prstGeom>
                  <a:solidFill>
                    <a:srgbClr val="0066FF"/>
                  </a:solidFill>
                  <a:ln w="19050">
                    <a:solidFill>
                      <a:schemeClr val="tx1"/>
                    </a:solidFill>
                    <a:round/>
                    <a:headEnd type="none" w="sm" len="sm"/>
                    <a:tailEnd type="none" w="sm" len="sm"/>
                  </a:ln>
                </p:spPr>
                <p:txBody>
                  <a:bodyPr wrap="none" anchor="ctr"/>
                  <a:lstStyle/>
                  <a:p>
                    <a:endParaRPr lang="ar-DZ"/>
                  </a:p>
                </p:txBody>
              </p:sp>
              <p:sp>
                <p:nvSpPr>
                  <p:cNvPr id="100423" name="Text Box 11"/>
                  <p:cNvSpPr txBox="1">
                    <a:spLocks noChangeArrowheads="1"/>
                  </p:cNvSpPr>
                  <p:nvPr/>
                </p:nvSpPr>
                <p:spPr bwMode="auto">
                  <a:xfrm>
                    <a:off x="3915" y="2707"/>
                    <a:ext cx="196" cy="250"/>
                  </a:xfrm>
                  <a:prstGeom prst="rect">
                    <a:avLst/>
                  </a:prstGeom>
                  <a:noFill/>
                  <a:ln w="12700">
                    <a:noFill/>
                    <a:miter lim="800000"/>
                    <a:headEnd type="none" w="sm" len="sm"/>
                    <a:tailEnd type="none" w="sm" len="sm"/>
                  </a:ln>
                </p:spPr>
                <p:txBody>
                  <a:bodyPr wrap="none">
                    <a:spAutoFit/>
                  </a:bodyPr>
                  <a:lstStyle/>
                  <a:p>
                    <a:pPr algn="r"/>
                    <a:r>
                      <a:rPr lang="en-US"/>
                      <a:t>1</a:t>
                    </a:r>
                  </a:p>
                </p:txBody>
              </p:sp>
            </p:grpSp>
            <p:sp>
              <p:nvSpPr>
                <p:cNvPr id="100421" name="Line 15"/>
                <p:cNvSpPr>
                  <a:spLocks noChangeShapeType="1"/>
                </p:cNvSpPr>
                <p:nvPr/>
              </p:nvSpPr>
              <p:spPr bwMode="auto">
                <a:xfrm>
                  <a:off x="4653" y="495"/>
                  <a:ext cx="0" cy="186"/>
                </a:xfrm>
                <a:prstGeom prst="line">
                  <a:avLst/>
                </a:prstGeom>
                <a:noFill/>
                <a:ln w="19050">
                  <a:solidFill>
                    <a:schemeClr val="tx1"/>
                  </a:solidFill>
                  <a:round/>
                  <a:headEnd type="none" w="sm" len="sm"/>
                  <a:tailEnd type="arrow" w="med" len="med"/>
                </a:ln>
              </p:spPr>
              <p:txBody>
                <a:bodyPr/>
                <a:lstStyle/>
                <a:p>
                  <a:endParaRPr lang="fr-FR"/>
                </a:p>
              </p:txBody>
            </p:sp>
          </p:grpSp>
          <p:grpSp>
            <p:nvGrpSpPr>
              <p:cNvPr id="100383" name="Group 29"/>
              <p:cNvGrpSpPr>
                <a:grpSpLocks/>
              </p:cNvGrpSpPr>
              <p:nvPr/>
            </p:nvGrpSpPr>
            <p:grpSpPr bwMode="auto">
              <a:xfrm>
                <a:off x="7072330" y="1428736"/>
                <a:ext cx="555625" cy="947737"/>
                <a:chOff x="4478" y="991"/>
                <a:chExt cx="350" cy="597"/>
              </a:xfrm>
            </p:grpSpPr>
            <p:grpSp>
              <p:nvGrpSpPr>
                <p:cNvPr id="100416" name="Group 21"/>
                <p:cNvGrpSpPr>
                  <a:grpSpLocks/>
                </p:cNvGrpSpPr>
                <p:nvPr/>
              </p:nvGrpSpPr>
              <p:grpSpPr bwMode="auto">
                <a:xfrm>
                  <a:off x="4478" y="1292"/>
                  <a:ext cx="350" cy="296"/>
                  <a:chOff x="4288" y="1746"/>
                  <a:chExt cx="350" cy="296"/>
                </a:xfrm>
              </p:grpSpPr>
              <p:sp>
                <p:nvSpPr>
                  <p:cNvPr id="100418" name="Oval 22"/>
                  <p:cNvSpPr>
                    <a:spLocks noChangeArrowheads="1"/>
                  </p:cNvSpPr>
                  <p:nvPr/>
                </p:nvSpPr>
                <p:spPr bwMode="auto">
                  <a:xfrm>
                    <a:off x="4288" y="1746"/>
                    <a:ext cx="350" cy="296"/>
                  </a:xfrm>
                  <a:prstGeom prst="ellipse">
                    <a:avLst/>
                  </a:prstGeom>
                  <a:solidFill>
                    <a:srgbClr val="0066FF"/>
                  </a:solidFill>
                  <a:ln w="19050">
                    <a:solidFill>
                      <a:schemeClr val="tx1"/>
                    </a:solidFill>
                    <a:round/>
                    <a:headEnd type="none" w="sm" len="sm"/>
                    <a:tailEnd type="none" w="sm" len="sm"/>
                  </a:ln>
                </p:spPr>
                <p:txBody>
                  <a:bodyPr wrap="none" anchor="ctr"/>
                  <a:lstStyle/>
                  <a:p>
                    <a:endParaRPr lang="ar-DZ"/>
                  </a:p>
                </p:txBody>
              </p:sp>
              <p:sp>
                <p:nvSpPr>
                  <p:cNvPr id="100419" name="Text Box 23"/>
                  <p:cNvSpPr txBox="1">
                    <a:spLocks noChangeArrowheads="1"/>
                  </p:cNvSpPr>
                  <p:nvPr/>
                </p:nvSpPr>
                <p:spPr bwMode="auto">
                  <a:xfrm>
                    <a:off x="4365" y="1769"/>
                    <a:ext cx="196" cy="250"/>
                  </a:xfrm>
                  <a:prstGeom prst="rect">
                    <a:avLst/>
                  </a:prstGeom>
                  <a:noFill/>
                  <a:ln w="12700">
                    <a:noFill/>
                    <a:miter lim="800000"/>
                    <a:headEnd type="none" w="sm" len="sm"/>
                    <a:tailEnd type="none" w="sm" len="sm"/>
                  </a:ln>
                </p:spPr>
                <p:txBody>
                  <a:bodyPr wrap="none">
                    <a:spAutoFit/>
                  </a:bodyPr>
                  <a:lstStyle/>
                  <a:p>
                    <a:pPr algn="r"/>
                    <a:r>
                      <a:rPr lang="en-US"/>
                      <a:t>2</a:t>
                    </a:r>
                  </a:p>
                </p:txBody>
              </p:sp>
            </p:grpSp>
            <p:cxnSp>
              <p:nvCxnSpPr>
                <p:cNvPr id="100417" name="AutoShape 48"/>
                <p:cNvCxnSpPr>
                  <a:cxnSpLocks noChangeShapeType="1"/>
                  <a:stCxn id="100422" idx="4"/>
                  <a:endCxn id="100418" idx="0"/>
                </p:cNvCxnSpPr>
                <p:nvPr/>
              </p:nvCxnSpPr>
              <p:spPr bwMode="auto">
                <a:xfrm>
                  <a:off x="4653" y="991"/>
                  <a:ext cx="0" cy="295"/>
                </a:xfrm>
                <a:prstGeom prst="straightConnector1">
                  <a:avLst/>
                </a:prstGeom>
                <a:noFill/>
                <a:ln w="28575">
                  <a:solidFill>
                    <a:schemeClr val="tx1"/>
                  </a:solidFill>
                  <a:round/>
                  <a:headEnd type="none" w="sm" len="sm"/>
                  <a:tailEnd type="triangle" w="med" len="med"/>
                </a:ln>
              </p:spPr>
            </p:cxnSp>
          </p:grpSp>
          <p:grpSp>
            <p:nvGrpSpPr>
              <p:cNvPr id="100384" name="Group 34"/>
              <p:cNvGrpSpPr>
                <a:grpSpLocks/>
              </p:cNvGrpSpPr>
              <p:nvPr/>
            </p:nvGrpSpPr>
            <p:grpSpPr bwMode="auto">
              <a:xfrm>
                <a:off x="7108825" y="2376489"/>
                <a:ext cx="555625" cy="1103313"/>
                <a:chOff x="4478" y="1497"/>
                <a:chExt cx="350" cy="695"/>
              </a:xfrm>
            </p:grpSpPr>
            <p:grpSp>
              <p:nvGrpSpPr>
                <p:cNvPr id="100412" name="Group 27"/>
                <p:cNvGrpSpPr>
                  <a:grpSpLocks/>
                </p:cNvGrpSpPr>
                <p:nvPr/>
              </p:nvGrpSpPr>
              <p:grpSpPr bwMode="auto">
                <a:xfrm>
                  <a:off x="4478" y="1896"/>
                  <a:ext cx="350" cy="296"/>
                  <a:chOff x="4288" y="1746"/>
                  <a:chExt cx="350" cy="296"/>
                </a:xfrm>
              </p:grpSpPr>
              <p:sp>
                <p:nvSpPr>
                  <p:cNvPr id="100414" name="Oval 28"/>
                  <p:cNvSpPr>
                    <a:spLocks noChangeArrowheads="1"/>
                  </p:cNvSpPr>
                  <p:nvPr/>
                </p:nvSpPr>
                <p:spPr bwMode="auto">
                  <a:xfrm>
                    <a:off x="4288" y="1746"/>
                    <a:ext cx="350" cy="296"/>
                  </a:xfrm>
                  <a:prstGeom prst="ellipse">
                    <a:avLst/>
                  </a:prstGeom>
                  <a:solidFill>
                    <a:srgbClr val="0066FF"/>
                  </a:solidFill>
                  <a:ln w="19050">
                    <a:solidFill>
                      <a:schemeClr val="tx1"/>
                    </a:solidFill>
                    <a:round/>
                    <a:headEnd type="none" w="sm" len="sm"/>
                    <a:tailEnd type="none" w="sm" len="sm"/>
                  </a:ln>
                </p:spPr>
                <p:txBody>
                  <a:bodyPr wrap="none" anchor="ctr"/>
                  <a:lstStyle/>
                  <a:p>
                    <a:endParaRPr lang="ar-DZ"/>
                  </a:p>
                </p:txBody>
              </p:sp>
              <p:sp>
                <p:nvSpPr>
                  <p:cNvPr id="100415" name="Text Box 29"/>
                  <p:cNvSpPr txBox="1">
                    <a:spLocks noChangeArrowheads="1"/>
                  </p:cNvSpPr>
                  <p:nvPr/>
                </p:nvSpPr>
                <p:spPr bwMode="auto">
                  <a:xfrm>
                    <a:off x="4365" y="1769"/>
                    <a:ext cx="196" cy="250"/>
                  </a:xfrm>
                  <a:prstGeom prst="rect">
                    <a:avLst/>
                  </a:prstGeom>
                  <a:noFill/>
                  <a:ln w="12700">
                    <a:noFill/>
                    <a:miter lim="800000"/>
                    <a:headEnd type="none" w="sm" len="sm"/>
                    <a:tailEnd type="none" w="sm" len="sm"/>
                  </a:ln>
                </p:spPr>
                <p:txBody>
                  <a:bodyPr wrap="none">
                    <a:spAutoFit/>
                  </a:bodyPr>
                  <a:lstStyle/>
                  <a:p>
                    <a:pPr algn="r"/>
                    <a:r>
                      <a:rPr lang="en-US"/>
                      <a:t>3</a:t>
                    </a:r>
                  </a:p>
                </p:txBody>
              </p:sp>
            </p:grpSp>
            <p:cxnSp>
              <p:nvCxnSpPr>
                <p:cNvPr id="100413" name="AutoShape 49"/>
                <p:cNvCxnSpPr>
                  <a:cxnSpLocks noChangeShapeType="1"/>
                  <a:stCxn id="100418" idx="4"/>
                  <a:endCxn id="100414" idx="0"/>
                </p:cNvCxnSpPr>
                <p:nvPr/>
              </p:nvCxnSpPr>
              <p:spPr bwMode="auto">
                <a:xfrm rot="16200000" flipH="1">
                  <a:off x="4442" y="1685"/>
                  <a:ext cx="399" cy="23"/>
                </a:xfrm>
                <a:prstGeom prst="straightConnector1">
                  <a:avLst/>
                </a:prstGeom>
                <a:noFill/>
                <a:ln w="28575">
                  <a:solidFill>
                    <a:schemeClr val="tx1"/>
                  </a:solidFill>
                  <a:round/>
                  <a:headEnd type="none" w="sm" len="sm"/>
                  <a:tailEnd type="triangle" w="med" len="med"/>
                </a:ln>
              </p:spPr>
            </p:cxnSp>
          </p:grpSp>
          <p:grpSp>
            <p:nvGrpSpPr>
              <p:cNvPr id="100385" name="Group 39"/>
              <p:cNvGrpSpPr>
                <a:grpSpLocks/>
              </p:cNvGrpSpPr>
              <p:nvPr/>
            </p:nvGrpSpPr>
            <p:grpSpPr bwMode="auto">
              <a:xfrm>
                <a:off x="7673975" y="3244850"/>
                <a:ext cx="804863" cy="1190625"/>
                <a:chOff x="4834" y="2044"/>
                <a:chExt cx="507" cy="750"/>
              </a:xfrm>
            </p:grpSpPr>
            <p:grpSp>
              <p:nvGrpSpPr>
                <p:cNvPr id="100408" name="Group 37"/>
                <p:cNvGrpSpPr>
                  <a:grpSpLocks/>
                </p:cNvGrpSpPr>
                <p:nvPr/>
              </p:nvGrpSpPr>
              <p:grpSpPr bwMode="auto">
                <a:xfrm>
                  <a:off x="4991" y="2498"/>
                  <a:ext cx="350" cy="296"/>
                  <a:chOff x="4288" y="1746"/>
                  <a:chExt cx="350" cy="296"/>
                </a:xfrm>
              </p:grpSpPr>
              <p:sp>
                <p:nvSpPr>
                  <p:cNvPr id="100410" name="Oval 38"/>
                  <p:cNvSpPr>
                    <a:spLocks noChangeArrowheads="1"/>
                  </p:cNvSpPr>
                  <p:nvPr/>
                </p:nvSpPr>
                <p:spPr bwMode="auto">
                  <a:xfrm>
                    <a:off x="4288" y="1746"/>
                    <a:ext cx="350" cy="296"/>
                  </a:xfrm>
                  <a:prstGeom prst="ellipse">
                    <a:avLst/>
                  </a:prstGeom>
                  <a:solidFill>
                    <a:srgbClr val="0066FF"/>
                  </a:solidFill>
                  <a:ln w="19050">
                    <a:solidFill>
                      <a:schemeClr val="tx1"/>
                    </a:solidFill>
                    <a:round/>
                    <a:headEnd type="none" w="sm" len="sm"/>
                    <a:tailEnd type="none" w="sm" len="sm"/>
                  </a:ln>
                </p:spPr>
                <p:txBody>
                  <a:bodyPr wrap="none" anchor="ctr"/>
                  <a:lstStyle/>
                  <a:p>
                    <a:endParaRPr lang="ar-DZ"/>
                  </a:p>
                </p:txBody>
              </p:sp>
              <p:sp>
                <p:nvSpPr>
                  <p:cNvPr id="100411" name="Text Box 39"/>
                  <p:cNvSpPr txBox="1">
                    <a:spLocks noChangeArrowheads="1"/>
                  </p:cNvSpPr>
                  <p:nvPr/>
                </p:nvSpPr>
                <p:spPr bwMode="auto">
                  <a:xfrm>
                    <a:off x="4365" y="1769"/>
                    <a:ext cx="196" cy="250"/>
                  </a:xfrm>
                  <a:prstGeom prst="rect">
                    <a:avLst/>
                  </a:prstGeom>
                  <a:noFill/>
                  <a:ln w="12700">
                    <a:noFill/>
                    <a:miter lim="800000"/>
                    <a:headEnd type="none" w="sm" len="sm"/>
                    <a:tailEnd type="none" w="sm" len="sm"/>
                  </a:ln>
                </p:spPr>
                <p:txBody>
                  <a:bodyPr wrap="none">
                    <a:spAutoFit/>
                  </a:bodyPr>
                  <a:lstStyle/>
                  <a:p>
                    <a:pPr algn="r"/>
                    <a:r>
                      <a:rPr lang="en-US"/>
                      <a:t>5</a:t>
                    </a:r>
                  </a:p>
                </p:txBody>
              </p:sp>
            </p:grpSp>
            <p:cxnSp>
              <p:nvCxnSpPr>
                <p:cNvPr id="100409" name="AutoShape 52"/>
                <p:cNvCxnSpPr>
                  <a:cxnSpLocks noChangeShapeType="1"/>
                  <a:stCxn id="100414" idx="6"/>
                  <a:endCxn id="100410" idx="0"/>
                </p:cNvCxnSpPr>
                <p:nvPr/>
              </p:nvCxnSpPr>
              <p:spPr bwMode="auto">
                <a:xfrm>
                  <a:off x="4834" y="2044"/>
                  <a:ext cx="332" cy="448"/>
                </a:xfrm>
                <a:prstGeom prst="curvedConnector2">
                  <a:avLst/>
                </a:prstGeom>
                <a:noFill/>
                <a:ln w="28575">
                  <a:solidFill>
                    <a:schemeClr val="tx1"/>
                  </a:solidFill>
                  <a:round/>
                  <a:headEnd type="none" w="sm" len="sm"/>
                  <a:tailEnd type="triangle" w="med" len="med"/>
                </a:ln>
              </p:spPr>
            </p:cxnSp>
          </p:grpSp>
          <p:grpSp>
            <p:nvGrpSpPr>
              <p:cNvPr id="100386" name="Group 44"/>
              <p:cNvGrpSpPr>
                <a:grpSpLocks/>
              </p:cNvGrpSpPr>
              <p:nvPr/>
            </p:nvGrpSpPr>
            <p:grpSpPr bwMode="auto">
              <a:xfrm>
                <a:off x="6194425" y="3244850"/>
                <a:ext cx="995363" cy="935038"/>
                <a:chOff x="3902" y="2044"/>
                <a:chExt cx="627" cy="589"/>
              </a:xfrm>
            </p:grpSpPr>
            <p:grpSp>
              <p:nvGrpSpPr>
                <p:cNvPr id="100403" name="Group 24"/>
                <p:cNvGrpSpPr>
                  <a:grpSpLocks/>
                </p:cNvGrpSpPr>
                <p:nvPr/>
              </p:nvGrpSpPr>
              <p:grpSpPr bwMode="auto">
                <a:xfrm>
                  <a:off x="3908" y="2337"/>
                  <a:ext cx="350" cy="296"/>
                  <a:chOff x="4288" y="1746"/>
                  <a:chExt cx="350" cy="296"/>
                </a:xfrm>
              </p:grpSpPr>
              <p:sp>
                <p:nvSpPr>
                  <p:cNvPr id="100406" name="Oval 25"/>
                  <p:cNvSpPr>
                    <a:spLocks noChangeArrowheads="1"/>
                  </p:cNvSpPr>
                  <p:nvPr/>
                </p:nvSpPr>
                <p:spPr bwMode="auto">
                  <a:xfrm>
                    <a:off x="4288" y="1746"/>
                    <a:ext cx="350" cy="296"/>
                  </a:xfrm>
                  <a:prstGeom prst="ellipse">
                    <a:avLst/>
                  </a:prstGeom>
                  <a:solidFill>
                    <a:srgbClr val="0066FF"/>
                  </a:solidFill>
                  <a:ln w="19050">
                    <a:solidFill>
                      <a:schemeClr val="tx1"/>
                    </a:solidFill>
                    <a:round/>
                    <a:headEnd type="none" w="sm" len="sm"/>
                    <a:tailEnd type="none" w="sm" len="sm"/>
                  </a:ln>
                </p:spPr>
                <p:txBody>
                  <a:bodyPr wrap="none" anchor="ctr"/>
                  <a:lstStyle/>
                  <a:p>
                    <a:endParaRPr lang="ar-DZ"/>
                  </a:p>
                </p:txBody>
              </p:sp>
              <p:sp>
                <p:nvSpPr>
                  <p:cNvPr id="100407" name="Text Box 26"/>
                  <p:cNvSpPr txBox="1">
                    <a:spLocks noChangeArrowheads="1"/>
                  </p:cNvSpPr>
                  <p:nvPr/>
                </p:nvSpPr>
                <p:spPr bwMode="auto">
                  <a:xfrm>
                    <a:off x="4365" y="1769"/>
                    <a:ext cx="196" cy="250"/>
                  </a:xfrm>
                  <a:prstGeom prst="rect">
                    <a:avLst/>
                  </a:prstGeom>
                  <a:noFill/>
                  <a:ln w="12700">
                    <a:noFill/>
                    <a:miter lim="800000"/>
                    <a:headEnd type="none" w="sm" len="sm"/>
                    <a:tailEnd type="none" w="sm" len="sm"/>
                  </a:ln>
                </p:spPr>
                <p:txBody>
                  <a:bodyPr wrap="none">
                    <a:spAutoFit/>
                  </a:bodyPr>
                  <a:lstStyle/>
                  <a:p>
                    <a:pPr algn="r"/>
                    <a:r>
                      <a:rPr lang="en-US"/>
                      <a:t>4</a:t>
                    </a:r>
                  </a:p>
                </p:txBody>
              </p:sp>
            </p:grpSp>
            <p:cxnSp>
              <p:nvCxnSpPr>
                <p:cNvPr id="100404" name="AutoShape 50"/>
                <p:cNvCxnSpPr>
                  <a:cxnSpLocks noChangeShapeType="1"/>
                  <a:stCxn id="100414" idx="3"/>
                  <a:endCxn id="100406" idx="7"/>
                </p:cNvCxnSpPr>
                <p:nvPr/>
              </p:nvCxnSpPr>
              <p:spPr bwMode="auto">
                <a:xfrm flipH="1">
                  <a:off x="4207" y="2155"/>
                  <a:ext cx="322" cy="219"/>
                </a:xfrm>
                <a:prstGeom prst="straightConnector1">
                  <a:avLst/>
                </a:prstGeom>
                <a:noFill/>
                <a:ln w="28575">
                  <a:solidFill>
                    <a:schemeClr val="tx1"/>
                  </a:solidFill>
                  <a:round/>
                  <a:headEnd type="none" w="sm" len="sm"/>
                  <a:tailEnd type="triangle" w="med" len="med"/>
                </a:ln>
              </p:spPr>
            </p:cxnSp>
            <p:cxnSp>
              <p:nvCxnSpPr>
                <p:cNvPr id="100405" name="AutoShape 53"/>
                <p:cNvCxnSpPr>
                  <a:cxnSpLocks noChangeShapeType="1"/>
                  <a:stCxn id="100406" idx="2"/>
                  <a:endCxn id="100414" idx="2"/>
                </p:cNvCxnSpPr>
                <p:nvPr/>
              </p:nvCxnSpPr>
              <p:spPr bwMode="auto">
                <a:xfrm rot="10800000" flipH="1">
                  <a:off x="3902" y="2044"/>
                  <a:ext cx="570" cy="441"/>
                </a:xfrm>
                <a:prstGeom prst="curvedConnector3">
                  <a:avLst>
                    <a:gd name="adj1" fmla="val -24208"/>
                  </a:avLst>
                </a:prstGeom>
                <a:noFill/>
                <a:ln w="28575">
                  <a:solidFill>
                    <a:schemeClr val="tx1"/>
                  </a:solidFill>
                  <a:round/>
                  <a:headEnd type="none" w="sm" len="sm"/>
                  <a:tailEnd type="triangle" w="med" len="med"/>
                </a:ln>
              </p:spPr>
            </p:cxnSp>
          </p:grpSp>
          <p:grpSp>
            <p:nvGrpSpPr>
              <p:cNvPr id="100387" name="Group 50"/>
              <p:cNvGrpSpPr>
                <a:grpSpLocks/>
              </p:cNvGrpSpPr>
              <p:nvPr/>
            </p:nvGrpSpPr>
            <p:grpSpPr bwMode="auto">
              <a:xfrm>
                <a:off x="7923213" y="4445000"/>
                <a:ext cx="555625" cy="950913"/>
                <a:chOff x="4991" y="2800"/>
                <a:chExt cx="350" cy="599"/>
              </a:xfrm>
            </p:grpSpPr>
            <p:grpSp>
              <p:nvGrpSpPr>
                <p:cNvPr id="100399" name="Group 40"/>
                <p:cNvGrpSpPr>
                  <a:grpSpLocks/>
                </p:cNvGrpSpPr>
                <p:nvPr/>
              </p:nvGrpSpPr>
              <p:grpSpPr bwMode="auto">
                <a:xfrm>
                  <a:off x="4991" y="3103"/>
                  <a:ext cx="350" cy="296"/>
                  <a:chOff x="4288" y="1746"/>
                  <a:chExt cx="350" cy="296"/>
                </a:xfrm>
              </p:grpSpPr>
              <p:sp>
                <p:nvSpPr>
                  <p:cNvPr id="100401" name="Oval 41"/>
                  <p:cNvSpPr>
                    <a:spLocks noChangeArrowheads="1"/>
                  </p:cNvSpPr>
                  <p:nvPr/>
                </p:nvSpPr>
                <p:spPr bwMode="auto">
                  <a:xfrm>
                    <a:off x="4288" y="1746"/>
                    <a:ext cx="350" cy="296"/>
                  </a:xfrm>
                  <a:prstGeom prst="ellipse">
                    <a:avLst/>
                  </a:prstGeom>
                  <a:solidFill>
                    <a:srgbClr val="0066FF"/>
                  </a:solidFill>
                  <a:ln w="19050">
                    <a:solidFill>
                      <a:schemeClr val="tx1"/>
                    </a:solidFill>
                    <a:round/>
                    <a:headEnd type="none" w="sm" len="sm"/>
                    <a:tailEnd type="none" w="sm" len="sm"/>
                  </a:ln>
                </p:spPr>
                <p:txBody>
                  <a:bodyPr wrap="none" anchor="ctr"/>
                  <a:lstStyle/>
                  <a:p>
                    <a:endParaRPr lang="ar-DZ"/>
                  </a:p>
                </p:txBody>
              </p:sp>
              <p:sp>
                <p:nvSpPr>
                  <p:cNvPr id="100402" name="Text Box 42"/>
                  <p:cNvSpPr txBox="1">
                    <a:spLocks noChangeArrowheads="1"/>
                  </p:cNvSpPr>
                  <p:nvPr/>
                </p:nvSpPr>
                <p:spPr bwMode="auto">
                  <a:xfrm>
                    <a:off x="4365" y="1769"/>
                    <a:ext cx="196" cy="250"/>
                  </a:xfrm>
                  <a:prstGeom prst="rect">
                    <a:avLst/>
                  </a:prstGeom>
                  <a:noFill/>
                  <a:ln w="12700">
                    <a:noFill/>
                    <a:miter lim="800000"/>
                    <a:headEnd type="none" w="sm" len="sm"/>
                    <a:tailEnd type="none" w="sm" len="sm"/>
                  </a:ln>
                </p:spPr>
                <p:txBody>
                  <a:bodyPr wrap="none">
                    <a:spAutoFit/>
                  </a:bodyPr>
                  <a:lstStyle/>
                  <a:p>
                    <a:pPr algn="r"/>
                    <a:r>
                      <a:rPr lang="en-US"/>
                      <a:t>6</a:t>
                    </a:r>
                  </a:p>
                </p:txBody>
              </p:sp>
            </p:grpSp>
            <p:cxnSp>
              <p:nvCxnSpPr>
                <p:cNvPr id="100400" name="AutoShape 54"/>
                <p:cNvCxnSpPr>
                  <a:cxnSpLocks noChangeShapeType="1"/>
                  <a:stCxn id="100410" idx="4"/>
                  <a:endCxn id="100401" idx="0"/>
                </p:cNvCxnSpPr>
                <p:nvPr/>
              </p:nvCxnSpPr>
              <p:spPr bwMode="auto">
                <a:xfrm>
                  <a:off x="5166" y="2800"/>
                  <a:ext cx="0" cy="297"/>
                </a:xfrm>
                <a:prstGeom prst="straightConnector1">
                  <a:avLst/>
                </a:prstGeom>
                <a:noFill/>
                <a:ln w="28575">
                  <a:solidFill>
                    <a:schemeClr val="tx1"/>
                  </a:solidFill>
                  <a:round/>
                  <a:headEnd type="none" w="sm" len="sm"/>
                  <a:tailEnd type="triangle" w="med" len="med"/>
                </a:ln>
              </p:spPr>
            </p:cxnSp>
          </p:grpSp>
          <p:grpSp>
            <p:nvGrpSpPr>
              <p:cNvPr id="100388" name="Group 55"/>
              <p:cNvGrpSpPr>
                <a:grpSpLocks/>
              </p:cNvGrpSpPr>
              <p:nvPr/>
            </p:nvGrpSpPr>
            <p:grpSpPr bwMode="auto">
              <a:xfrm>
                <a:off x="8480425" y="5243513"/>
                <a:ext cx="571500" cy="1184275"/>
                <a:chOff x="5347" y="3251"/>
                <a:chExt cx="360" cy="746"/>
              </a:xfrm>
            </p:grpSpPr>
            <p:grpSp>
              <p:nvGrpSpPr>
                <p:cNvPr id="100395" name="Group 6"/>
                <p:cNvGrpSpPr>
                  <a:grpSpLocks/>
                </p:cNvGrpSpPr>
                <p:nvPr/>
              </p:nvGrpSpPr>
              <p:grpSpPr bwMode="auto">
                <a:xfrm>
                  <a:off x="5357" y="3701"/>
                  <a:ext cx="350" cy="296"/>
                  <a:chOff x="4738" y="2684"/>
                  <a:chExt cx="350" cy="296"/>
                </a:xfrm>
              </p:grpSpPr>
              <p:sp>
                <p:nvSpPr>
                  <p:cNvPr id="100397" name="Oval 7"/>
                  <p:cNvSpPr>
                    <a:spLocks noChangeArrowheads="1"/>
                  </p:cNvSpPr>
                  <p:nvPr/>
                </p:nvSpPr>
                <p:spPr bwMode="auto">
                  <a:xfrm>
                    <a:off x="4738" y="2684"/>
                    <a:ext cx="350" cy="296"/>
                  </a:xfrm>
                  <a:prstGeom prst="ellipse">
                    <a:avLst/>
                  </a:prstGeom>
                  <a:solidFill>
                    <a:srgbClr val="0066FF"/>
                  </a:solidFill>
                  <a:ln w="38100">
                    <a:solidFill>
                      <a:schemeClr val="tx1"/>
                    </a:solidFill>
                    <a:round/>
                    <a:headEnd type="none" w="sm" len="sm"/>
                    <a:tailEnd type="none" w="sm" len="sm"/>
                  </a:ln>
                </p:spPr>
                <p:txBody>
                  <a:bodyPr wrap="none" anchor="ctr"/>
                  <a:lstStyle/>
                  <a:p>
                    <a:endParaRPr lang="ar-DZ"/>
                  </a:p>
                </p:txBody>
              </p:sp>
              <p:sp>
                <p:nvSpPr>
                  <p:cNvPr id="100398" name="Text Box 8"/>
                  <p:cNvSpPr txBox="1">
                    <a:spLocks noChangeArrowheads="1"/>
                  </p:cNvSpPr>
                  <p:nvPr/>
                </p:nvSpPr>
                <p:spPr bwMode="auto">
                  <a:xfrm>
                    <a:off x="4815" y="2707"/>
                    <a:ext cx="196" cy="250"/>
                  </a:xfrm>
                  <a:prstGeom prst="rect">
                    <a:avLst/>
                  </a:prstGeom>
                  <a:noFill/>
                  <a:ln w="12700">
                    <a:noFill/>
                    <a:miter lim="800000"/>
                    <a:headEnd type="none" w="sm" len="sm"/>
                    <a:tailEnd type="none" w="sm" len="sm"/>
                  </a:ln>
                </p:spPr>
                <p:txBody>
                  <a:bodyPr wrap="none">
                    <a:spAutoFit/>
                  </a:bodyPr>
                  <a:lstStyle/>
                  <a:p>
                    <a:pPr algn="r"/>
                    <a:r>
                      <a:rPr lang="en-US"/>
                      <a:t>8</a:t>
                    </a:r>
                  </a:p>
                </p:txBody>
              </p:sp>
            </p:grpSp>
            <p:cxnSp>
              <p:nvCxnSpPr>
                <p:cNvPr id="100396" name="AutoShape 55"/>
                <p:cNvCxnSpPr>
                  <a:cxnSpLocks noChangeShapeType="1"/>
                  <a:stCxn id="100401" idx="6"/>
                  <a:endCxn id="100397" idx="0"/>
                </p:cNvCxnSpPr>
                <p:nvPr/>
              </p:nvCxnSpPr>
              <p:spPr bwMode="auto">
                <a:xfrm>
                  <a:off x="5347" y="3251"/>
                  <a:ext cx="185" cy="438"/>
                </a:xfrm>
                <a:prstGeom prst="curvedConnector2">
                  <a:avLst/>
                </a:prstGeom>
                <a:noFill/>
                <a:ln w="28575">
                  <a:solidFill>
                    <a:schemeClr val="tx1"/>
                  </a:solidFill>
                  <a:round/>
                  <a:headEnd type="none" w="sm" len="sm"/>
                  <a:tailEnd type="triangle" w="med" len="med"/>
                </a:ln>
              </p:spPr>
            </p:cxnSp>
          </p:grpSp>
          <p:grpSp>
            <p:nvGrpSpPr>
              <p:cNvPr id="100389" name="Group 60"/>
              <p:cNvGrpSpPr>
                <a:grpSpLocks/>
              </p:cNvGrpSpPr>
              <p:nvPr/>
            </p:nvGrpSpPr>
            <p:grpSpPr bwMode="auto">
              <a:xfrm>
                <a:off x="7100888" y="5160963"/>
                <a:ext cx="903287" cy="1193800"/>
                <a:chOff x="4473" y="3251"/>
                <a:chExt cx="569" cy="752"/>
              </a:xfrm>
            </p:grpSpPr>
            <p:grpSp>
              <p:nvGrpSpPr>
                <p:cNvPr id="100390" name="Group 43"/>
                <p:cNvGrpSpPr>
                  <a:grpSpLocks/>
                </p:cNvGrpSpPr>
                <p:nvPr/>
              </p:nvGrpSpPr>
              <p:grpSpPr bwMode="auto">
                <a:xfrm>
                  <a:off x="4479" y="3707"/>
                  <a:ext cx="350" cy="296"/>
                  <a:chOff x="4288" y="1746"/>
                  <a:chExt cx="350" cy="296"/>
                </a:xfrm>
              </p:grpSpPr>
              <p:sp>
                <p:nvSpPr>
                  <p:cNvPr id="100393" name="Oval 44"/>
                  <p:cNvSpPr>
                    <a:spLocks noChangeArrowheads="1"/>
                  </p:cNvSpPr>
                  <p:nvPr/>
                </p:nvSpPr>
                <p:spPr bwMode="auto">
                  <a:xfrm>
                    <a:off x="4288" y="1746"/>
                    <a:ext cx="350" cy="296"/>
                  </a:xfrm>
                  <a:prstGeom prst="ellipse">
                    <a:avLst/>
                  </a:prstGeom>
                  <a:solidFill>
                    <a:srgbClr val="0066FF"/>
                  </a:solidFill>
                  <a:ln w="19050">
                    <a:solidFill>
                      <a:schemeClr val="tx1"/>
                    </a:solidFill>
                    <a:round/>
                    <a:headEnd type="none" w="sm" len="sm"/>
                    <a:tailEnd type="none" w="sm" len="sm"/>
                  </a:ln>
                </p:spPr>
                <p:txBody>
                  <a:bodyPr wrap="none" anchor="ctr"/>
                  <a:lstStyle/>
                  <a:p>
                    <a:endParaRPr lang="ar-DZ"/>
                  </a:p>
                </p:txBody>
              </p:sp>
              <p:sp>
                <p:nvSpPr>
                  <p:cNvPr id="100394" name="Text Box 45"/>
                  <p:cNvSpPr txBox="1">
                    <a:spLocks noChangeArrowheads="1"/>
                  </p:cNvSpPr>
                  <p:nvPr/>
                </p:nvSpPr>
                <p:spPr bwMode="auto">
                  <a:xfrm>
                    <a:off x="4365" y="1769"/>
                    <a:ext cx="196" cy="250"/>
                  </a:xfrm>
                  <a:prstGeom prst="rect">
                    <a:avLst/>
                  </a:prstGeom>
                  <a:noFill/>
                  <a:ln w="12700">
                    <a:noFill/>
                    <a:miter lim="800000"/>
                    <a:headEnd type="none" w="sm" len="sm"/>
                    <a:tailEnd type="none" w="sm" len="sm"/>
                  </a:ln>
                </p:spPr>
                <p:txBody>
                  <a:bodyPr wrap="none">
                    <a:spAutoFit/>
                  </a:bodyPr>
                  <a:lstStyle/>
                  <a:p>
                    <a:pPr algn="r"/>
                    <a:r>
                      <a:rPr lang="en-US"/>
                      <a:t>7</a:t>
                    </a:r>
                  </a:p>
                </p:txBody>
              </p:sp>
            </p:grpSp>
            <p:cxnSp>
              <p:nvCxnSpPr>
                <p:cNvPr id="100391" name="AutoShape 56"/>
                <p:cNvCxnSpPr>
                  <a:cxnSpLocks noChangeShapeType="1"/>
                  <a:stCxn id="100401" idx="3"/>
                  <a:endCxn id="100393" idx="7"/>
                </p:cNvCxnSpPr>
                <p:nvPr/>
              </p:nvCxnSpPr>
              <p:spPr bwMode="auto">
                <a:xfrm flipH="1">
                  <a:off x="4778" y="3362"/>
                  <a:ext cx="264" cy="382"/>
                </a:xfrm>
                <a:prstGeom prst="straightConnector1">
                  <a:avLst/>
                </a:prstGeom>
                <a:noFill/>
                <a:ln w="28575">
                  <a:solidFill>
                    <a:schemeClr val="tx1"/>
                  </a:solidFill>
                  <a:round/>
                  <a:headEnd type="none" w="sm" len="sm"/>
                  <a:tailEnd type="triangle" w="med" len="med"/>
                </a:ln>
              </p:spPr>
            </p:cxnSp>
            <p:cxnSp>
              <p:nvCxnSpPr>
                <p:cNvPr id="100392" name="AutoShape 57"/>
                <p:cNvCxnSpPr>
                  <a:cxnSpLocks noChangeShapeType="1"/>
                  <a:stCxn id="100393" idx="2"/>
                  <a:endCxn id="100401" idx="2"/>
                </p:cNvCxnSpPr>
                <p:nvPr/>
              </p:nvCxnSpPr>
              <p:spPr bwMode="auto">
                <a:xfrm rot="10800000" flipH="1">
                  <a:off x="4473" y="3251"/>
                  <a:ext cx="512" cy="604"/>
                </a:xfrm>
                <a:prstGeom prst="curvedConnector3">
                  <a:avLst>
                    <a:gd name="adj1" fmla="val -19532"/>
                  </a:avLst>
                </a:prstGeom>
                <a:noFill/>
                <a:ln w="28575">
                  <a:solidFill>
                    <a:schemeClr val="tx1"/>
                  </a:solidFill>
                  <a:round/>
                  <a:headEnd type="none" w="sm" len="sm"/>
                  <a:tailEnd type="triangle" w="med" len="med"/>
                </a:ln>
              </p:spPr>
            </p:cxnSp>
          </p:grpSp>
        </p:grpSp>
        <p:grpSp>
          <p:nvGrpSpPr>
            <p:cNvPr id="100373" name="Group 66"/>
            <p:cNvGrpSpPr>
              <a:grpSpLocks/>
            </p:cNvGrpSpPr>
            <p:nvPr/>
          </p:nvGrpSpPr>
          <p:grpSpPr bwMode="auto">
            <a:xfrm>
              <a:off x="261938" y="2468563"/>
              <a:ext cx="5937250" cy="1333500"/>
              <a:chOff x="165" y="1555"/>
              <a:chExt cx="3714" cy="967"/>
            </a:xfrm>
          </p:grpSpPr>
          <p:sp>
            <p:nvSpPr>
              <p:cNvPr id="100380" name="Oval 67"/>
              <p:cNvSpPr>
                <a:spLocks noChangeArrowheads="1"/>
              </p:cNvSpPr>
              <p:nvPr/>
            </p:nvSpPr>
            <p:spPr bwMode="auto">
              <a:xfrm>
                <a:off x="165" y="1555"/>
                <a:ext cx="1380" cy="249"/>
              </a:xfrm>
              <a:prstGeom prst="ellipse">
                <a:avLst/>
              </a:prstGeom>
              <a:noFill/>
              <a:ln w="38100">
                <a:solidFill>
                  <a:schemeClr val="tx2"/>
                </a:solidFill>
                <a:round/>
                <a:headEnd type="none" w="sm" len="sm"/>
                <a:tailEnd type="none" w="sm" len="sm"/>
              </a:ln>
            </p:spPr>
            <p:txBody>
              <a:bodyPr wrap="none" anchor="ctr"/>
              <a:lstStyle/>
              <a:p>
                <a:endParaRPr lang="ar-DZ"/>
              </a:p>
            </p:txBody>
          </p:sp>
          <p:sp>
            <p:nvSpPr>
              <p:cNvPr id="100381" name="Line 68"/>
              <p:cNvSpPr>
                <a:spLocks noChangeShapeType="1"/>
              </p:cNvSpPr>
              <p:nvPr/>
            </p:nvSpPr>
            <p:spPr bwMode="auto">
              <a:xfrm>
                <a:off x="1540" y="1684"/>
                <a:ext cx="2339" cy="838"/>
              </a:xfrm>
              <a:prstGeom prst="line">
                <a:avLst/>
              </a:prstGeom>
              <a:noFill/>
              <a:ln w="38100">
                <a:solidFill>
                  <a:schemeClr val="tx2"/>
                </a:solidFill>
                <a:round/>
                <a:headEnd type="none" w="sm" len="sm"/>
                <a:tailEnd type="triangle" w="sm" len="sm"/>
              </a:ln>
            </p:spPr>
            <p:txBody>
              <a:bodyPr/>
              <a:lstStyle/>
              <a:p>
                <a:endParaRPr lang="fr-FR"/>
              </a:p>
            </p:txBody>
          </p:sp>
        </p:grpSp>
        <p:grpSp>
          <p:nvGrpSpPr>
            <p:cNvPr id="100374" name="Group 72"/>
            <p:cNvGrpSpPr>
              <a:grpSpLocks/>
            </p:cNvGrpSpPr>
            <p:nvPr/>
          </p:nvGrpSpPr>
          <p:grpSpPr bwMode="auto">
            <a:xfrm>
              <a:off x="638175" y="3749675"/>
              <a:ext cx="7210425" cy="539750"/>
              <a:chOff x="402" y="2362"/>
              <a:chExt cx="4542" cy="340"/>
            </a:xfrm>
          </p:grpSpPr>
          <p:sp>
            <p:nvSpPr>
              <p:cNvPr id="100378" name="Oval 73"/>
              <p:cNvSpPr>
                <a:spLocks noChangeArrowheads="1"/>
              </p:cNvSpPr>
              <p:nvPr/>
            </p:nvSpPr>
            <p:spPr bwMode="auto">
              <a:xfrm>
                <a:off x="402" y="2362"/>
                <a:ext cx="341" cy="201"/>
              </a:xfrm>
              <a:prstGeom prst="ellipse">
                <a:avLst/>
              </a:prstGeom>
              <a:noFill/>
              <a:ln w="38100">
                <a:solidFill>
                  <a:schemeClr val="tx2"/>
                </a:solidFill>
                <a:round/>
                <a:headEnd type="none" w="sm" len="sm"/>
                <a:tailEnd type="none" w="sm" len="sm"/>
              </a:ln>
            </p:spPr>
            <p:txBody>
              <a:bodyPr wrap="none" anchor="ctr"/>
              <a:lstStyle/>
              <a:p>
                <a:endParaRPr lang="ar-DZ"/>
              </a:p>
            </p:txBody>
          </p:sp>
          <p:sp>
            <p:nvSpPr>
              <p:cNvPr id="100379" name="Line 74"/>
              <p:cNvSpPr>
                <a:spLocks noChangeShapeType="1"/>
              </p:cNvSpPr>
              <p:nvPr/>
            </p:nvSpPr>
            <p:spPr bwMode="auto">
              <a:xfrm>
                <a:off x="750" y="2475"/>
                <a:ext cx="4194" cy="227"/>
              </a:xfrm>
              <a:prstGeom prst="line">
                <a:avLst/>
              </a:prstGeom>
              <a:noFill/>
              <a:ln w="38100">
                <a:solidFill>
                  <a:schemeClr val="tx2"/>
                </a:solidFill>
                <a:round/>
                <a:headEnd type="none" w="sm" len="sm"/>
                <a:tailEnd type="triangle" w="sm" len="sm"/>
              </a:ln>
            </p:spPr>
            <p:txBody>
              <a:bodyPr/>
              <a:lstStyle/>
              <a:p>
                <a:endParaRPr lang="fr-FR"/>
              </a:p>
            </p:txBody>
          </p:sp>
        </p:grpSp>
        <p:grpSp>
          <p:nvGrpSpPr>
            <p:cNvPr id="100375" name="Group 75"/>
            <p:cNvGrpSpPr>
              <a:grpSpLocks/>
            </p:cNvGrpSpPr>
            <p:nvPr/>
          </p:nvGrpSpPr>
          <p:grpSpPr bwMode="auto">
            <a:xfrm>
              <a:off x="227013" y="4151313"/>
              <a:ext cx="7045325" cy="1717675"/>
              <a:chOff x="143" y="2615"/>
              <a:chExt cx="4438" cy="1082"/>
            </a:xfrm>
          </p:grpSpPr>
          <p:sp>
            <p:nvSpPr>
              <p:cNvPr id="100376" name="Oval 76"/>
              <p:cNvSpPr>
                <a:spLocks noChangeArrowheads="1"/>
              </p:cNvSpPr>
              <p:nvPr/>
            </p:nvSpPr>
            <p:spPr bwMode="auto">
              <a:xfrm>
                <a:off x="143" y="2615"/>
                <a:ext cx="3933" cy="249"/>
              </a:xfrm>
              <a:prstGeom prst="ellipse">
                <a:avLst/>
              </a:prstGeom>
              <a:noFill/>
              <a:ln w="38100">
                <a:solidFill>
                  <a:schemeClr val="tx2"/>
                </a:solidFill>
                <a:round/>
                <a:headEnd type="none" w="sm" len="sm"/>
                <a:tailEnd type="none" w="sm" len="sm"/>
              </a:ln>
            </p:spPr>
            <p:txBody>
              <a:bodyPr wrap="none" anchor="ctr"/>
              <a:lstStyle/>
              <a:p>
                <a:endParaRPr lang="ar-DZ"/>
              </a:p>
            </p:txBody>
          </p:sp>
          <p:sp>
            <p:nvSpPr>
              <p:cNvPr id="100377" name="Line 77"/>
              <p:cNvSpPr>
                <a:spLocks noChangeShapeType="1"/>
              </p:cNvSpPr>
              <p:nvPr/>
            </p:nvSpPr>
            <p:spPr bwMode="auto">
              <a:xfrm>
                <a:off x="3909" y="2780"/>
                <a:ext cx="672" cy="917"/>
              </a:xfrm>
              <a:prstGeom prst="line">
                <a:avLst/>
              </a:prstGeom>
              <a:noFill/>
              <a:ln w="38100">
                <a:solidFill>
                  <a:schemeClr val="tx2"/>
                </a:solidFill>
                <a:round/>
                <a:headEnd type="none" w="sm" len="sm"/>
                <a:tailEnd type="triangle" w="sm" len="sm"/>
              </a:ln>
            </p:spPr>
            <p:txBody>
              <a:bodyPr/>
              <a:lstStyle/>
              <a:p>
                <a:endParaRPr lang="fr-FR"/>
              </a:p>
            </p:txBody>
          </p:sp>
        </p:grpSp>
      </p:grpSp>
      <p:grpSp>
        <p:nvGrpSpPr>
          <p:cNvPr id="30" name="Group 78"/>
          <p:cNvGrpSpPr>
            <a:grpSpLocks/>
          </p:cNvGrpSpPr>
          <p:nvPr/>
        </p:nvGrpSpPr>
        <p:grpSpPr bwMode="auto">
          <a:xfrm>
            <a:off x="19050" y="4613275"/>
            <a:ext cx="8459788" cy="1808163"/>
            <a:chOff x="12" y="2906"/>
            <a:chExt cx="5329" cy="1139"/>
          </a:xfrm>
        </p:grpSpPr>
        <p:sp>
          <p:nvSpPr>
            <p:cNvPr id="100368" name="Oval 79"/>
            <p:cNvSpPr>
              <a:spLocks noChangeArrowheads="1"/>
            </p:cNvSpPr>
            <p:nvPr/>
          </p:nvSpPr>
          <p:spPr bwMode="auto">
            <a:xfrm>
              <a:off x="12" y="2906"/>
              <a:ext cx="2936" cy="1139"/>
            </a:xfrm>
            <a:prstGeom prst="ellipse">
              <a:avLst/>
            </a:prstGeom>
            <a:noFill/>
            <a:ln w="38100">
              <a:solidFill>
                <a:schemeClr val="tx2"/>
              </a:solidFill>
              <a:round/>
              <a:headEnd type="none" w="sm" len="sm"/>
              <a:tailEnd type="none" w="sm" len="sm"/>
            </a:ln>
          </p:spPr>
          <p:txBody>
            <a:bodyPr wrap="none" anchor="ctr"/>
            <a:lstStyle/>
            <a:p>
              <a:endParaRPr lang="ar-DZ"/>
            </a:p>
          </p:txBody>
        </p:sp>
        <p:sp>
          <p:nvSpPr>
            <p:cNvPr id="100369" name="Line 80"/>
            <p:cNvSpPr>
              <a:spLocks noChangeShapeType="1"/>
            </p:cNvSpPr>
            <p:nvPr/>
          </p:nvSpPr>
          <p:spPr bwMode="auto">
            <a:xfrm>
              <a:off x="2940" y="3491"/>
              <a:ext cx="2401" cy="336"/>
            </a:xfrm>
            <a:prstGeom prst="line">
              <a:avLst/>
            </a:prstGeom>
            <a:noFill/>
            <a:ln w="38100">
              <a:solidFill>
                <a:schemeClr val="tx2"/>
              </a:solidFill>
              <a:round/>
              <a:headEnd type="none" w="sm" len="sm"/>
              <a:tailEnd type="triangle" w="sm" len="sm"/>
            </a:ln>
          </p:spPr>
          <p:txBody>
            <a:bodyPr/>
            <a:lstStyle/>
            <a:p>
              <a:endParaRPr lang="fr-F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10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2811"/>
                                        </p:tgtEl>
                                        <p:attrNameLst>
                                          <p:attrName>style.visibility</p:attrName>
                                        </p:attrNameLst>
                                      </p:cBhvr>
                                      <p:to>
                                        <p:strVal val="visible"/>
                                      </p:to>
                                    </p:set>
                                    <p:animEffect transition="in" filter="wipe(left)">
                                      <p:cBhvr>
                                        <p:cTn id="22" dur="1000"/>
                                        <p:tgtEl>
                                          <p:spTgt spid="2028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1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2816"/>
                                        </p:tgtEl>
                                        <p:attrNameLst>
                                          <p:attrName>style.visibility</p:attrName>
                                        </p:attrNameLst>
                                      </p:cBhvr>
                                      <p:to>
                                        <p:strVal val="visible"/>
                                      </p:to>
                                    </p:set>
                                    <p:animEffect transition="in" filter="wipe(left)">
                                      <p:cBhvr>
                                        <p:cTn id="32" dur="1000"/>
                                        <p:tgtEl>
                                          <p:spTgt spid="2028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10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10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left)">
                                      <p:cBhvr>
                                        <p:cTn id="4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811" grpId="0"/>
      <p:bldP spid="202816" grpId="0"/>
      <p:bldP spid="2" grpId="0"/>
      <p:bldP spid="3"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050"/>
          <p:cNvSpPr>
            <a:spLocks noChangeArrowheads="1"/>
          </p:cNvSpPr>
          <p:nvPr/>
        </p:nvSpPr>
        <p:spPr bwMode="auto">
          <a:xfrm>
            <a:off x="0" y="428604"/>
            <a:ext cx="8643938" cy="533400"/>
          </a:xfrm>
          <a:prstGeom prst="rect">
            <a:avLst/>
          </a:prstGeom>
          <a:noFill/>
          <a:ln w="12700">
            <a:noFill/>
            <a:miter lim="800000"/>
            <a:headEnd/>
            <a:tailEnd/>
          </a:ln>
        </p:spPr>
        <p:txBody>
          <a:bodyPr lIns="90488" tIns="44450" rIns="90488" bIns="44450" anchor="ctr"/>
          <a:lstStyle/>
          <a:p>
            <a:r>
              <a:rPr lang="fr-FR" sz="3200" dirty="0">
                <a:solidFill>
                  <a:schemeClr val="tx2"/>
                </a:solidFill>
                <a:latin typeface="Arial" charset="0"/>
              </a:rPr>
              <a:t>Chemin sensibilisé : </a:t>
            </a:r>
            <a:r>
              <a:rPr lang="fr-FR" sz="3200" dirty="0" err="1">
                <a:solidFill>
                  <a:schemeClr val="tx2"/>
                </a:solidFill>
                <a:latin typeface="Arial" charset="0"/>
              </a:rPr>
              <a:t>exec</a:t>
            </a:r>
            <a:r>
              <a:rPr lang="fr-FR" sz="3200" dirty="0">
                <a:solidFill>
                  <a:schemeClr val="tx2"/>
                </a:solidFill>
                <a:latin typeface="Arial" charset="0"/>
              </a:rPr>
              <a:t>(P,</a:t>
            </a:r>
            <a:r>
              <a:rPr lang="en-US" sz="3200" dirty="0">
                <a:solidFill>
                  <a:schemeClr val="tx2"/>
                </a:solidFill>
                <a:latin typeface="Arial" charset="0"/>
              </a:rPr>
              <a:t> </a:t>
            </a:r>
            <a:r>
              <a:rPr lang="fr-FR" sz="3200" dirty="0">
                <a:solidFill>
                  <a:schemeClr val="tx2"/>
                </a:solidFill>
                <a:latin typeface="Arial" charset="0"/>
              </a:rPr>
              <a:t>X)</a:t>
            </a:r>
            <a:endParaRPr lang="fr-FR" sz="2800" dirty="0">
              <a:solidFill>
                <a:schemeClr val="tx2"/>
              </a:solidFill>
              <a:latin typeface="Arial" charset="0"/>
            </a:endParaRPr>
          </a:p>
        </p:txBody>
      </p:sp>
      <p:sp>
        <p:nvSpPr>
          <p:cNvPr id="101379" name="Rectangle 2084"/>
          <p:cNvSpPr>
            <a:spLocks noChangeArrowheads="1"/>
          </p:cNvSpPr>
          <p:nvPr/>
        </p:nvSpPr>
        <p:spPr bwMode="auto">
          <a:xfrm>
            <a:off x="0" y="1524000"/>
            <a:ext cx="7456488" cy="5334000"/>
          </a:xfrm>
          <a:prstGeom prst="rect">
            <a:avLst/>
          </a:prstGeom>
          <a:noFill/>
          <a:ln w="12700">
            <a:noFill/>
            <a:miter lim="800000"/>
            <a:headEnd/>
            <a:tailEnd/>
          </a:ln>
        </p:spPr>
        <p:txBody>
          <a:bodyPr lIns="90488" tIns="44450" rIns="90488" bIns="44450"/>
          <a:lstStyle/>
          <a:p>
            <a:pPr marL="342900" indent="-342900">
              <a:spcBef>
                <a:spcPct val="20000"/>
              </a:spcBef>
              <a:buClr>
                <a:schemeClr val="accent2"/>
              </a:buClr>
              <a:buFont typeface="Monotype Sorts" charset="0"/>
              <a:buNone/>
            </a:pPr>
            <a:r>
              <a:rPr lang="fr-FR" b="0" dirty="0"/>
              <a:t>    </a:t>
            </a:r>
            <a:r>
              <a:rPr lang="fr-FR" u="sng" dirty="0"/>
              <a:t>Principe :</a:t>
            </a:r>
            <a:r>
              <a:rPr lang="fr-FR" dirty="0"/>
              <a:t>  X sensibilise un unique </a:t>
            </a:r>
          </a:p>
          <a:p>
            <a:pPr marL="342900" indent="-342900">
              <a:spcBef>
                <a:spcPct val="20000"/>
              </a:spcBef>
              <a:buClr>
                <a:schemeClr val="accent2"/>
              </a:buClr>
              <a:buFont typeface="Monotype Sorts" charset="0"/>
              <a:buNone/>
            </a:pPr>
            <a:r>
              <a:rPr lang="fr-FR" dirty="0"/>
              <a:t>                   chemin du GFC</a:t>
            </a:r>
            <a:endParaRPr lang="fr-FR" u="sng" dirty="0"/>
          </a:p>
          <a:p>
            <a:pPr marL="342900" indent="-342900">
              <a:spcBef>
                <a:spcPct val="20000"/>
              </a:spcBef>
              <a:buClr>
                <a:schemeClr val="accent2"/>
              </a:buClr>
              <a:buFont typeface="Monotype Sorts" charset="0"/>
              <a:buNone/>
            </a:pPr>
            <a:r>
              <a:rPr lang="fr-FR" b="0" dirty="0"/>
              <a:t>    </a:t>
            </a:r>
            <a:r>
              <a:rPr lang="fr-FR" u="sng" dirty="0" err="1"/>
              <a:t>Déf</a:t>
            </a:r>
            <a:r>
              <a:rPr lang="fr-FR" u="sng" dirty="0"/>
              <a:t>:</a:t>
            </a:r>
            <a:r>
              <a:rPr lang="fr-FR" dirty="0"/>
              <a:t> </a:t>
            </a:r>
            <a:r>
              <a:rPr lang="en-US" dirty="0"/>
              <a:t>s</a:t>
            </a:r>
            <a:r>
              <a:rPr lang="fr-FR" dirty="0" err="1"/>
              <a:t>équence</a:t>
            </a:r>
            <a:r>
              <a:rPr lang="fr-FR" dirty="0"/>
              <a:t> de sommets du GFC,</a:t>
            </a:r>
          </a:p>
          <a:p>
            <a:pPr marL="342900" indent="-342900">
              <a:spcBef>
                <a:spcPct val="20000"/>
              </a:spcBef>
              <a:buClr>
                <a:schemeClr val="accent2"/>
              </a:buClr>
              <a:buFont typeface="Monotype Sorts" charset="0"/>
              <a:buNone/>
            </a:pPr>
            <a:r>
              <a:rPr lang="fr-FR" dirty="0"/>
              <a:t> non nécessairement finie, empruntée lors</a:t>
            </a:r>
          </a:p>
          <a:p>
            <a:pPr marL="342900" indent="-342900">
              <a:spcBef>
                <a:spcPct val="20000"/>
              </a:spcBef>
              <a:buClr>
                <a:schemeClr val="accent2"/>
              </a:buClr>
              <a:buFont typeface="Monotype Sorts" charset="0"/>
              <a:buNone/>
            </a:pPr>
            <a:r>
              <a:rPr lang="fr-FR" dirty="0"/>
              <a:t>de l’exécution de P avec X comme entrée</a:t>
            </a:r>
          </a:p>
          <a:p>
            <a:pPr marL="342900" indent="-342900">
              <a:spcBef>
                <a:spcPct val="20000"/>
              </a:spcBef>
              <a:buClr>
                <a:schemeClr val="accent2"/>
              </a:buClr>
              <a:buFont typeface="Monotype Sorts" charset="0"/>
              <a:buNone/>
            </a:pPr>
            <a:r>
              <a:rPr lang="fr-FR" u="sng" dirty="0"/>
              <a:t> Exemples :</a:t>
            </a:r>
            <a:r>
              <a:rPr lang="fr-FR" dirty="0"/>
              <a:t> </a:t>
            </a:r>
          </a:p>
          <a:p>
            <a:pPr marL="342900" indent="-342900">
              <a:spcBef>
                <a:spcPct val="20000"/>
              </a:spcBef>
              <a:buClr>
                <a:schemeClr val="accent2"/>
              </a:buClr>
              <a:buFont typeface="Monotype Sorts" charset="0"/>
              <a:buNone/>
            </a:pPr>
            <a:r>
              <a:rPr lang="fr-FR" dirty="0"/>
              <a:t>      </a:t>
            </a:r>
            <a:r>
              <a:rPr lang="fr-FR" dirty="0" err="1"/>
              <a:t>exec</a:t>
            </a:r>
            <a:r>
              <a:rPr lang="fr-FR" dirty="0"/>
              <a:t>(P, (0,0))  = </a:t>
            </a:r>
            <a:r>
              <a:rPr lang="fr-FR" dirty="0">
                <a:latin typeface="Courier New" pitchFamily="49" charset="0"/>
              </a:rPr>
              <a:t>a-b-d-f</a:t>
            </a:r>
          </a:p>
          <a:p>
            <a:pPr marL="342900" indent="-342900">
              <a:spcBef>
                <a:spcPct val="20000"/>
              </a:spcBef>
              <a:buClr>
                <a:schemeClr val="accent2"/>
              </a:buClr>
              <a:buFont typeface="Monotype Sorts" charset="0"/>
              <a:buNone/>
            </a:pPr>
            <a:r>
              <a:rPr lang="fr-FR" dirty="0"/>
              <a:t>     </a:t>
            </a:r>
            <a:r>
              <a:rPr lang="fr-FR" dirty="0" err="1"/>
              <a:t>exec</a:t>
            </a:r>
            <a:r>
              <a:rPr lang="fr-FR" dirty="0"/>
              <a:t>(P, (2,-1)) = </a:t>
            </a:r>
            <a:r>
              <a:rPr lang="fr-FR" dirty="0">
                <a:latin typeface="Courier New" pitchFamily="49" charset="0"/>
              </a:rPr>
              <a:t>a-b-c-b-d-e-f</a:t>
            </a:r>
          </a:p>
          <a:p>
            <a:pPr marL="342900" indent="-342900">
              <a:spcBef>
                <a:spcPct val="20000"/>
              </a:spcBef>
              <a:buClr>
                <a:schemeClr val="accent2"/>
              </a:buClr>
              <a:buFont typeface="Monotype Sorts" charset="0"/>
              <a:buNone/>
            </a:pPr>
            <a:r>
              <a:rPr lang="fr-FR" dirty="0"/>
              <a:t>    </a:t>
            </a:r>
            <a:r>
              <a:rPr lang="fr-FR" dirty="0" err="1"/>
              <a:t>exec</a:t>
            </a:r>
            <a:r>
              <a:rPr lang="fr-FR" dirty="0"/>
              <a:t>(P, (3,2)) = </a:t>
            </a:r>
            <a:r>
              <a:rPr lang="fr-FR" dirty="0">
                <a:latin typeface="Courier New" pitchFamily="49" charset="0"/>
              </a:rPr>
              <a:t>a-b-(c-b)²-d-f</a:t>
            </a:r>
          </a:p>
        </p:txBody>
      </p:sp>
      <p:grpSp>
        <p:nvGrpSpPr>
          <p:cNvPr id="101380" name="Group 2090"/>
          <p:cNvGrpSpPr>
            <a:grpSpLocks/>
          </p:cNvGrpSpPr>
          <p:nvPr/>
        </p:nvGrpSpPr>
        <p:grpSpPr bwMode="auto">
          <a:xfrm>
            <a:off x="5326063" y="928670"/>
            <a:ext cx="3817937" cy="5576888"/>
            <a:chOff x="3936" y="576"/>
            <a:chExt cx="2605" cy="3513"/>
          </a:xfrm>
        </p:grpSpPr>
        <p:sp>
          <p:nvSpPr>
            <p:cNvPr id="101383" name="Rectangle 2053"/>
            <p:cNvSpPr>
              <a:spLocks noChangeArrowheads="1"/>
            </p:cNvSpPr>
            <p:nvPr/>
          </p:nvSpPr>
          <p:spPr bwMode="auto">
            <a:xfrm>
              <a:off x="4992" y="1344"/>
              <a:ext cx="698" cy="250"/>
            </a:xfrm>
            <a:prstGeom prst="rect">
              <a:avLst/>
            </a:prstGeom>
            <a:noFill/>
            <a:ln w="12700">
              <a:noFill/>
              <a:miter lim="800000"/>
              <a:headEnd/>
              <a:tailEnd/>
            </a:ln>
          </p:spPr>
          <p:txBody>
            <a:bodyPr wrap="none" lIns="90488" tIns="44450" rIns="90488" bIns="44450">
              <a:spAutoFit/>
            </a:bodyPr>
            <a:lstStyle/>
            <a:p>
              <a:r>
                <a:rPr lang="fr-FR" sz="2000">
                  <a:latin typeface="Tahoma" pitchFamily="34" charset="0"/>
                </a:rPr>
                <a:t>w != 0</a:t>
              </a:r>
            </a:p>
          </p:txBody>
        </p:sp>
        <p:sp>
          <p:nvSpPr>
            <p:cNvPr id="101384" name="Rectangle 2054"/>
            <p:cNvSpPr>
              <a:spLocks noChangeArrowheads="1"/>
            </p:cNvSpPr>
            <p:nvPr/>
          </p:nvSpPr>
          <p:spPr bwMode="auto">
            <a:xfrm>
              <a:off x="4704" y="1872"/>
              <a:ext cx="824" cy="444"/>
            </a:xfrm>
            <a:prstGeom prst="rect">
              <a:avLst/>
            </a:prstGeom>
            <a:noFill/>
            <a:ln w="12700">
              <a:noFill/>
              <a:miter lim="800000"/>
              <a:headEnd/>
              <a:tailEnd/>
            </a:ln>
          </p:spPr>
          <p:txBody>
            <a:bodyPr wrap="none" lIns="90488" tIns="44450" rIns="90488" bIns="44450">
              <a:spAutoFit/>
            </a:bodyPr>
            <a:lstStyle/>
            <a:p>
              <a:r>
                <a:rPr lang="en-US" sz="2000">
                  <a:latin typeface="Tahoma" pitchFamily="34" charset="0"/>
                </a:rPr>
                <a:t>z= z * x</a:t>
              </a:r>
            </a:p>
            <a:p>
              <a:r>
                <a:rPr lang="fr-FR" sz="2000">
                  <a:latin typeface="Tahoma" pitchFamily="34" charset="0"/>
                </a:rPr>
                <a:t>w=</a:t>
              </a:r>
              <a:r>
                <a:rPr lang="en-US" sz="2000">
                  <a:latin typeface="Tahoma" pitchFamily="34" charset="0"/>
                </a:rPr>
                <a:t> w-1</a:t>
              </a:r>
              <a:endParaRPr lang="fr-FR" sz="2000">
                <a:latin typeface="Tahoma" pitchFamily="34" charset="0"/>
              </a:endParaRPr>
            </a:p>
          </p:txBody>
        </p:sp>
        <p:sp>
          <p:nvSpPr>
            <p:cNvPr id="101385" name="Rectangle 2055"/>
            <p:cNvSpPr>
              <a:spLocks noChangeArrowheads="1"/>
            </p:cNvSpPr>
            <p:nvPr/>
          </p:nvSpPr>
          <p:spPr bwMode="auto">
            <a:xfrm>
              <a:off x="5088" y="2544"/>
              <a:ext cx="480" cy="250"/>
            </a:xfrm>
            <a:prstGeom prst="rect">
              <a:avLst/>
            </a:prstGeom>
            <a:noFill/>
            <a:ln w="12700">
              <a:noFill/>
              <a:miter lim="800000"/>
              <a:headEnd/>
              <a:tailEnd/>
            </a:ln>
          </p:spPr>
          <p:txBody>
            <a:bodyPr wrap="none" lIns="90488" tIns="44450" rIns="90488" bIns="44450">
              <a:spAutoFit/>
            </a:bodyPr>
            <a:lstStyle/>
            <a:p>
              <a:r>
                <a:rPr lang="fr-FR" sz="2000">
                  <a:latin typeface="Tahoma" pitchFamily="34" charset="0"/>
                </a:rPr>
                <a:t>y&lt;0</a:t>
              </a:r>
            </a:p>
          </p:txBody>
        </p:sp>
        <p:sp>
          <p:nvSpPr>
            <p:cNvPr id="101386" name="Rectangle 2056"/>
            <p:cNvSpPr>
              <a:spLocks noChangeArrowheads="1"/>
            </p:cNvSpPr>
            <p:nvPr/>
          </p:nvSpPr>
          <p:spPr bwMode="auto">
            <a:xfrm>
              <a:off x="4608" y="3216"/>
              <a:ext cx="1012" cy="250"/>
            </a:xfrm>
            <a:prstGeom prst="rect">
              <a:avLst/>
            </a:prstGeom>
            <a:noFill/>
            <a:ln w="12700">
              <a:noFill/>
              <a:miter lim="800000"/>
              <a:headEnd/>
              <a:tailEnd/>
            </a:ln>
          </p:spPr>
          <p:txBody>
            <a:bodyPr wrap="none" lIns="90488" tIns="44450" rIns="90488" bIns="44450">
              <a:spAutoFit/>
            </a:bodyPr>
            <a:lstStyle/>
            <a:p>
              <a:r>
                <a:rPr lang="fr-FR" sz="1800"/>
                <a:t>  </a:t>
              </a:r>
              <a:r>
                <a:rPr lang="en-US" sz="2000">
                  <a:latin typeface="Tahoma" pitchFamily="34" charset="0"/>
                </a:rPr>
                <a:t>z</a:t>
              </a:r>
              <a:r>
                <a:rPr lang="fr-FR" sz="2000">
                  <a:latin typeface="Tahoma" pitchFamily="34" charset="0"/>
                </a:rPr>
                <a:t>=</a:t>
              </a:r>
              <a:r>
                <a:rPr lang="en-US" sz="2000">
                  <a:latin typeface="Tahoma" pitchFamily="34" charset="0"/>
                </a:rPr>
                <a:t>1.0 / z</a:t>
              </a:r>
              <a:endParaRPr lang="fr-FR" sz="2000">
                <a:latin typeface="Tahoma" pitchFamily="34" charset="0"/>
              </a:endParaRPr>
            </a:p>
          </p:txBody>
        </p:sp>
        <p:grpSp>
          <p:nvGrpSpPr>
            <p:cNvPr id="101387" name="Group 2057"/>
            <p:cNvGrpSpPr>
              <a:grpSpLocks/>
            </p:cNvGrpSpPr>
            <p:nvPr/>
          </p:nvGrpSpPr>
          <p:grpSpPr bwMode="auto">
            <a:xfrm>
              <a:off x="4704" y="624"/>
              <a:ext cx="328" cy="393"/>
              <a:chOff x="4036" y="868"/>
              <a:chExt cx="328" cy="393"/>
            </a:xfrm>
          </p:grpSpPr>
          <p:sp>
            <p:nvSpPr>
              <p:cNvPr id="101412" name="Oval 2058"/>
              <p:cNvSpPr>
                <a:spLocks noChangeArrowheads="1"/>
              </p:cNvSpPr>
              <p:nvPr/>
            </p:nvSpPr>
            <p:spPr bwMode="auto">
              <a:xfrm>
                <a:off x="4036" y="868"/>
                <a:ext cx="328" cy="376"/>
              </a:xfrm>
              <a:prstGeom prst="ellipse">
                <a:avLst/>
              </a:prstGeom>
              <a:noFill/>
              <a:ln w="12700">
                <a:solidFill>
                  <a:schemeClr val="tx1"/>
                </a:solidFill>
                <a:round/>
                <a:headEnd/>
                <a:tailEnd/>
              </a:ln>
            </p:spPr>
            <p:txBody>
              <a:bodyPr wrap="none" anchor="ctr"/>
              <a:lstStyle/>
              <a:p>
                <a:endParaRPr lang="ar-DZ"/>
              </a:p>
            </p:txBody>
          </p:sp>
          <p:sp>
            <p:nvSpPr>
              <p:cNvPr id="101413" name="Rectangle 2059"/>
              <p:cNvSpPr>
                <a:spLocks noChangeArrowheads="1"/>
              </p:cNvSpPr>
              <p:nvPr/>
            </p:nvSpPr>
            <p:spPr bwMode="auto">
              <a:xfrm>
                <a:off x="4071" y="894"/>
                <a:ext cx="265" cy="367"/>
              </a:xfrm>
              <a:prstGeom prst="rect">
                <a:avLst/>
              </a:prstGeom>
              <a:noFill/>
              <a:ln w="12700">
                <a:noFill/>
                <a:miter lim="800000"/>
                <a:headEnd/>
                <a:tailEnd/>
              </a:ln>
            </p:spPr>
            <p:txBody>
              <a:bodyPr wrap="none" lIns="90488" tIns="44450" rIns="90488" bIns="44450">
                <a:spAutoFit/>
              </a:bodyPr>
              <a:lstStyle/>
              <a:p>
                <a:r>
                  <a:rPr lang="fr-FR" sz="3200"/>
                  <a:t>a</a:t>
                </a:r>
              </a:p>
            </p:txBody>
          </p:sp>
        </p:grpSp>
        <p:grpSp>
          <p:nvGrpSpPr>
            <p:cNvPr id="101388" name="Group 2060"/>
            <p:cNvGrpSpPr>
              <a:grpSpLocks/>
            </p:cNvGrpSpPr>
            <p:nvPr/>
          </p:nvGrpSpPr>
          <p:grpSpPr bwMode="auto">
            <a:xfrm>
              <a:off x="4656" y="1296"/>
              <a:ext cx="328" cy="393"/>
              <a:chOff x="4036" y="1492"/>
              <a:chExt cx="328" cy="393"/>
            </a:xfrm>
          </p:grpSpPr>
          <p:sp>
            <p:nvSpPr>
              <p:cNvPr id="101410" name="Oval 2061"/>
              <p:cNvSpPr>
                <a:spLocks noChangeArrowheads="1"/>
              </p:cNvSpPr>
              <p:nvPr/>
            </p:nvSpPr>
            <p:spPr bwMode="auto">
              <a:xfrm>
                <a:off x="4036" y="1492"/>
                <a:ext cx="328" cy="376"/>
              </a:xfrm>
              <a:prstGeom prst="ellipse">
                <a:avLst/>
              </a:prstGeom>
              <a:noFill/>
              <a:ln w="12700">
                <a:solidFill>
                  <a:schemeClr val="tx1"/>
                </a:solidFill>
                <a:round/>
                <a:headEnd/>
                <a:tailEnd/>
              </a:ln>
            </p:spPr>
            <p:txBody>
              <a:bodyPr wrap="none" anchor="ctr"/>
              <a:lstStyle/>
              <a:p>
                <a:endParaRPr lang="ar-DZ"/>
              </a:p>
            </p:txBody>
          </p:sp>
          <p:sp>
            <p:nvSpPr>
              <p:cNvPr id="101411" name="Rectangle 2062"/>
              <p:cNvSpPr>
                <a:spLocks noChangeArrowheads="1"/>
              </p:cNvSpPr>
              <p:nvPr/>
            </p:nvSpPr>
            <p:spPr bwMode="auto">
              <a:xfrm>
                <a:off x="4071" y="1518"/>
                <a:ext cx="280" cy="367"/>
              </a:xfrm>
              <a:prstGeom prst="rect">
                <a:avLst/>
              </a:prstGeom>
              <a:noFill/>
              <a:ln w="12700">
                <a:noFill/>
                <a:miter lim="800000"/>
                <a:headEnd/>
                <a:tailEnd/>
              </a:ln>
            </p:spPr>
            <p:txBody>
              <a:bodyPr wrap="none" lIns="90488" tIns="44450" rIns="90488" bIns="44450">
                <a:spAutoFit/>
              </a:bodyPr>
              <a:lstStyle/>
              <a:p>
                <a:r>
                  <a:rPr lang="fr-FR" sz="3200"/>
                  <a:t>b</a:t>
                </a:r>
              </a:p>
            </p:txBody>
          </p:sp>
        </p:grpSp>
        <p:grpSp>
          <p:nvGrpSpPr>
            <p:cNvPr id="101389" name="Group 2063"/>
            <p:cNvGrpSpPr>
              <a:grpSpLocks/>
            </p:cNvGrpSpPr>
            <p:nvPr/>
          </p:nvGrpSpPr>
          <p:grpSpPr bwMode="auto">
            <a:xfrm>
              <a:off x="4416" y="1968"/>
              <a:ext cx="328" cy="393"/>
              <a:chOff x="3844" y="2164"/>
              <a:chExt cx="328" cy="393"/>
            </a:xfrm>
          </p:grpSpPr>
          <p:sp>
            <p:nvSpPr>
              <p:cNvPr id="101408" name="Oval 2064"/>
              <p:cNvSpPr>
                <a:spLocks noChangeArrowheads="1"/>
              </p:cNvSpPr>
              <p:nvPr/>
            </p:nvSpPr>
            <p:spPr bwMode="auto">
              <a:xfrm>
                <a:off x="3844" y="2164"/>
                <a:ext cx="328" cy="376"/>
              </a:xfrm>
              <a:prstGeom prst="ellipse">
                <a:avLst/>
              </a:prstGeom>
              <a:noFill/>
              <a:ln w="12700">
                <a:solidFill>
                  <a:schemeClr val="tx1"/>
                </a:solidFill>
                <a:round/>
                <a:headEnd/>
                <a:tailEnd/>
              </a:ln>
            </p:spPr>
            <p:txBody>
              <a:bodyPr wrap="none" anchor="ctr"/>
              <a:lstStyle/>
              <a:p>
                <a:endParaRPr lang="ar-DZ"/>
              </a:p>
            </p:txBody>
          </p:sp>
          <p:sp>
            <p:nvSpPr>
              <p:cNvPr id="101409" name="Rectangle 2065"/>
              <p:cNvSpPr>
                <a:spLocks noChangeArrowheads="1"/>
              </p:cNvSpPr>
              <p:nvPr/>
            </p:nvSpPr>
            <p:spPr bwMode="auto">
              <a:xfrm>
                <a:off x="3879" y="2190"/>
                <a:ext cx="249" cy="367"/>
              </a:xfrm>
              <a:prstGeom prst="rect">
                <a:avLst/>
              </a:prstGeom>
              <a:noFill/>
              <a:ln w="12700">
                <a:noFill/>
                <a:miter lim="800000"/>
                <a:headEnd/>
                <a:tailEnd/>
              </a:ln>
            </p:spPr>
            <p:txBody>
              <a:bodyPr wrap="none" lIns="90488" tIns="44450" rIns="90488" bIns="44450">
                <a:spAutoFit/>
              </a:bodyPr>
              <a:lstStyle/>
              <a:p>
                <a:r>
                  <a:rPr lang="fr-FR" sz="3200"/>
                  <a:t>c</a:t>
                </a:r>
              </a:p>
            </p:txBody>
          </p:sp>
        </p:grpSp>
        <p:grpSp>
          <p:nvGrpSpPr>
            <p:cNvPr id="101390" name="Group 2066"/>
            <p:cNvGrpSpPr>
              <a:grpSpLocks/>
            </p:cNvGrpSpPr>
            <p:nvPr/>
          </p:nvGrpSpPr>
          <p:grpSpPr bwMode="auto">
            <a:xfrm>
              <a:off x="4704" y="2496"/>
              <a:ext cx="328" cy="393"/>
              <a:chOff x="4708" y="2164"/>
              <a:chExt cx="328" cy="393"/>
            </a:xfrm>
          </p:grpSpPr>
          <p:sp>
            <p:nvSpPr>
              <p:cNvPr id="101406" name="Oval 2067"/>
              <p:cNvSpPr>
                <a:spLocks noChangeArrowheads="1"/>
              </p:cNvSpPr>
              <p:nvPr/>
            </p:nvSpPr>
            <p:spPr bwMode="auto">
              <a:xfrm>
                <a:off x="4708" y="2164"/>
                <a:ext cx="328" cy="376"/>
              </a:xfrm>
              <a:prstGeom prst="ellipse">
                <a:avLst/>
              </a:prstGeom>
              <a:noFill/>
              <a:ln w="12700">
                <a:solidFill>
                  <a:schemeClr val="tx1"/>
                </a:solidFill>
                <a:round/>
                <a:headEnd/>
                <a:tailEnd/>
              </a:ln>
            </p:spPr>
            <p:txBody>
              <a:bodyPr wrap="none" anchor="ctr"/>
              <a:lstStyle/>
              <a:p>
                <a:endParaRPr lang="ar-DZ"/>
              </a:p>
            </p:txBody>
          </p:sp>
          <p:sp>
            <p:nvSpPr>
              <p:cNvPr id="101407" name="Rectangle 2068"/>
              <p:cNvSpPr>
                <a:spLocks noChangeArrowheads="1"/>
              </p:cNvSpPr>
              <p:nvPr/>
            </p:nvSpPr>
            <p:spPr bwMode="auto">
              <a:xfrm>
                <a:off x="4743" y="2190"/>
                <a:ext cx="280" cy="367"/>
              </a:xfrm>
              <a:prstGeom prst="rect">
                <a:avLst/>
              </a:prstGeom>
              <a:noFill/>
              <a:ln w="12700">
                <a:noFill/>
                <a:miter lim="800000"/>
                <a:headEnd/>
                <a:tailEnd/>
              </a:ln>
            </p:spPr>
            <p:txBody>
              <a:bodyPr wrap="none" lIns="90488" tIns="44450" rIns="90488" bIns="44450">
                <a:spAutoFit/>
              </a:bodyPr>
              <a:lstStyle/>
              <a:p>
                <a:r>
                  <a:rPr lang="fr-FR" sz="3200"/>
                  <a:t>d</a:t>
                </a:r>
              </a:p>
            </p:txBody>
          </p:sp>
        </p:grpSp>
        <p:grpSp>
          <p:nvGrpSpPr>
            <p:cNvPr id="101391" name="Group 2069"/>
            <p:cNvGrpSpPr>
              <a:grpSpLocks/>
            </p:cNvGrpSpPr>
            <p:nvPr/>
          </p:nvGrpSpPr>
          <p:grpSpPr bwMode="auto">
            <a:xfrm>
              <a:off x="5472" y="3168"/>
              <a:ext cx="328" cy="393"/>
              <a:chOff x="3892" y="2836"/>
              <a:chExt cx="328" cy="393"/>
            </a:xfrm>
          </p:grpSpPr>
          <p:sp>
            <p:nvSpPr>
              <p:cNvPr id="101404" name="Oval 2070"/>
              <p:cNvSpPr>
                <a:spLocks noChangeArrowheads="1"/>
              </p:cNvSpPr>
              <p:nvPr/>
            </p:nvSpPr>
            <p:spPr bwMode="auto">
              <a:xfrm>
                <a:off x="3892" y="2836"/>
                <a:ext cx="328" cy="376"/>
              </a:xfrm>
              <a:prstGeom prst="ellipse">
                <a:avLst/>
              </a:prstGeom>
              <a:noFill/>
              <a:ln w="12700">
                <a:solidFill>
                  <a:schemeClr val="tx1"/>
                </a:solidFill>
                <a:round/>
                <a:headEnd/>
                <a:tailEnd/>
              </a:ln>
            </p:spPr>
            <p:txBody>
              <a:bodyPr wrap="none" anchor="ctr"/>
              <a:lstStyle/>
              <a:p>
                <a:endParaRPr lang="ar-DZ"/>
              </a:p>
            </p:txBody>
          </p:sp>
          <p:sp>
            <p:nvSpPr>
              <p:cNvPr id="101405" name="Rectangle 2071"/>
              <p:cNvSpPr>
                <a:spLocks noChangeArrowheads="1"/>
              </p:cNvSpPr>
              <p:nvPr/>
            </p:nvSpPr>
            <p:spPr bwMode="auto">
              <a:xfrm>
                <a:off x="3927" y="2862"/>
                <a:ext cx="249" cy="367"/>
              </a:xfrm>
              <a:prstGeom prst="rect">
                <a:avLst/>
              </a:prstGeom>
              <a:noFill/>
              <a:ln w="12700">
                <a:noFill/>
                <a:miter lim="800000"/>
                <a:headEnd/>
                <a:tailEnd/>
              </a:ln>
            </p:spPr>
            <p:txBody>
              <a:bodyPr wrap="none" lIns="90488" tIns="44450" rIns="90488" bIns="44450">
                <a:spAutoFit/>
              </a:bodyPr>
              <a:lstStyle/>
              <a:p>
                <a:r>
                  <a:rPr lang="fr-FR" sz="3200"/>
                  <a:t>e</a:t>
                </a:r>
              </a:p>
            </p:txBody>
          </p:sp>
        </p:grpSp>
        <p:grpSp>
          <p:nvGrpSpPr>
            <p:cNvPr id="101392" name="Group 2072"/>
            <p:cNvGrpSpPr>
              <a:grpSpLocks/>
            </p:cNvGrpSpPr>
            <p:nvPr/>
          </p:nvGrpSpPr>
          <p:grpSpPr bwMode="auto">
            <a:xfrm>
              <a:off x="4704" y="3696"/>
              <a:ext cx="328" cy="393"/>
              <a:chOff x="4708" y="3364"/>
              <a:chExt cx="328" cy="393"/>
            </a:xfrm>
          </p:grpSpPr>
          <p:sp>
            <p:nvSpPr>
              <p:cNvPr id="101402" name="Oval 2073"/>
              <p:cNvSpPr>
                <a:spLocks noChangeArrowheads="1"/>
              </p:cNvSpPr>
              <p:nvPr/>
            </p:nvSpPr>
            <p:spPr bwMode="auto">
              <a:xfrm>
                <a:off x="4708" y="3364"/>
                <a:ext cx="328" cy="376"/>
              </a:xfrm>
              <a:prstGeom prst="ellipse">
                <a:avLst/>
              </a:prstGeom>
              <a:noFill/>
              <a:ln w="12700">
                <a:solidFill>
                  <a:schemeClr val="tx1"/>
                </a:solidFill>
                <a:round/>
                <a:headEnd/>
                <a:tailEnd/>
              </a:ln>
            </p:spPr>
            <p:txBody>
              <a:bodyPr wrap="none" anchor="ctr"/>
              <a:lstStyle/>
              <a:p>
                <a:endParaRPr lang="ar-DZ"/>
              </a:p>
            </p:txBody>
          </p:sp>
          <p:sp>
            <p:nvSpPr>
              <p:cNvPr id="101403" name="Rectangle 2074"/>
              <p:cNvSpPr>
                <a:spLocks noChangeArrowheads="1"/>
              </p:cNvSpPr>
              <p:nvPr/>
            </p:nvSpPr>
            <p:spPr bwMode="auto">
              <a:xfrm>
                <a:off x="4743" y="3390"/>
                <a:ext cx="218" cy="367"/>
              </a:xfrm>
              <a:prstGeom prst="rect">
                <a:avLst/>
              </a:prstGeom>
              <a:noFill/>
              <a:ln w="12700">
                <a:noFill/>
                <a:miter lim="800000"/>
                <a:headEnd/>
                <a:tailEnd/>
              </a:ln>
            </p:spPr>
            <p:txBody>
              <a:bodyPr wrap="none" lIns="90488" tIns="44450" rIns="90488" bIns="44450">
                <a:spAutoFit/>
              </a:bodyPr>
              <a:lstStyle/>
              <a:p>
                <a:r>
                  <a:rPr lang="fr-FR" sz="3200"/>
                  <a:t>f</a:t>
                </a:r>
              </a:p>
            </p:txBody>
          </p:sp>
        </p:grpSp>
        <p:sp>
          <p:nvSpPr>
            <p:cNvPr id="101393" name="Line 2075"/>
            <p:cNvSpPr>
              <a:spLocks noChangeShapeType="1"/>
            </p:cNvSpPr>
            <p:nvPr/>
          </p:nvSpPr>
          <p:spPr bwMode="auto">
            <a:xfrm>
              <a:off x="4848" y="1008"/>
              <a:ext cx="0" cy="288"/>
            </a:xfrm>
            <a:prstGeom prst="line">
              <a:avLst/>
            </a:prstGeom>
            <a:noFill/>
            <a:ln w="12700">
              <a:solidFill>
                <a:schemeClr val="tx1"/>
              </a:solidFill>
              <a:round/>
              <a:headEnd/>
              <a:tailEnd type="triangle" w="med" len="med"/>
            </a:ln>
          </p:spPr>
          <p:txBody>
            <a:bodyPr/>
            <a:lstStyle/>
            <a:p>
              <a:endParaRPr lang="fr-FR"/>
            </a:p>
          </p:txBody>
        </p:sp>
        <p:sp>
          <p:nvSpPr>
            <p:cNvPr id="101394" name="Line 2076"/>
            <p:cNvSpPr>
              <a:spLocks noChangeShapeType="1"/>
            </p:cNvSpPr>
            <p:nvPr/>
          </p:nvSpPr>
          <p:spPr bwMode="auto">
            <a:xfrm flipH="1">
              <a:off x="4608" y="1632"/>
              <a:ext cx="144" cy="336"/>
            </a:xfrm>
            <a:prstGeom prst="line">
              <a:avLst/>
            </a:prstGeom>
            <a:noFill/>
            <a:ln w="12700">
              <a:solidFill>
                <a:schemeClr val="tx1"/>
              </a:solidFill>
              <a:round/>
              <a:headEnd/>
              <a:tailEnd type="triangle" w="med" len="med"/>
            </a:ln>
          </p:spPr>
          <p:txBody>
            <a:bodyPr/>
            <a:lstStyle/>
            <a:p>
              <a:endParaRPr lang="fr-FR"/>
            </a:p>
          </p:txBody>
        </p:sp>
        <p:sp>
          <p:nvSpPr>
            <p:cNvPr id="101395" name="Line 2078"/>
            <p:cNvSpPr>
              <a:spLocks noChangeShapeType="1"/>
            </p:cNvSpPr>
            <p:nvPr/>
          </p:nvSpPr>
          <p:spPr bwMode="auto">
            <a:xfrm>
              <a:off x="4992" y="2832"/>
              <a:ext cx="672" cy="336"/>
            </a:xfrm>
            <a:prstGeom prst="line">
              <a:avLst/>
            </a:prstGeom>
            <a:noFill/>
            <a:ln w="12700">
              <a:solidFill>
                <a:schemeClr val="tx1"/>
              </a:solidFill>
              <a:round/>
              <a:headEnd/>
              <a:tailEnd type="triangle" w="med" len="med"/>
            </a:ln>
          </p:spPr>
          <p:txBody>
            <a:bodyPr/>
            <a:lstStyle/>
            <a:p>
              <a:endParaRPr lang="fr-FR"/>
            </a:p>
          </p:txBody>
        </p:sp>
        <p:sp>
          <p:nvSpPr>
            <p:cNvPr id="101396" name="Line 2080"/>
            <p:cNvSpPr>
              <a:spLocks noChangeShapeType="1"/>
            </p:cNvSpPr>
            <p:nvPr/>
          </p:nvSpPr>
          <p:spPr bwMode="auto">
            <a:xfrm flipH="1">
              <a:off x="5040" y="3552"/>
              <a:ext cx="624" cy="240"/>
            </a:xfrm>
            <a:prstGeom prst="line">
              <a:avLst/>
            </a:prstGeom>
            <a:noFill/>
            <a:ln w="12700">
              <a:solidFill>
                <a:schemeClr val="tx1"/>
              </a:solidFill>
              <a:round/>
              <a:headEnd/>
              <a:tailEnd type="triangle" w="med" len="med"/>
            </a:ln>
          </p:spPr>
          <p:txBody>
            <a:bodyPr/>
            <a:lstStyle/>
            <a:p>
              <a:endParaRPr lang="fr-FR"/>
            </a:p>
          </p:txBody>
        </p:sp>
        <p:sp>
          <p:nvSpPr>
            <p:cNvPr id="101397" name="Rectangle 2085"/>
            <p:cNvSpPr>
              <a:spLocks noChangeArrowheads="1"/>
            </p:cNvSpPr>
            <p:nvPr/>
          </p:nvSpPr>
          <p:spPr bwMode="auto">
            <a:xfrm>
              <a:off x="4992" y="576"/>
              <a:ext cx="1549" cy="638"/>
            </a:xfrm>
            <a:prstGeom prst="rect">
              <a:avLst/>
            </a:prstGeom>
            <a:noFill/>
            <a:ln w="12700">
              <a:noFill/>
              <a:miter lim="800000"/>
              <a:headEnd/>
              <a:tailEnd/>
            </a:ln>
          </p:spPr>
          <p:txBody>
            <a:bodyPr wrap="none" lIns="90488" tIns="44450" rIns="90488" bIns="44450">
              <a:spAutoFit/>
            </a:bodyPr>
            <a:lstStyle/>
            <a:p>
              <a:r>
                <a:rPr lang="en-US" sz="2000">
                  <a:latin typeface="Tahoma" pitchFamily="34" charset="0"/>
                </a:rPr>
                <a:t>P(short x,y)</a:t>
              </a:r>
            </a:p>
            <a:p>
              <a:r>
                <a:rPr lang="en-US" sz="2000">
                  <a:latin typeface="Tahoma" pitchFamily="34" charset="0"/>
                </a:rPr>
                <a:t>short w= abs(y)</a:t>
              </a:r>
            </a:p>
            <a:p>
              <a:r>
                <a:rPr lang="en-US" sz="2000">
                  <a:latin typeface="Tahoma" pitchFamily="34" charset="0"/>
                </a:rPr>
                <a:t>double z= 1.0</a:t>
              </a:r>
              <a:endParaRPr lang="fr-FR" sz="2000">
                <a:latin typeface="Tahoma" pitchFamily="34" charset="0"/>
              </a:endParaRPr>
            </a:p>
          </p:txBody>
        </p:sp>
        <p:sp>
          <p:nvSpPr>
            <p:cNvPr id="101398" name="Rectangle 2086"/>
            <p:cNvSpPr>
              <a:spLocks noChangeArrowheads="1"/>
            </p:cNvSpPr>
            <p:nvPr/>
          </p:nvSpPr>
          <p:spPr bwMode="auto">
            <a:xfrm>
              <a:off x="3936" y="3792"/>
              <a:ext cx="1005" cy="250"/>
            </a:xfrm>
            <a:prstGeom prst="rect">
              <a:avLst/>
            </a:prstGeom>
            <a:noFill/>
            <a:ln w="12700">
              <a:noFill/>
              <a:miter lim="800000"/>
              <a:headEnd/>
              <a:tailEnd/>
            </a:ln>
          </p:spPr>
          <p:txBody>
            <a:bodyPr wrap="none" lIns="90488" tIns="44450" rIns="90488" bIns="44450">
              <a:spAutoFit/>
            </a:bodyPr>
            <a:lstStyle/>
            <a:p>
              <a:r>
                <a:rPr lang="fr-FR" sz="1800"/>
                <a:t>  </a:t>
              </a:r>
              <a:r>
                <a:rPr lang="en-US" sz="2000">
                  <a:latin typeface="Tahoma" pitchFamily="34" charset="0"/>
                </a:rPr>
                <a:t>return(z)</a:t>
              </a:r>
              <a:endParaRPr lang="fr-FR" sz="2000">
                <a:latin typeface="Tahoma" pitchFamily="34" charset="0"/>
              </a:endParaRPr>
            </a:p>
          </p:txBody>
        </p:sp>
        <p:sp>
          <p:nvSpPr>
            <p:cNvPr id="101399" name="Freeform 2087"/>
            <p:cNvSpPr>
              <a:spLocks/>
            </p:cNvSpPr>
            <p:nvPr/>
          </p:nvSpPr>
          <p:spPr bwMode="auto">
            <a:xfrm>
              <a:off x="4896" y="1632"/>
              <a:ext cx="1056" cy="960"/>
            </a:xfrm>
            <a:custGeom>
              <a:avLst/>
              <a:gdLst>
                <a:gd name="T0" fmla="*/ 0 w 976"/>
                <a:gd name="T1" fmla="*/ 0 h 912"/>
                <a:gd name="T2" fmla="*/ 2894 w 976"/>
                <a:gd name="T3" fmla="*/ 593 h 912"/>
                <a:gd name="T4" fmla="*/ 291 w 976"/>
                <a:gd name="T5" fmla="*/ 1869 h 912"/>
                <a:gd name="T6" fmla="*/ 0 60000 65536"/>
                <a:gd name="T7" fmla="*/ 0 60000 65536"/>
                <a:gd name="T8" fmla="*/ 0 60000 65536"/>
                <a:gd name="T9" fmla="*/ 0 w 976"/>
                <a:gd name="T10" fmla="*/ 0 h 912"/>
                <a:gd name="T11" fmla="*/ 976 w 976"/>
                <a:gd name="T12" fmla="*/ 912 h 912"/>
              </a:gdLst>
              <a:ahLst/>
              <a:cxnLst>
                <a:cxn ang="T6">
                  <a:pos x="T0" y="T1"/>
                </a:cxn>
                <a:cxn ang="T7">
                  <a:pos x="T2" y="T3"/>
                </a:cxn>
                <a:cxn ang="T8">
                  <a:pos x="T4" y="T5"/>
                </a:cxn>
              </a:cxnLst>
              <a:rect l="T9" t="T10" r="T11" b="T12"/>
              <a:pathLst>
                <a:path w="976" h="912">
                  <a:moveTo>
                    <a:pt x="0" y="0"/>
                  </a:moveTo>
                  <a:cubicBezTo>
                    <a:pt x="472" y="68"/>
                    <a:pt x="944" y="136"/>
                    <a:pt x="960" y="288"/>
                  </a:cubicBezTo>
                  <a:cubicBezTo>
                    <a:pt x="976" y="440"/>
                    <a:pt x="536" y="676"/>
                    <a:pt x="96" y="912"/>
                  </a:cubicBezTo>
                </a:path>
              </a:pathLst>
            </a:custGeom>
            <a:noFill/>
            <a:ln w="12700">
              <a:solidFill>
                <a:schemeClr val="tx1"/>
              </a:solidFill>
              <a:round/>
              <a:headEnd/>
              <a:tailEnd type="triangle" w="med" len="med"/>
            </a:ln>
          </p:spPr>
          <p:txBody>
            <a:bodyPr wrap="none" anchor="ctr"/>
            <a:lstStyle/>
            <a:p>
              <a:endParaRPr lang="fr-FR"/>
            </a:p>
          </p:txBody>
        </p:sp>
        <p:sp>
          <p:nvSpPr>
            <p:cNvPr id="101400" name="Freeform 2088"/>
            <p:cNvSpPr>
              <a:spLocks/>
            </p:cNvSpPr>
            <p:nvPr/>
          </p:nvSpPr>
          <p:spPr bwMode="auto">
            <a:xfrm>
              <a:off x="4168" y="2832"/>
              <a:ext cx="584" cy="960"/>
            </a:xfrm>
            <a:custGeom>
              <a:avLst/>
              <a:gdLst>
                <a:gd name="T0" fmla="*/ 584 w 584"/>
                <a:gd name="T1" fmla="*/ 0 h 960"/>
                <a:gd name="T2" fmla="*/ 8 w 584"/>
                <a:gd name="T3" fmla="*/ 192 h 960"/>
                <a:gd name="T4" fmla="*/ 536 w 584"/>
                <a:gd name="T5" fmla="*/ 960 h 960"/>
                <a:gd name="T6" fmla="*/ 0 60000 65536"/>
                <a:gd name="T7" fmla="*/ 0 60000 65536"/>
                <a:gd name="T8" fmla="*/ 0 60000 65536"/>
                <a:gd name="T9" fmla="*/ 0 w 584"/>
                <a:gd name="T10" fmla="*/ 0 h 960"/>
                <a:gd name="T11" fmla="*/ 584 w 584"/>
                <a:gd name="T12" fmla="*/ 960 h 960"/>
              </a:gdLst>
              <a:ahLst/>
              <a:cxnLst>
                <a:cxn ang="T6">
                  <a:pos x="T0" y="T1"/>
                </a:cxn>
                <a:cxn ang="T7">
                  <a:pos x="T2" y="T3"/>
                </a:cxn>
                <a:cxn ang="T8">
                  <a:pos x="T4" y="T5"/>
                </a:cxn>
              </a:cxnLst>
              <a:rect l="T9" t="T10" r="T11" b="T12"/>
              <a:pathLst>
                <a:path w="584" h="960">
                  <a:moveTo>
                    <a:pt x="584" y="0"/>
                  </a:moveTo>
                  <a:cubicBezTo>
                    <a:pt x="300" y="16"/>
                    <a:pt x="16" y="32"/>
                    <a:pt x="8" y="192"/>
                  </a:cubicBezTo>
                  <a:cubicBezTo>
                    <a:pt x="0" y="352"/>
                    <a:pt x="448" y="832"/>
                    <a:pt x="536" y="960"/>
                  </a:cubicBezTo>
                </a:path>
              </a:pathLst>
            </a:custGeom>
            <a:noFill/>
            <a:ln w="12700">
              <a:solidFill>
                <a:schemeClr val="tx1"/>
              </a:solidFill>
              <a:round/>
              <a:headEnd/>
              <a:tailEnd type="triangle" w="med" len="med"/>
            </a:ln>
          </p:spPr>
          <p:txBody>
            <a:bodyPr wrap="none" anchor="ctr"/>
            <a:lstStyle/>
            <a:p>
              <a:endParaRPr lang="fr-FR"/>
            </a:p>
          </p:txBody>
        </p:sp>
        <p:sp>
          <p:nvSpPr>
            <p:cNvPr id="101401" name="Freeform 2089"/>
            <p:cNvSpPr>
              <a:spLocks/>
            </p:cNvSpPr>
            <p:nvPr/>
          </p:nvSpPr>
          <p:spPr bwMode="auto">
            <a:xfrm>
              <a:off x="4048" y="1416"/>
              <a:ext cx="608" cy="1200"/>
            </a:xfrm>
            <a:custGeom>
              <a:avLst/>
              <a:gdLst>
                <a:gd name="T0" fmla="*/ 464 w 608"/>
                <a:gd name="T1" fmla="*/ 888 h 1200"/>
                <a:gd name="T2" fmla="*/ 128 w 608"/>
                <a:gd name="T3" fmla="*/ 1080 h 1200"/>
                <a:gd name="T4" fmla="*/ 80 w 608"/>
                <a:gd name="T5" fmla="*/ 168 h 1200"/>
                <a:gd name="T6" fmla="*/ 608 w 608"/>
                <a:gd name="T7" fmla="*/ 72 h 1200"/>
                <a:gd name="T8" fmla="*/ 0 60000 65536"/>
                <a:gd name="T9" fmla="*/ 0 60000 65536"/>
                <a:gd name="T10" fmla="*/ 0 60000 65536"/>
                <a:gd name="T11" fmla="*/ 0 60000 65536"/>
                <a:gd name="T12" fmla="*/ 0 w 608"/>
                <a:gd name="T13" fmla="*/ 0 h 1200"/>
                <a:gd name="T14" fmla="*/ 608 w 608"/>
                <a:gd name="T15" fmla="*/ 1200 h 1200"/>
              </a:gdLst>
              <a:ahLst/>
              <a:cxnLst>
                <a:cxn ang="T8">
                  <a:pos x="T0" y="T1"/>
                </a:cxn>
                <a:cxn ang="T9">
                  <a:pos x="T2" y="T3"/>
                </a:cxn>
                <a:cxn ang="T10">
                  <a:pos x="T4" y="T5"/>
                </a:cxn>
                <a:cxn ang="T11">
                  <a:pos x="T6" y="T7"/>
                </a:cxn>
              </a:cxnLst>
              <a:rect l="T12" t="T13" r="T14" b="T15"/>
              <a:pathLst>
                <a:path w="608" h="1200">
                  <a:moveTo>
                    <a:pt x="464" y="888"/>
                  </a:moveTo>
                  <a:cubicBezTo>
                    <a:pt x="328" y="1044"/>
                    <a:pt x="192" y="1200"/>
                    <a:pt x="128" y="1080"/>
                  </a:cubicBezTo>
                  <a:cubicBezTo>
                    <a:pt x="64" y="960"/>
                    <a:pt x="0" y="336"/>
                    <a:pt x="80" y="168"/>
                  </a:cubicBezTo>
                  <a:cubicBezTo>
                    <a:pt x="160" y="0"/>
                    <a:pt x="384" y="36"/>
                    <a:pt x="608" y="72"/>
                  </a:cubicBezTo>
                </a:path>
              </a:pathLst>
            </a:custGeom>
            <a:noFill/>
            <a:ln w="12700">
              <a:solidFill>
                <a:schemeClr val="tx1"/>
              </a:solidFill>
              <a:round/>
              <a:headEnd/>
              <a:tailEnd type="triangle" w="med" len="med"/>
            </a:ln>
          </p:spPr>
          <p:txBody>
            <a:bodyPr wrap="none" anchor="ctr"/>
            <a:lstStyle/>
            <a:p>
              <a:endParaRPr lang="fr-FR"/>
            </a:p>
          </p:txBody>
        </p:sp>
      </p:grpSp>
      <p:sp>
        <p:nvSpPr>
          <p:cNvPr id="41" name="Espace réservé du pied de page 40"/>
          <p:cNvSpPr>
            <a:spLocks noGrp="1"/>
          </p:cNvSpPr>
          <p:nvPr>
            <p:ph type="ftr" sz="quarter" idx="11"/>
          </p:nvPr>
        </p:nvSpPr>
        <p:spPr/>
        <p:txBody>
          <a:bodyPr/>
          <a:lstStyle/>
          <a:p>
            <a:pPr>
              <a:defRPr/>
            </a:pPr>
            <a:r>
              <a:rPr lang="fr-FR"/>
              <a:t>Dr Maamri Ramdane</a:t>
            </a:r>
            <a:endParaRPr lang="en-US"/>
          </a:p>
        </p:txBody>
      </p:sp>
      <p:sp>
        <p:nvSpPr>
          <p:cNvPr id="40" name="Espace réservé du numéro de diapositive 39"/>
          <p:cNvSpPr>
            <a:spLocks noGrp="1"/>
          </p:cNvSpPr>
          <p:nvPr>
            <p:ph type="sldNum" sz="quarter" idx="12"/>
          </p:nvPr>
        </p:nvSpPr>
        <p:spPr/>
        <p:txBody>
          <a:bodyPr/>
          <a:lstStyle/>
          <a:p>
            <a:pPr>
              <a:defRPr/>
            </a:pPr>
            <a:fld id="{1D1B1163-FE2D-4440-9EBE-A0903879E518}" type="slidenum">
              <a:rPr lang="en-US"/>
              <a:pPr>
                <a:defRPr/>
              </a:pPr>
              <a:t>86</a:t>
            </a:fld>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050"/>
          <p:cNvSpPr>
            <a:spLocks noChangeArrowheads="1"/>
          </p:cNvSpPr>
          <p:nvPr/>
        </p:nvSpPr>
        <p:spPr bwMode="auto">
          <a:xfrm>
            <a:off x="0" y="0"/>
            <a:ext cx="8786813" cy="533400"/>
          </a:xfrm>
          <a:prstGeom prst="rect">
            <a:avLst/>
          </a:prstGeom>
          <a:noFill/>
          <a:ln w="12700">
            <a:noFill/>
            <a:miter lim="800000"/>
            <a:headEnd/>
            <a:tailEnd/>
          </a:ln>
        </p:spPr>
        <p:txBody>
          <a:bodyPr lIns="90488" tIns="44450" rIns="90488" bIns="44450" anchor="ctr"/>
          <a:lstStyle/>
          <a:p>
            <a:pPr algn="ctr"/>
            <a:r>
              <a:rPr lang="fr-FR" sz="2800">
                <a:solidFill>
                  <a:schemeClr val="tx2"/>
                </a:solidFill>
                <a:latin typeface="Arial" charset="0"/>
              </a:rPr>
              <a:t>Chemin exécutable et chemin non exécutable</a:t>
            </a:r>
            <a:endParaRPr lang="fr-FR">
              <a:solidFill>
                <a:schemeClr val="tx2"/>
              </a:solidFill>
              <a:latin typeface="Arial" charset="0"/>
            </a:endParaRPr>
          </a:p>
        </p:txBody>
      </p:sp>
      <p:sp>
        <p:nvSpPr>
          <p:cNvPr id="26630" name="Rectangle 2084"/>
          <p:cNvSpPr>
            <a:spLocks noChangeArrowheads="1"/>
          </p:cNvSpPr>
          <p:nvPr/>
        </p:nvSpPr>
        <p:spPr bwMode="auto">
          <a:xfrm>
            <a:off x="428625" y="914400"/>
            <a:ext cx="8215313" cy="5334000"/>
          </a:xfrm>
          <a:prstGeom prst="rect">
            <a:avLst/>
          </a:prstGeom>
          <a:noFill/>
          <a:ln w="12700">
            <a:noFill/>
            <a:miter lim="800000"/>
            <a:headEnd/>
            <a:tailEnd/>
          </a:ln>
        </p:spPr>
        <p:txBody>
          <a:bodyPr lIns="90488" tIns="44450" rIns="90488" bIns="44450"/>
          <a:lstStyle/>
          <a:p>
            <a:pPr marL="342900" indent="-342900">
              <a:spcBef>
                <a:spcPct val="20000"/>
              </a:spcBef>
              <a:buClr>
                <a:schemeClr val="accent2"/>
              </a:buClr>
              <a:buFont typeface="Monotype Sorts" pitchFamily="2" charset="2"/>
              <a:buNone/>
              <a:defRPr/>
            </a:pPr>
            <a:r>
              <a:rPr lang="fr-FR" b="0" dirty="0"/>
              <a:t>   </a:t>
            </a:r>
            <a:r>
              <a:rPr lang="fr-FR" u="sng" dirty="0"/>
              <a:t>Définition:</a:t>
            </a:r>
            <a:r>
              <a:rPr lang="fr-FR" dirty="0"/>
              <a:t>  on dit qu’un chemin est exécutable si et seulement si il existe un X  qui sensibilise ce chemin</a:t>
            </a:r>
          </a:p>
          <a:p>
            <a:pPr>
              <a:defRPr/>
            </a:pPr>
            <a:endParaRPr lang="en-US" dirty="0"/>
          </a:p>
          <a:p>
            <a:pPr>
              <a:defRPr/>
            </a:pPr>
            <a:r>
              <a:rPr lang="fr-FR" b="0" dirty="0"/>
              <a:t>   </a:t>
            </a:r>
            <a:r>
              <a:rPr lang="fr-FR" u="sng" dirty="0"/>
              <a:t>Définition:</a:t>
            </a:r>
            <a:r>
              <a:rPr lang="fr-FR" dirty="0"/>
              <a:t> un chemin c du GFC de P est exécutable s’il </a:t>
            </a:r>
            <a:r>
              <a:rPr lang="en-US" dirty="0" err="1"/>
              <a:t>exi</a:t>
            </a:r>
            <a:r>
              <a:rPr lang="fr-FR" dirty="0" err="1"/>
              <a:t>ste</a:t>
            </a:r>
            <a:r>
              <a:rPr lang="fr-FR" dirty="0"/>
              <a:t> X </a:t>
            </a:r>
            <a:r>
              <a:rPr lang="fr-FR" dirty="0" err="1"/>
              <a:t>tq</a:t>
            </a:r>
            <a:r>
              <a:rPr lang="fr-FR" dirty="0"/>
              <a:t> c = </a:t>
            </a:r>
            <a:r>
              <a:rPr lang="fr-FR" dirty="0" err="1"/>
              <a:t>exec</a:t>
            </a:r>
            <a:r>
              <a:rPr lang="fr-FR" dirty="0"/>
              <a:t>(P, X) </a:t>
            </a:r>
          </a:p>
          <a:p>
            <a:pPr>
              <a:defRPr/>
            </a:pPr>
            <a:endParaRPr lang="fr-FR" dirty="0"/>
          </a:p>
          <a:p>
            <a:pPr>
              <a:defRPr/>
            </a:pPr>
            <a:r>
              <a:rPr lang="fr-FR" b="0" dirty="0"/>
              <a:t> </a:t>
            </a:r>
            <a:r>
              <a:rPr lang="fr-FR" u="sng" dirty="0"/>
              <a:t>Définition:</a:t>
            </a:r>
            <a:r>
              <a:rPr lang="fr-FR" dirty="0"/>
              <a:t>  on dit qu’un chemin est non exécutable si et seulement si il n’existe aucun X  qui sensibilise ce chemin</a:t>
            </a:r>
          </a:p>
          <a:p>
            <a:pPr>
              <a:defRPr/>
            </a:pPr>
            <a:endParaRPr lang="fr-FR" dirty="0"/>
          </a:p>
          <a:p>
            <a:pPr>
              <a:defRPr/>
            </a:pPr>
            <a:r>
              <a:rPr lang="fr-FR" u="sng" dirty="0"/>
              <a:t>Définition:</a:t>
            </a:r>
            <a:r>
              <a:rPr lang="fr-FR" dirty="0"/>
              <a:t> un chemin c du GFC de P est non exécutable s’il n’existe pas un X </a:t>
            </a:r>
            <a:r>
              <a:rPr lang="fr-FR" dirty="0" err="1"/>
              <a:t>tq</a:t>
            </a:r>
            <a:r>
              <a:rPr lang="fr-FR" dirty="0"/>
              <a:t> c = </a:t>
            </a:r>
            <a:r>
              <a:rPr lang="fr-FR" dirty="0" err="1"/>
              <a:t>exec</a:t>
            </a:r>
            <a:r>
              <a:rPr lang="fr-FR" dirty="0"/>
              <a:t>(P, X) </a:t>
            </a:r>
          </a:p>
          <a:p>
            <a:pPr>
              <a:defRPr/>
            </a:pPr>
            <a:endParaRPr lang="fr-FR" dirty="0"/>
          </a:p>
          <a:p>
            <a:pPr marL="342900" indent="-342900">
              <a:spcBef>
                <a:spcPct val="20000"/>
              </a:spcBef>
              <a:buClr>
                <a:schemeClr val="accent2"/>
              </a:buClr>
              <a:buFont typeface="Monotype Sorts" pitchFamily="2" charset="2"/>
              <a:buNone/>
              <a:defRPr/>
            </a:pPr>
            <a:endParaRPr lang="fr-FR" u="sng" dirty="0"/>
          </a:p>
          <a:p>
            <a:pPr marL="342900" indent="-342900">
              <a:spcBef>
                <a:spcPct val="20000"/>
              </a:spcBef>
              <a:buClr>
                <a:schemeClr val="accent2"/>
              </a:buClr>
              <a:buFont typeface="Monotype Sorts" pitchFamily="2" charset="2"/>
              <a:buNone/>
              <a:defRPr/>
            </a:pPr>
            <a:endParaRPr lang="fr-FR" sz="2800" u="sng" dirty="0"/>
          </a:p>
        </p:txBody>
      </p:sp>
      <p:sp>
        <p:nvSpPr>
          <p:cNvPr id="41" name="Espace réservé du pied de page 40"/>
          <p:cNvSpPr>
            <a:spLocks noGrp="1"/>
          </p:cNvSpPr>
          <p:nvPr>
            <p:ph type="ftr" sz="quarter" idx="11"/>
          </p:nvPr>
        </p:nvSpPr>
        <p:spPr/>
        <p:txBody>
          <a:bodyPr/>
          <a:lstStyle/>
          <a:p>
            <a:pPr>
              <a:defRPr/>
            </a:pPr>
            <a:r>
              <a:rPr lang="fr-FR"/>
              <a:t>Dr Maamri Ramdane</a:t>
            </a:r>
            <a:endParaRPr lang="en-US"/>
          </a:p>
        </p:txBody>
      </p:sp>
      <p:sp>
        <p:nvSpPr>
          <p:cNvPr id="40" name="Espace réservé du numéro de diapositive 39"/>
          <p:cNvSpPr>
            <a:spLocks noGrp="1"/>
          </p:cNvSpPr>
          <p:nvPr>
            <p:ph type="sldNum" sz="quarter" idx="12"/>
          </p:nvPr>
        </p:nvSpPr>
        <p:spPr/>
        <p:txBody>
          <a:bodyPr/>
          <a:lstStyle/>
          <a:p>
            <a:pPr>
              <a:defRPr/>
            </a:pPr>
            <a:fld id="{003CAA8E-E35E-46EE-A423-A6E30FD38390}" type="slidenum">
              <a:rPr lang="en-US"/>
              <a:pPr>
                <a:defRPr/>
              </a:pPr>
              <a:t>87</a:t>
            </a:fld>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7"/>
          <p:cNvSpPr>
            <a:spLocks noChangeArrowheads="1"/>
          </p:cNvSpPr>
          <p:nvPr/>
        </p:nvSpPr>
        <p:spPr bwMode="auto">
          <a:xfrm>
            <a:off x="357158" y="2357430"/>
            <a:ext cx="5697538" cy="1905000"/>
          </a:xfrm>
          <a:prstGeom prst="rect">
            <a:avLst/>
          </a:prstGeom>
          <a:solidFill>
            <a:schemeClr val="accent1"/>
          </a:solidFill>
          <a:ln w="12700">
            <a:solidFill>
              <a:schemeClr val="tx1"/>
            </a:solidFill>
            <a:miter lim="800000"/>
            <a:headEnd/>
            <a:tailEnd/>
          </a:ln>
        </p:spPr>
        <p:txBody>
          <a:bodyPr wrap="none" anchor="ctr"/>
          <a:lstStyle/>
          <a:p>
            <a:endParaRPr lang="ar-DZ"/>
          </a:p>
        </p:txBody>
      </p:sp>
      <p:sp>
        <p:nvSpPr>
          <p:cNvPr id="103427" name="Rectangle 2"/>
          <p:cNvSpPr>
            <a:spLocks noChangeArrowheads="1"/>
          </p:cNvSpPr>
          <p:nvPr/>
        </p:nvSpPr>
        <p:spPr bwMode="auto">
          <a:xfrm>
            <a:off x="0" y="500042"/>
            <a:ext cx="8572500" cy="533400"/>
          </a:xfrm>
          <a:prstGeom prst="rect">
            <a:avLst/>
          </a:prstGeom>
          <a:noFill/>
          <a:ln w="12700">
            <a:noFill/>
            <a:miter lim="800000"/>
            <a:headEnd/>
            <a:tailEnd/>
          </a:ln>
        </p:spPr>
        <p:txBody>
          <a:bodyPr lIns="90488" tIns="44450" rIns="90488" bIns="44450" anchor="ctr"/>
          <a:lstStyle/>
          <a:p>
            <a:r>
              <a:rPr lang="fr-FR" sz="3200" dirty="0">
                <a:solidFill>
                  <a:schemeClr val="tx2"/>
                </a:solidFill>
                <a:latin typeface="Arial" charset="0"/>
              </a:rPr>
              <a:t>Problème des chemins non exécutables</a:t>
            </a:r>
            <a:endParaRPr lang="fr-FR" sz="2800" dirty="0">
              <a:solidFill>
                <a:schemeClr val="tx2"/>
              </a:solidFill>
              <a:latin typeface="Courier New" pitchFamily="49" charset="0"/>
            </a:endParaRPr>
          </a:p>
        </p:txBody>
      </p:sp>
      <p:sp>
        <p:nvSpPr>
          <p:cNvPr id="103428" name="Rectangle 36"/>
          <p:cNvSpPr>
            <a:spLocks noChangeArrowheads="1"/>
          </p:cNvSpPr>
          <p:nvPr/>
        </p:nvSpPr>
        <p:spPr bwMode="auto">
          <a:xfrm>
            <a:off x="428596" y="1500174"/>
            <a:ext cx="5556250" cy="4401205"/>
          </a:xfrm>
          <a:prstGeom prst="rect">
            <a:avLst/>
          </a:prstGeom>
          <a:noFill/>
          <a:ln w="12700">
            <a:noFill/>
            <a:miter lim="800000"/>
            <a:headEnd/>
            <a:tailEnd/>
          </a:ln>
        </p:spPr>
        <p:txBody>
          <a:bodyPr anchor="ctr">
            <a:spAutoFit/>
          </a:bodyPr>
          <a:lstStyle/>
          <a:p>
            <a:r>
              <a:rPr lang="fr-FR" sz="2800" u="sng" dirty="0" err="1"/>
              <a:t>Weyuker</a:t>
            </a:r>
            <a:r>
              <a:rPr lang="fr-FR" sz="2800" u="sng" dirty="0"/>
              <a:t> </a:t>
            </a:r>
            <a:r>
              <a:rPr lang="fr-FR" sz="2800" u="sng" dirty="0" smtClean="0"/>
              <a:t>79</a:t>
            </a:r>
          </a:p>
          <a:p>
            <a:endParaRPr lang="fr-FR" sz="2800" dirty="0"/>
          </a:p>
          <a:p>
            <a:r>
              <a:rPr lang="fr-FR" sz="2800" dirty="0"/>
              <a:t>Déterminer si un sommet, un arc, ou un chemin du G</a:t>
            </a:r>
            <a:r>
              <a:rPr lang="en-US" sz="2800" dirty="0"/>
              <a:t>FC</a:t>
            </a:r>
            <a:r>
              <a:rPr lang="fr-FR" sz="2800" dirty="0"/>
              <a:t> est exécutable est indécidable dans le cas général</a:t>
            </a:r>
          </a:p>
          <a:p>
            <a:endParaRPr lang="fr-FR" sz="2800" dirty="0"/>
          </a:p>
          <a:p>
            <a:r>
              <a:rPr lang="en-US" sz="2800" dirty="0" err="1"/>
              <a:t>Ici</a:t>
            </a:r>
            <a:r>
              <a:rPr lang="en-US" sz="2800" dirty="0"/>
              <a:t>, </a:t>
            </a:r>
            <a:r>
              <a:rPr lang="fr-FR" sz="2800" dirty="0">
                <a:latin typeface="Courier New" pitchFamily="49" charset="0"/>
              </a:rPr>
              <a:t>a-b-d-e-f</a:t>
            </a:r>
            <a:r>
              <a:rPr lang="fr-FR" sz="2800" dirty="0"/>
              <a:t> est non-exécutable !</a:t>
            </a:r>
          </a:p>
          <a:p>
            <a:endParaRPr lang="fr-FR" sz="2800" dirty="0"/>
          </a:p>
        </p:txBody>
      </p:sp>
      <p:grpSp>
        <p:nvGrpSpPr>
          <p:cNvPr id="103429" name="Group 38"/>
          <p:cNvGrpSpPr>
            <a:grpSpLocks/>
          </p:cNvGrpSpPr>
          <p:nvPr/>
        </p:nvGrpSpPr>
        <p:grpSpPr bwMode="auto">
          <a:xfrm>
            <a:off x="5838825" y="914400"/>
            <a:ext cx="3816350" cy="5576888"/>
            <a:chOff x="3936" y="576"/>
            <a:chExt cx="2605" cy="3513"/>
          </a:xfrm>
        </p:grpSpPr>
        <p:sp>
          <p:nvSpPr>
            <p:cNvPr id="103432" name="Rectangle 39"/>
            <p:cNvSpPr>
              <a:spLocks noChangeArrowheads="1"/>
            </p:cNvSpPr>
            <p:nvPr/>
          </p:nvSpPr>
          <p:spPr bwMode="auto">
            <a:xfrm>
              <a:off x="4992" y="1344"/>
              <a:ext cx="698" cy="250"/>
            </a:xfrm>
            <a:prstGeom prst="rect">
              <a:avLst/>
            </a:prstGeom>
            <a:noFill/>
            <a:ln w="12700">
              <a:noFill/>
              <a:miter lim="800000"/>
              <a:headEnd/>
              <a:tailEnd/>
            </a:ln>
          </p:spPr>
          <p:txBody>
            <a:bodyPr wrap="none" lIns="90488" tIns="44450" rIns="90488" bIns="44450">
              <a:spAutoFit/>
            </a:bodyPr>
            <a:lstStyle/>
            <a:p>
              <a:r>
                <a:rPr lang="fr-FR" sz="2000">
                  <a:latin typeface="Tahoma" pitchFamily="34" charset="0"/>
                </a:rPr>
                <a:t>w != 0</a:t>
              </a:r>
            </a:p>
          </p:txBody>
        </p:sp>
        <p:sp>
          <p:nvSpPr>
            <p:cNvPr id="103433" name="Rectangle 40"/>
            <p:cNvSpPr>
              <a:spLocks noChangeArrowheads="1"/>
            </p:cNvSpPr>
            <p:nvPr/>
          </p:nvSpPr>
          <p:spPr bwMode="auto">
            <a:xfrm>
              <a:off x="4704" y="1872"/>
              <a:ext cx="824" cy="444"/>
            </a:xfrm>
            <a:prstGeom prst="rect">
              <a:avLst/>
            </a:prstGeom>
            <a:noFill/>
            <a:ln w="12700">
              <a:noFill/>
              <a:miter lim="800000"/>
              <a:headEnd/>
              <a:tailEnd/>
            </a:ln>
          </p:spPr>
          <p:txBody>
            <a:bodyPr wrap="none" lIns="90488" tIns="44450" rIns="90488" bIns="44450">
              <a:spAutoFit/>
            </a:bodyPr>
            <a:lstStyle/>
            <a:p>
              <a:r>
                <a:rPr lang="en-US" sz="2000">
                  <a:latin typeface="Tahoma" pitchFamily="34" charset="0"/>
                </a:rPr>
                <a:t>z= z * x</a:t>
              </a:r>
            </a:p>
            <a:p>
              <a:r>
                <a:rPr lang="fr-FR" sz="2000">
                  <a:latin typeface="Tahoma" pitchFamily="34" charset="0"/>
                </a:rPr>
                <a:t>w=</a:t>
              </a:r>
              <a:r>
                <a:rPr lang="en-US" sz="2000">
                  <a:latin typeface="Tahoma" pitchFamily="34" charset="0"/>
                </a:rPr>
                <a:t> w-1</a:t>
              </a:r>
              <a:endParaRPr lang="fr-FR" sz="2000">
                <a:latin typeface="Tahoma" pitchFamily="34" charset="0"/>
              </a:endParaRPr>
            </a:p>
          </p:txBody>
        </p:sp>
        <p:sp>
          <p:nvSpPr>
            <p:cNvPr id="103434" name="Rectangle 41"/>
            <p:cNvSpPr>
              <a:spLocks noChangeArrowheads="1"/>
            </p:cNvSpPr>
            <p:nvPr/>
          </p:nvSpPr>
          <p:spPr bwMode="auto">
            <a:xfrm>
              <a:off x="5088" y="2544"/>
              <a:ext cx="480" cy="250"/>
            </a:xfrm>
            <a:prstGeom prst="rect">
              <a:avLst/>
            </a:prstGeom>
            <a:noFill/>
            <a:ln w="12700">
              <a:noFill/>
              <a:miter lim="800000"/>
              <a:headEnd/>
              <a:tailEnd/>
            </a:ln>
          </p:spPr>
          <p:txBody>
            <a:bodyPr wrap="none" lIns="90488" tIns="44450" rIns="90488" bIns="44450">
              <a:spAutoFit/>
            </a:bodyPr>
            <a:lstStyle/>
            <a:p>
              <a:r>
                <a:rPr lang="fr-FR" sz="2000">
                  <a:latin typeface="Tahoma" pitchFamily="34" charset="0"/>
                </a:rPr>
                <a:t>y&lt;0</a:t>
              </a:r>
            </a:p>
          </p:txBody>
        </p:sp>
        <p:sp>
          <p:nvSpPr>
            <p:cNvPr id="103435" name="Rectangle 42"/>
            <p:cNvSpPr>
              <a:spLocks noChangeArrowheads="1"/>
            </p:cNvSpPr>
            <p:nvPr/>
          </p:nvSpPr>
          <p:spPr bwMode="auto">
            <a:xfrm>
              <a:off x="4608" y="3216"/>
              <a:ext cx="1012" cy="250"/>
            </a:xfrm>
            <a:prstGeom prst="rect">
              <a:avLst/>
            </a:prstGeom>
            <a:noFill/>
            <a:ln w="12700">
              <a:noFill/>
              <a:miter lim="800000"/>
              <a:headEnd/>
              <a:tailEnd/>
            </a:ln>
          </p:spPr>
          <p:txBody>
            <a:bodyPr wrap="none" lIns="90488" tIns="44450" rIns="90488" bIns="44450">
              <a:spAutoFit/>
            </a:bodyPr>
            <a:lstStyle/>
            <a:p>
              <a:r>
                <a:rPr lang="fr-FR" sz="1800"/>
                <a:t>  </a:t>
              </a:r>
              <a:r>
                <a:rPr lang="en-US" sz="2000">
                  <a:latin typeface="Tahoma" pitchFamily="34" charset="0"/>
                </a:rPr>
                <a:t>z</a:t>
              </a:r>
              <a:r>
                <a:rPr lang="fr-FR" sz="2000">
                  <a:latin typeface="Tahoma" pitchFamily="34" charset="0"/>
                </a:rPr>
                <a:t>=</a:t>
              </a:r>
              <a:r>
                <a:rPr lang="en-US" sz="2000">
                  <a:latin typeface="Tahoma" pitchFamily="34" charset="0"/>
                </a:rPr>
                <a:t>1.0 / z</a:t>
              </a:r>
              <a:endParaRPr lang="fr-FR" sz="2000">
                <a:latin typeface="Tahoma" pitchFamily="34" charset="0"/>
              </a:endParaRPr>
            </a:p>
          </p:txBody>
        </p:sp>
        <p:grpSp>
          <p:nvGrpSpPr>
            <p:cNvPr id="103436" name="Group 43"/>
            <p:cNvGrpSpPr>
              <a:grpSpLocks/>
            </p:cNvGrpSpPr>
            <p:nvPr/>
          </p:nvGrpSpPr>
          <p:grpSpPr bwMode="auto">
            <a:xfrm>
              <a:off x="4704" y="624"/>
              <a:ext cx="328" cy="393"/>
              <a:chOff x="4036" y="868"/>
              <a:chExt cx="328" cy="393"/>
            </a:xfrm>
          </p:grpSpPr>
          <p:sp>
            <p:nvSpPr>
              <p:cNvPr id="103461" name="Oval 44"/>
              <p:cNvSpPr>
                <a:spLocks noChangeArrowheads="1"/>
              </p:cNvSpPr>
              <p:nvPr/>
            </p:nvSpPr>
            <p:spPr bwMode="auto">
              <a:xfrm>
                <a:off x="4036" y="868"/>
                <a:ext cx="328" cy="376"/>
              </a:xfrm>
              <a:prstGeom prst="ellipse">
                <a:avLst/>
              </a:prstGeom>
              <a:noFill/>
              <a:ln w="12700">
                <a:solidFill>
                  <a:schemeClr val="tx1"/>
                </a:solidFill>
                <a:round/>
                <a:headEnd/>
                <a:tailEnd/>
              </a:ln>
            </p:spPr>
            <p:txBody>
              <a:bodyPr wrap="none" anchor="ctr"/>
              <a:lstStyle/>
              <a:p>
                <a:endParaRPr lang="ar-DZ"/>
              </a:p>
            </p:txBody>
          </p:sp>
          <p:sp>
            <p:nvSpPr>
              <p:cNvPr id="103462" name="Rectangle 45"/>
              <p:cNvSpPr>
                <a:spLocks noChangeArrowheads="1"/>
              </p:cNvSpPr>
              <p:nvPr/>
            </p:nvSpPr>
            <p:spPr bwMode="auto">
              <a:xfrm>
                <a:off x="4071" y="894"/>
                <a:ext cx="265" cy="367"/>
              </a:xfrm>
              <a:prstGeom prst="rect">
                <a:avLst/>
              </a:prstGeom>
              <a:noFill/>
              <a:ln w="12700">
                <a:noFill/>
                <a:miter lim="800000"/>
                <a:headEnd/>
                <a:tailEnd/>
              </a:ln>
            </p:spPr>
            <p:txBody>
              <a:bodyPr wrap="none" lIns="90488" tIns="44450" rIns="90488" bIns="44450">
                <a:spAutoFit/>
              </a:bodyPr>
              <a:lstStyle/>
              <a:p>
                <a:r>
                  <a:rPr lang="fr-FR" sz="3200"/>
                  <a:t>a</a:t>
                </a:r>
              </a:p>
            </p:txBody>
          </p:sp>
        </p:grpSp>
        <p:grpSp>
          <p:nvGrpSpPr>
            <p:cNvPr id="103437" name="Group 46"/>
            <p:cNvGrpSpPr>
              <a:grpSpLocks/>
            </p:cNvGrpSpPr>
            <p:nvPr/>
          </p:nvGrpSpPr>
          <p:grpSpPr bwMode="auto">
            <a:xfrm>
              <a:off x="4656" y="1296"/>
              <a:ext cx="328" cy="393"/>
              <a:chOff x="4036" y="1492"/>
              <a:chExt cx="328" cy="393"/>
            </a:xfrm>
          </p:grpSpPr>
          <p:sp>
            <p:nvSpPr>
              <p:cNvPr id="103459" name="Oval 47"/>
              <p:cNvSpPr>
                <a:spLocks noChangeArrowheads="1"/>
              </p:cNvSpPr>
              <p:nvPr/>
            </p:nvSpPr>
            <p:spPr bwMode="auto">
              <a:xfrm>
                <a:off x="4036" y="1492"/>
                <a:ext cx="328" cy="376"/>
              </a:xfrm>
              <a:prstGeom prst="ellipse">
                <a:avLst/>
              </a:prstGeom>
              <a:noFill/>
              <a:ln w="12700">
                <a:solidFill>
                  <a:schemeClr val="tx1"/>
                </a:solidFill>
                <a:round/>
                <a:headEnd/>
                <a:tailEnd/>
              </a:ln>
            </p:spPr>
            <p:txBody>
              <a:bodyPr wrap="none" anchor="ctr"/>
              <a:lstStyle/>
              <a:p>
                <a:endParaRPr lang="ar-DZ"/>
              </a:p>
            </p:txBody>
          </p:sp>
          <p:sp>
            <p:nvSpPr>
              <p:cNvPr id="103460" name="Rectangle 48"/>
              <p:cNvSpPr>
                <a:spLocks noChangeArrowheads="1"/>
              </p:cNvSpPr>
              <p:nvPr/>
            </p:nvSpPr>
            <p:spPr bwMode="auto">
              <a:xfrm>
                <a:off x="4071" y="1518"/>
                <a:ext cx="280" cy="367"/>
              </a:xfrm>
              <a:prstGeom prst="rect">
                <a:avLst/>
              </a:prstGeom>
              <a:noFill/>
              <a:ln w="12700">
                <a:noFill/>
                <a:miter lim="800000"/>
                <a:headEnd/>
                <a:tailEnd/>
              </a:ln>
            </p:spPr>
            <p:txBody>
              <a:bodyPr wrap="none" lIns="90488" tIns="44450" rIns="90488" bIns="44450">
                <a:spAutoFit/>
              </a:bodyPr>
              <a:lstStyle/>
              <a:p>
                <a:r>
                  <a:rPr lang="fr-FR" sz="3200"/>
                  <a:t>b</a:t>
                </a:r>
              </a:p>
            </p:txBody>
          </p:sp>
        </p:grpSp>
        <p:grpSp>
          <p:nvGrpSpPr>
            <p:cNvPr id="103438" name="Group 49"/>
            <p:cNvGrpSpPr>
              <a:grpSpLocks/>
            </p:cNvGrpSpPr>
            <p:nvPr/>
          </p:nvGrpSpPr>
          <p:grpSpPr bwMode="auto">
            <a:xfrm>
              <a:off x="4416" y="1968"/>
              <a:ext cx="328" cy="393"/>
              <a:chOff x="3844" y="2164"/>
              <a:chExt cx="328" cy="393"/>
            </a:xfrm>
          </p:grpSpPr>
          <p:sp>
            <p:nvSpPr>
              <p:cNvPr id="103457" name="Oval 50"/>
              <p:cNvSpPr>
                <a:spLocks noChangeArrowheads="1"/>
              </p:cNvSpPr>
              <p:nvPr/>
            </p:nvSpPr>
            <p:spPr bwMode="auto">
              <a:xfrm>
                <a:off x="3844" y="2164"/>
                <a:ext cx="328" cy="376"/>
              </a:xfrm>
              <a:prstGeom prst="ellipse">
                <a:avLst/>
              </a:prstGeom>
              <a:noFill/>
              <a:ln w="12700">
                <a:solidFill>
                  <a:schemeClr val="tx1"/>
                </a:solidFill>
                <a:round/>
                <a:headEnd/>
                <a:tailEnd/>
              </a:ln>
            </p:spPr>
            <p:txBody>
              <a:bodyPr wrap="none" anchor="ctr"/>
              <a:lstStyle/>
              <a:p>
                <a:endParaRPr lang="ar-DZ"/>
              </a:p>
            </p:txBody>
          </p:sp>
          <p:sp>
            <p:nvSpPr>
              <p:cNvPr id="103458" name="Rectangle 51"/>
              <p:cNvSpPr>
                <a:spLocks noChangeArrowheads="1"/>
              </p:cNvSpPr>
              <p:nvPr/>
            </p:nvSpPr>
            <p:spPr bwMode="auto">
              <a:xfrm>
                <a:off x="3879" y="2190"/>
                <a:ext cx="249" cy="367"/>
              </a:xfrm>
              <a:prstGeom prst="rect">
                <a:avLst/>
              </a:prstGeom>
              <a:noFill/>
              <a:ln w="12700">
                <a:noFill/>
                <a:miter lim="800000"/>
                <a:headEnd/>
                <a:tailEnd/>
              </a:ln>
            </p:spPr>
            <p:txBody>
              <a:bodyPr wrap="none" lIns="90488" tIns="44450" rIns="90488" bIns="44450">
                <a:spAutoFit/>
              </a:bodyPr>
              <a:lstStyle/>
              <a:p>
                <a:r>
                  <a:rPr lang="fr-FR" sz="3200"/>
                  <a:t>c</a:t>
                </a:r>
              </a:p>
            </p:txBody>
          </p:sp>
        </p:grpSp>
        <p:grpSp>
          <p:nvGrpSpPr>
            <p:cNvPr id="103439" name="Group 52"/>
            <p:cNvGrpSpPr>
              <a:grpSpLocks/>
            </p:cNvGrpSpPr>
            <p:nvPr/>
          </p:nvGrpSpPr>
          <p:grpSpPr bwMode="auto">
            <a:xfrm>
              <a:off x="4704" y="2496"/>
              <a:ext cx="328" cy="393"/>
              <a:chOff x="4708" y="2164"/>
              <a:chExt cx="328" cy="393"/>
            </a:xfrm>
          </p:grpSpPr>
          <p:sp>
            <p:nvSpPr>
              <p:cNvPr id="103455" name="Oval 53"/>
              <p:cNvSpPr>
                <a:spLocks noChangeArrowheads="1"/>
              </p:cNvSpPr>
              <p:nvPr/>
            </p:nvSpPr>
            <p:spPr bwMode="auto">
              <a:xfrm>
                <a:off x="4708" y="2164"/>
                <a:ext cx="328" cy="376"/>
              </a:xfrm>
              <a:prstGeom prst="ellipse">
                <a:avLst/>
              </a:prstGeom>
              <a:noFill/>
              <a:ln w="12700">
                <a:solidFill>
                  <a:schemeClr val="tx1"/>
                </a:solidFill>
                <a:round/>
                <a:headEnd/>
                <a:tailEnd/>
              </a:ln>
            </p:spPr>
            <p:txBody>
              <a:bodyPr wrap="none" anchor="ctr"/>
              <a:lstStyle/>
              <a:p>
                <a:endParaRPr lang="ar-DZ"/>
              </a:p>
            </p:txBody>
          </p:sp>
          <p:sp>
            <p:nvSpPr>
              <p:cNvPr id="103456" name="Rectangle 54"/>
              <p:cNvSpPr>
                <a:spLocks noChangeArrowheads="1"/>
              </p:cNvSpPr>
              <p:nvPr/>
            </p:nvSpPr>
            <p:spPr bwMode="auto">
              <a:xfrm>
                <a:off x="4743" y="2190"/>
                <a:ext cx="280" cy="367"/>
              </a:xfrm>
              <a:prstGeom prst="rect">
                <a:avLst/>
              </a:prstGeom>
              <a:noFill/>
              <a:ln w="12700">
                <a:noFill/>
                <a:miter lim="800000"/>
                <a:headEnd/>
                <a:tailEnd/>
              </a:ln>
            </p:spPr>
            <p:txBody>
              <a:bodyPr wrap="none" lIns="90488" tIns="44450" rIns="90488" bIns="44450">
                <a:spAutoFit/>
              </a:bodyPr>
              <a:lstStyle/>
              <a:p>
                <a:r>
                  <a:rPr lang="fr-FR" sz="3200"/>
                  <a:t>d</a:t>
                </a:r>
              </a:p>
            </p:txBody>
          </p:sp>
        </p:grpSp>
        <p:grpSp>
          <p:nvGrpSpPr>
            <p:cNvPr id="103440" name="Group 55"/>
            <p:cNvGrpSpPr>
              <a:grpSpLocks/>
            </p:cNvGrpSpPr>
            <p:nvPr/>
          </p:nvGrpSpPr>
          <p:grpSpPr bwMode="auto">
            <a:xfrm>
              <a:off x="5472" y="3168"/>
              <a:ext cx="328" cy="393"/>
              <a:chOff x="3892" y="2836"/>
              <a:chExt cx="328" cy="393"/>
            </a:xfrm>
          </p:grpSpPr>
          <p:sp>
            <p:nvSpPr>
              <p:cNvPr id="103453" name="Oval 56"/>
              <p:cNvSpPr>
                <a:spLocks noChangeArrowheads="1"/>
              </p:cNvSpPr>
              <p:nvPr/>
            </p:nvSpPr>
            <p:spPr bwMode="auto">
              <a:xfrm>
                <a:off x="3892" y="2836"/>
                <a:ext cx="328" cy="376"/>
              </a:xfrm>
              <a:prstGeom prst="ellipse">
                <a:avLst/>
              </a:prstGeom>
              <a:noFill/>
              <a:ln w="12700">
                <a:solidFill>
                  <a:schemeClr val="tx1"/>
                </a:solidFill>
                <a:round/>
                <a:headEnd/>
                <a:tailEnd/>
              </a:ln>
            </p:spPr>
            <p:txBody>
              <a:bodyPr wrap="none" anchor="ctr"/>
              <a:lstStyle/>
              <a:p>
                <a:endParaRPr lang="ar-DZ"/>
              </a:p>
            </p:txBody>
          </p:sp>
          <p:sp>
            <p:nvSpPr>
              <p:cNvPr id="103454" name="Rectangle 57"/>
              <p:cNvSpPr>
                <a:spLocks noChangeArrowheads="1"/>
              </p:cNvSpPr>
              <p:nvPr/>
            </p:nvSpPr>
            <p:spPr bwMode="auto">
              <a:xfrm>
                <a:off x="3927" y="2862"/>
                <a:ext cx="249" cy="367"/>
              </a:xfrm>
              <a:prstGeom prst="rect">
                <a:avLst/>
              </a:prstGeom>
              <a:noFill/>
              <a:ln w="12700">
                <a:noFill/>
                <a:miter lim="800000"/>
                <a:headEnd/>
                <a:tailEnd/>
              </a:ln>
            </p:spPr>
            <p:txBody>
              <a:bodyPr wrap="none" lIns="90488" tIns="44450" rIns="90488" bIns="44450">
                <a:spAutoFit/>
              </a:bodyPr>
              <a:lstStyle/>
              <a:p>
                <a:r>
                  <a:rPr lang="fr-FR" sz="3200"/>
                  <a:t>e</a:t>
                </a:r>
              </a:p>
            </p:txBody>
          </p:sp>
        </p:grpSp>
        <p:grpSp>
          <p:nvGrpSpPr>
            <p:cNvPr id="103441" name="Group 58"/>
            <p:cNvGrpSpPr>
              <a:grpSpLocks/>
            </p:cNvGrpSpPr>
            <p:nvPr/>
          </p:nvGrpSpPr>
          <p:grpSpPr bwMode="auto">
            <a:xfrm>
              <a:off x="4704" y="3696"/>
              <a:ext cx="328" cy="393"/>
              <a:chOff x="4708" y="3364"/>
              <a:chExt cx="328" cy="393"/>
            </a:xfrm>
          </p:grpSpPr>
          <p:sp>
            <p:nvSpPr>
              <p:cNvPr id="103451" name="Oval 59"/>
              <p:cNvSpPr>
                <a:spLocks noChangeArrowheads="1"/>
              </p:cNvSpPr>
              <p:nvPr/>
            </p:nvSpPr>
            <p:spPr bwMode="auto">
              <a:xfrm>
                <a:off x="4708" y="3364"/>
                <a:ext cx="328" cy="376"/>
              </a:xfrm>
              <a:prstGeom prst="ellipse">
                <a:avLst/>
              </a:prstGeom>
              <a:noFill/>
              <a:ln w="12700">
                <a:solidFill>
                  <a:schemeClr val="tx1"/>
                </a:solidFill>
                <a:round/>
                <a:headEnd/>
                <a:tailEnd/>
              </a:ln>
            </p:spPr>
            <p:txBody>
              <a:bodyPr wrap="none" anchor="ctr"/>
              <a:lstStyle/>
              <a:p>
                <a:endParaRPr lang="ar-DZ"/>
              </a:p>
            </p:txBody>
          </p:sp>
          <p:sp>
            <p:nvSpPr>
              <p:cNvPr id="103452" name="Rectangle 60"/>
              <p:cNvSpPr>
                <a:spLocks noChangeArrowheads="1"/>
              </p:cNvSpPr>
              <p:nvPr/>
            </p:nvSpPr>
            <p:spPr bwMode="auto">
              <a:xfrm>
                <a:off x="4743" y="3390"/>
                <a:ext cx="218" cy="367"/>
              </a:xfrm>
              <a:prstGeom prst="rect">
                <a:avLst/>
              </a:prstGeom>
              <a:noFill/>
              <a:ln w="12700">
                <a:noFill/>
                <a:miter lim="800000"/>
                <a:headEnd/>
                <a:tailEnd/>
              </a:ln>
            </p:spPr>
            <p:txBody>
              <a:bodyPr wrap="none" lIns="90488" tIns="44450" rIns="90488" bIns="44450">
                <a:spAutoFit/>
              </a:bodyPr>
              <a:lstStyle/>
              <a:p>
                <a:r>
                  <a:rPr lang="fr-FR" sz="3200"/>
                  <a:t>f</a:t>
                </a:r>
              </a:p>
            </p:txBody>
          </p:sp>
        </p:grpSp>
        <p:sp>
          <p:nvSpPr>
            <p:cNvPr id="103442" name="Line 61"/>
            <p:cNvSpPr>
              <a:spLocks noChangeShapeType="1"/>
            </p:cNvSpPr>
            <p:nvPr/>
          </p:nvSpPr>
          <p:spPr bwMode="auto">
            <a:xfrm>
              <a:off x="4848" y="1008"/>
              <a:ext cx="0" cy="288"/>
            </a:xfrm>
            <a:prstGeom prst="line">
              <a:avLst/>
            </a:prstGeom>
            <a:noFill/>
            <a:ln w="12700">
              <a:solidFill>
                <a:schemeClr val="tx1"/>
              </a:solidFill>
              <a:round/>
              <a:headEnd/>
              <a:tailEnd type="triangle" w="med" len="med"/>
            </a:ln>
          </p:spPr>
          <p:txBody>
            <a:bodyPr/>
            <a:lstStyle/>
            <a:p>
              <a:endParaRPr lang="fr-FR"/>
            </a:p>
          </p:txBody>
        </p:sp>
        <p:sp>
          <p:nvSpPr>
            <p:cNvPr id="103443" name="Line 62"/>
            <p:cNvSpPr>
              <a:spLocks noChangeShapeType="1"/>
            </p:cNvSpPr>
            <p:nvPr/>
          </p:nvSpPr>
          <p:spPr bwMode="auto">
            <a:xfrm flipH="1">
              <a:off x="4608" y="1632"/>
              <a:ext cx="144" cy="336"/>
            </a:xfrm>
            <a:prstGeom prst="line">
              <a:avLst/>
            </a:prstGeom>
            <a:noFill/>
            <a:ln w="12700">
              <a:solidFill>
                <a:schemeClr val="tx1"/>
              </a:solidFill>
              <a:round/>
              <a:headEnd/>
              <a:tailEnd type="triangle" w="med" len="med"/>
            </a:ln>
          </p:spPr>
          <p:txBody>
            <a:bodyPr/>
            <a:lstStyle/>
            <a:p>
              <a:endParaRPr lang="fr-FR"/>
            </a:p>
          </p:txBody>
        </p:sp>
        <p:sp>
          <p:nvSpPr>
            <p:cNvPr id="103444" name="Line 63"/>
            <p:cNvSpPr>
              <a:spLocks noChangeShapeType="1"/>
            </p:cNvSpPr>
            <p:nvPr/>
          </p:nvSpPr>
          <p:spPr bwMode="auto">
            <a:xfrm>
              <a:off x="4992" y="2832"/>
              <a:ext cx="672" cy="336"/>
            </a:xfrm>
            <a:prstGeom prst="line">
              <a:avLst/>
            </a:prstGeom>
            <a:noFill/>
            <a:ln w="12700">
              <a:solidFill>
                <a:schemeClr val="tx1"/>
              </a:solidFill>
              <a:round/>
              <a:headEnd/>
              <a:tailEnd type="triangle" w="med" len="med"/>
            </a:ln>
          </p:spPr>
          <p:txBody>
            <a:bodyPr/>
            <a:lstStyle/>
            <a:p>
              <a:endParaRPr lang="fr-FR"/>
            </a:p>
          </p:txBody>
        </p:sp>
        <p:sp>
          <p:nvSpPr>
            <p:cNvPr id="103445" name="Line 64"/>
            <p:cNvSpPr>
              <a:spLocks noChangeShapeType="1"/>
            </p:cNvSpPr>
            <p:nvPr/>
          </p:nvSpPr>
          <p:spPr bwMode="auto">
            <a:xfrm flipH="1">
              <a:off x="5040" y="3552"/>
              <a:ext cx="624" cy="240"/>
            </a:xfrm>
            <a:prstGeom prst="line">
              <a:avLst/>
            </a:prstGeom>
            <a:noFill/>
            <a:ln w="12700">
              <a:solidFill>
                <a:schemeClr val="tx1"/>
              </a:solidFill>
              <a:round/>
              <a:headEnd/>
              <a:tailEnd type="triangle" w="med" len="med"/>
            </a:ln>
          </p:spPr>
          <p:txBody>
            <a:bodyPr/>
            <a:lstStyle/>
            <a:p>
              <a:endParaRPr lang="fr-FR"/>
            </a:p>
          </p:txBody>
        </p:sp>
        <p:sp>
          <p:nvSpPr>
            <p:cNvPr id="103446" name="Rectangle 65"/>
            <p:cNvSpPr>
              <a:spLocks noChangeArrowheads="1"/>
            </p:cNvSpPr>
            <p:nvPr/>
          </p:nvSpPr>
          <p:spPr bwMode="auto">
            <a:xfrm>
              <a:off x="4992" y="576"/>
              <a:ext cx="1549" cy="638"/>
            </a:xfrm>
            <a:prstGeom prst="rect">
              <a:avLst/>
            </a:prstGeom>
            <a:noFill/>
            <a:ln w="12700">
              <a:noFill/>
              <a:miter lim="800000"/>
              <a:headEnd/>
              <a:tailEnd/>
            </a:ln>
          </p:spPr>
          <p:txBody>
            <a:bodyPr wrap="none" lIns="90488" tIns="44450" rIns="90488" bIns="44450">
              <a:spAutoFit/>
            </a:bodyPr>
            <a:lstStyle/>
            <a:p>
              <a:r>
                <a:rPr lang="en-US" sz="2000">
                  <a:latin typeface="Tahoma" pitchFamily="34" charset="0"/>
                </a:rPr>
                <a:t>P(short x,y)</a:t>
              </a:r>
            </a:p>
            <a:p>
              <a:r>
                <a:rPr lang="en-US" sz="2000">
                  <a:latin typeface="Tahoma" pitchFamily="34" charset="0"/>
                </a:rPr>
                <a:t>short w= abs(y)</a:t>
              </a:r>
            </a:p>
            <a:p>
              <a:r>
                <a:rPr lang="en-US" sz="2000">
                  <a:latin typeface="Tahoma" pitchFamily="34" charset="0"/>
                </a:rPr>
                <a:t>double z= 1.0</a:t>
              </a:r>
              <a:endParaRPr lang="fr-FR" sz="2000">
                <a:latin typeface="Tahoma" pitchFamily="34" charset="0"/>
              </a:endParaRPr>
            </a:p>
          </p:txBody>
        </p:sp>
        <p:sp>
          <p:nvSpPr>
            <p:cNvPr id="103447" name="Rectangle 66"/>
            <p:cNvSpPr>
              <a:spLocks noChangeArrowheads="1"/>
            </p:cNvSpPr>
            <p:nvPr/>
          </p:nvSpPr>
          <p:spPr bwMode="auto">
            <a:xfrm>
              <a:off x="3936" y="3792"/>
              <a:ext cx="1005" cy="250"/>
            </a:xfrm>
            <a:prstGeom prst="rect">
              <a:avLst/>
            </a:prstGeom>
            <a:noFill/>
            <a:ln w="12700">
              <a:noFill/>
              <a:miter lim="800000"/>
              <a:headEnd/>
              <a:tailEnd/>
            </a:ln>
          </p:spPr>
          <p:txBody>
            <a:bodyPr wrap="none" lIns="90488" tIns="44450" rIns="90488" bIns="44450">
              <a:spAutoFit/>
            </a:bodyPr>
            <a:lstStyle/>
            <a:p>
              <a:r>
                <a:rPr lang="fr-FR" sz="1800"/>
                <a:t>  </a:t>
              </a:r>
              <a:r>
                <a:rPr lang="en-US" sz="2000">
                  <a:latin typeface="Tahoma" pitchFamily="34" charset="0"/>
                </a:rPr>
                <a:t>return(z)</a:t>
              </a:r>
              <a:endParaRPr lang="fr-FR" sz="2000">
                <a:latin typeface="Tahoma" pitchFamily="34" charset="0"/>
              </a:endParaRPr>
            </a:p>
          </p:txBody>
        </p:sp>
        <p:sp>
          <p:nvSpPr>
            <p:cNvPr id="103448" name="Freeform 67"/>
            <p:cNvSpPr>
              <a:spLocks/>
            </p:cNvSpPr>
            <p:nvPr/>
          </p:nvSpPr>
          <p:spPr bwMode="auto">
            <a:xfrm>
              <a:off x="4896" y="1632"/>
              <a:ext cx="1056" cy="960"/>
            </a:xfrm>
            <a:custGeom>
              <a:avLst/>
              <a:gdLst>
                <a:gd name="T0" fmla="*/ 0 w 976"/>
                <a:gd name="T1" fmla="*/ 0 h 912"/>
                <a:gd name="T2" fmla="*/ 2894 w 976"/>
                <a:gd name="T3" fmla="*/ 593 h 912"/>
                <a:gd name="T4" fmla="*/ 291 w 976"/>
                <a:gd name="T5" fmla="*/ 1869 h 912"/>
                <a:gd name="T6" fmla="*/ 0 60000 65536"/>
                <a:gd name="T7" fmla="*/ 0 60000 65536"/>
                <a:gd name="T8" fmla="*/ 0 60000 65536"/>
                <a:gd name="T9" fmla="*/ 0 w 976"/>
                <a:gd name="T10" fmla="*/ 0 h 912"/>
                <a:gd name="T11" fmla="*/ 976 w 976"/>
                <a:gd name="T12" fmla="*/ 912 h 912"/>
              </a:gdLst>
              <a:ahLst/>
              <a:cxnLst>
                <a:cxn ang="T6">
                  <a:pos x="T0" y="T1"/>
                </a:cxn>
                <a:cxn ang="T7">
                  <a:pos x="T2" y="T3"/>
                </a:cxn>
                <a:cxn ang="T8">
                  <a:pos x="T4" y="T5"/>
                </a:cxn>
              </a:cxnLst>
              <a:rect l="T9" t="T10" r="T11" b="T12"/>
              <a:pathLst>
                <a:path w="976" h="912">
                  <a:moveTo>
                    <a:pt x="0" y="0"/>
                  </a:moveTo>
                  <a:cubicBezTo>
                    <a:pt x="472" y="68"/>
                    <a:pt x="944" y="136"/>
                    <a:pt x="960" y="288"/>
                  </a:cubicBezTo>
                  <a:cubicBezTo>
                    <a:pt x="976" y="440"/>
                    <a:pt x="536" y="676"/>
                    <a:pt x="96" y="912"/>
                  </a:cubicBezTo>
                </a:path>
              </a:pathLst>
            </a:custGeom>
            <a:noFill/>
            <a:ln w="12700">
              <a:solidFill>
                <a:schemeClr val="tx1"/>
              </a:solidFill>
              <a:round/>
              <a:headEnd/>
              <a:tailEnd type="triangle" w="med" len="med"/>
            </a:ln>
          </p:spPr>
          <p:txBody>
            <a:bodyPr wrap="none" anchor="ctr"/>
            <a:lstStyle/>
            <a:p>
              <a:endParaRPr lang="fr-FR"/>
            </a:p>
          </p:txBody>
        </p:sp>
        <p:sp>
          <p:nvSpPr>
            <p:cNvPr id="103449" name="Freeform 68"/>
            <p:cNvSpPr>
              <a:spLocks/>
            </p:cNvSpPr>
            <p:nvPr/>
          </p:nvSpPr>
          <p:spPr bwMode="auto">
            <a:xfrm>
              <a:off x="4168" y="2832"/>
              <a:ext cx="584" cy="960"/>
            </a:xfrm>
            <a:custGeom>
              <a:avLst/>
              <a:gdLst>
                <a:gd name="T0" fmla="*/ 584 w 584"/>
                <a:gd name="T1" fmla="*/ 0 h 960"/>
                <a:gd name="T2" fmla="*/ 8 w 584"/>
                <a:gd name="T3" fmla="*/ 192 h 960"/>
                <a:gd name="T4" fmla="*/ 536 w 584"/>
                <a:gd name="T5" fmla="*/ 960 h 960"/>
                <a:gd name="T6" fmla="*/ 0 60000 65536"/>
                <a:gd name="T7" fmla="*/ 0 60000 65536"/>
                <a:gd name="T8" fmla="*/ 0 60000 65536"/>
                <a:gd name="T9" fmla="*/ 0 w 584"/>
                <a:gd name="T10" fmla="*/ 0 h 960"/>
                <a:gd name="T11" fmla="*/ 584 w 584"/>
                <a:gd name="T12" fmla="*/ 960 h 960"/>
              </a:gdLst>
              <a:ahLst/>
              <a:cxnLst>
                <a:cxn ang="T6">
                  <a:pos x="T0" y="T1"/>
                </a:cxn>
                <a:cxn ang="T7">
                  <a:pos x="T2" y="T3"/>
                </a:cxn>
                <a:cxn ang="T8">
                  <a:pos x="T4" y="T5"/>
                </a:cxn>
              </a:cxnLst>
              <a:rect l="T9" t="T10" r="T11" b="T12"/>
              <a:pathLst>
                <a:path w="584" h="960">
                  <a:moveTo>
                    <a:pt x="584" y="0"/>
                  </a:moveTo>
                  <a:cubicBezTo>
                    <a:pt x="300" y="16"/>
                    <a:pt x="16" y="32"/>
                    <a:pt x="8" y="192"/>
                  </a:cubicBezTo>
                  <a:cubicBezTo>
                    <a:pt x="0" y="352"/>
                    <a:pt x="448" y="832"/>
                    <a:pt x="536" y="960"/>
                  </a:cubicBezTo>
                </a:path>
              </a:pathLst>
            </a:custGeom>
            <a:noFill/>
            <a:ln w="12700">
              <a:solidFill>
                <a:schemeClr val="tx1"/>
              </a:solidFill>
              <a:round/>
              <a:headEnd/>
              <a:tailEnd type="triangle" w="med" len="med"/>
            </a:ln>
          </p:spPr>
          <p:txBody>
            <a:bodyPr wrap="none" anchor="ctr"/>
            <a:lstStyle/>
            <a:p>
              <a:endParaRPr lang="fr-FR"/>
            </a:p>
          </p:txBody>
        </p:sp>
        <p:sp>
          <p:nvSpPr>
            <p:cNvPr id="103450" name="Freeform 69"/>
            <p:cNvSpPr>
              <a:spLocks/>
            </p:cNvSpPr>
            <p:nvPr/>
          </p:nvSpPr>
          <p:spPr bwMode="auto">
            <a:xfrm>
              <a:off x="4048" y="1416"/>
              <a:ext cx="608" cy="1200"/>
            </a:xfrm>
            <a:custGeom>
              <a:avLst/>
              <a:gdLst>
                <a:gd name="T0" fmla="*/ 464 w 608"/>
                <a:gd name="T1" fmla="*/ 888 h 1200"/>
                <a:gd name="T2" fmla="*/ 128 w 608"/>
                <a:gd name="T3" fmla="*/ 1080 h 1200"/>
                <a:gd name="T4" fmla="*/ 80 w 608"/>
                <a:gd name="T5" fmla="*/ 168 h 1200"/>
                <a:gd name="T6" fmla="*/ 608 w 608"/>
                <a:gd name="T7" fmla="*/ 72 h 1200"/>
                <a:gd name="T8" fmla="*/ 0 60000 65536"/>
                <a:gd name="T9" fmla="*/ 0 60000 65536"/>
                <a:gd name="T10" fmla="*/ 0 60000 65536"/>
                <a:gd name="T11" fmla="*/ 0 60000 65536"/>
                <a:gd name="T12" fmla="*/ 0 w 608"/>
                <a:gd name="T13" fmla="*/ 0 h 1200"/>
                <a:gd name="T14" fmla="*/ 608 w 608"/>
                <a:gd name="T15" fmla="*/ 1200 h 1200"/>
              </a:gdLst>
              <a:ahLst/>
              <a:cxnLst>
                <a:cxn ang="T8">
                  <a:pos x="T0" y="T1"/>
                </a:cxn>
                <a:cxn ang="T9">
                  <a:pos x="T2" y="T3"/>
                </a:cxn>
                <a:cxn ang="T10">
                  <a:pos x="T4" y="T5"/>
                </a:cxn>
                <a:cxn ang="T11">
                  <a:pos x="T6" y="T7"/>
                </a:cxn>
              </a:cxnLst>
              <a:rect l="T12" t="T13" r="T14" b="T15"/>
              <a:pathLst>
                <a:path w="608" h="1200">
                  <a:moveTo>
                    <a:pt x="464" y="888"/>
                  </a:moveTo>
                  <a:cubicBezTo>
                    <a:pt x="328" y="1044"/>
                    <a:pt x="192" y="1200"/>
                    <a:pt x="128" y="1080"/>
                  </a:cubicBezTo>
                  <a:cubicBezTo>
                    <a:pt x="64" y="960"/>
                    <a:pt x="0" y="336"/>
                    <a:pt x="80" y="168"/>
                  </a:cubicBezTo>
                  <a:cubicBezTo>
                    <a:pt x="160" y="0"/>
                    <a:pt x="384" y="36"/>
                    <a:pt x="608" y="72"/>
                  </a:cubicBezTo>
                </a:path>
              </a:pathLst>
            </a:custGeom>
            <a:noFill/>
            <a:ln w="12700">
              <a:solidFill>
                <a:schemeClr val="tx1"/>
              </a:solidFill>
              <a:round/>
              <a:headEnd/>
              <a:tailEnd type="triangle" w="med" len="med"/>
            </a:ln>
          </p:spPr>
          <p:txBody>
            <a:bodyPr wrap="none" anchor="ctr"/>
            <a:lstStyle/>
            <a:p>
              <a:endParaRPr lang="fr-FR"/>
            </a:p>
          </p:txBody>
        </p:sp>
      </p:grpSp>
      <p:sp>
        <p:nvSpPr>
          <p:cNvPr id="42" name="Espace réservé du pied de page 41"/>
          <p:cNvSpPr>
            <a:spLocks noGrp="1"/>
          </p:cNvSpPr>
          <p:nvPr>
            <p:ph type="ftr" sz="quarter" idx="11"/>
          </p:nvPr>
        </p:nvSpPr>
        <p:spPr/>
        <p:txBody>
          <a:bodyPr/>
          <a:lstStyle/>
          <a:p>
            <a:pPr>
              <a:defRPr/>
            </a:pPr>
            <a:r>
              <a:rPr lang="fr-FR"/>
              <a:t>Dr Maamri Ramdane</a:t>
            </a:r>
            <a:endParaRPr lang="en-US"/>
          </a:p>
        </p:txBody>
      </p:sp>
      <p:sp>
        <p:nvSpPr>
          <p:cNvPr id="41" name="Espace réservé du numéro de diapositive 40"/>
          <p:cNvSpPr>
            <a:spLocks noGrp="1"/>
          </p:cNvSpPr>
          <p:nvPr>
            <p:ph type="sldNum" sz="quarter" idx="12"/>
          </p:nvPr>
        </p:nvSpPr>
        <p:spPr/>
        <p:txBody>
          <a:bodyPr/>
          <a:lstStyle/>
          <a:p>
            <a:pPr>
              <a:defRPr/>
            </a:pPr>
            <a:fld id="{724A016C-05B3-48A7-AFA4-E5EAB971B45E}" type="slidenum">
              <a:rPr lang="en-US"/>
              <a:pPr>
                <a:defRPr/>
              </a:pPr>
              <a:t>88</a:t>
            </a:fld>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0" y="0"/>
            <a:ext cx="8715375" cy="533400"/>
          </a:xfrm>
          <a:prstGeom prst="rect">
            <a:avLst/>
          </a:prstGeom>
          <a:noFill/>
          <a:ln w="12700">
            <a:noFill/>
            <a:miter lim="800000"/>
            <a:headEnd/>
            <a:tailEnd/>
          </a:ln>
        </p:spPr>
        <p:txBody>
          <a:bodyPr lIns="90488" tIns="44450" rIns="90488" bIns="44450" anchor="ctr"/>
          <a:lstStyle/>
          <a:p>
            <a:r>
              <a:rPr lang="fr-FR" sz="3200">
                <a:solidFill>
                  <a:schemeClr val="tx2"/>
                </a:solidFill>
                <a:latin typeface="Arial" charset="0"/>
              </a:rPr>
              <a:t>Critère structurel : </a:t>
            </a:r>
            <a:r>
              <a:rPr lang="fr-FR" sz="3200">
                <a:solidFill>
                  <a:schemeClr val="tx2"/>
                </a:solidFill>
                <a:latin typeface="Courier New" pitchFamily="49" charset="0"/>
              </a:rPr>
              <a:t>tous_les_sommets</a:t>
            </a:r>
            <a:endParaRPr lang="fr-FR" sz="2800">
              <a:solidFill>
                <a:schemeClr val="tx2"/>
              </a:solidFill>
              <a:latin typeface="Courier New" pitchFamily="49" charset="0"/>
            </a:endParaRPr>
          </a:p>
        </p:txBody>
      </p:sp>
      <p:sp>
        <p:nvSpPr>
          <p:cNvPr id="104451" name="Rectangle 35"/>
          <p:cNvSpPr>
            <a:spLocks noChangeArrowheads="1"/>
          </p:cNvSpPr>
          <p:nvPr/>
        </p:nvSpPr>
        <p:spPr bwMode="auto">
          <a:xfrm>
            <a:off x="0" y="914400"/>
            <a:ext cx="6962775" cy="5562600"/>
          </a:xfrm>
          <a:prstGeom prst="rect">
            <a:avLst/>
          </a:prstGeom>
          <a:noFill/>
          <a:ln w="12700">
            <a:noFill/>
            <a:miter lim="800000"/>
            <a:headEnd/>
            <a:tailEnd/>
          </a:ln>
        </p:spPr>
        <p:txBody>
          <a:bodyPr lIns="90488" tIns="44450" rIns="90488" bIns="44450"/>
          <a:lstStyle/>
          <a:p>
            <a:pPr marL="342900" indent="-342900">
              <a:spcBef>
                <a:spcPct val="20000"/>
              </a:spcBef>
              <a:buClr>
                <a:schemeClr val="accent2"/>
              </a:buClr>
              <a:buFont typeface="Monotype Sorts" charset="0"/>
              <a:buNone/>
            </a:pPr>
            <a:r>
              <a:rPr lang="fr-FR" sz="2800"/>
              <a:t>   </a:t>
            </a:r>
            <a:r>
              <a:rPr lang="fr-FR" sz="2800" u="sng"/>
              <a:t>Motivation :</a:t>
            </a:r>
            <a:r>
              <a:rPr lang="fr-FR" sz="2800"/>
              <a:t> couvrir toutes les instructions</a:t>
            </a:r>
          </a:p>
          <a:p>
            <a:pPr marL="342900" indent="-342900">
              <a:spcBef>
                <a:spcPct val="20000"/>
              </a:spcBef>
              <a:buClr>
                <a:schemeClr val="accent2"/>
              </a:buClr>
              <a:buFont typeface="Monotype Sorts" charset="0"/>
              <a:buNone/>
            </a:pPr>
            <a:r>
              <a:rPr lang="fr-FR" sz="2800"/>
              <a:t>du programme au moins une fois </a:t>
            </a:r>
            <a:br>
              <a:rPr lang="fr-FR" sz="2800"/>
            </a:br>
            <a:endParaRPr lang="fr-FR" sz="2800"/>
          </a:p>
          <a:p>
            <a:pPr marL="342900" indent="-342900">
              <a:spcBef>
                <a:spcPct val="20000"/>
              </a:spcBef>
              <a:buClr>
                <a:schemeClr val="accent2"/>
              </a:buClr>
              <a:buFont typeface="Monotype Sorts" charset="0"/>
              <a:buNone/>
            </a:pPr>
            <a:r>
              <a:rPr lang="fr-FR" sz="2800" u="sng"/>
              <a:t>Déf :</a:t>
            </a:r>
            <a:r>
              <a:rPr lang="en-US" sz="2800">
                <a:latin typeface="Courier New" pitchFamily="49" charset="0"/>
              </a:rPr>
              <a:t> </a:t>
            </a:r>
            <a:r>
              <a:rPr lang="en-US" sz="2800"/>
              <a:t>Un ensemble </a:t>
            </a:r>
            <a:r>
              <a:rPr lang="en-US" sz="2800">
                <a:latin typeface="Courier New" pitchFamily="49" charset="0"/>
              </a:rPr>
              <a:t>C</a:t>
            </a:r>
            <a:r>
              <a:rPr lang="en-US" sz="2800"/>
              <a:t> de chemins du GFC </a:t>
            </a:r>
          </a:p>
          <a:p>
            <a:pPr marL="342900" indent="-342900">
              <a:spcBef>
                <a:spcPct val="20000"/>
              </a:spcBef>
              <a:buClr>
                <a:schemeClr val="accent2"/>
              </a:buClr>
              <a:buFont typeface="Monotype Sorts" charset="0"/>
              <a:buNone/>
            </a:pPr>
            <a:r>
              <a:rPr lang="en-US" sz="2800">
                <a:latin typeface="Courier New" pitchFamily="49" charset="0"/>
              </a:rPr>
              <a:t>(N,A,e,s)</a:t>
            </a:r>
            <a:r>
              <a:rPr lang="en-US" sz="2800"/>
              <a:t> satisfait </a:t>
            </a:r>
            <a:r>
              <a:rPr lang="fr-FR">
                <a:latin typeface="Courier New" pitchFamily="49" charset="0"/>
              </a:rPr>
              <a:t>tous_les_sommets</a:t>
            </a:r>
          </a:p>
          <a:p>
            <a:pPr marL="342900" indent="-342900">
              <a:spcBef>
                <a:spcPct val="20000"/>
              </a:spcBef>
              <a:buClr>
                <a:schemeClr val="accent2"/>
              </a:buClr>
              <a:buFont typeface="Monotype Sorts" charset="0"/>
              <a:buNone/>
            </a:pPr>
            <a:r>
              <a:rPr lang="en-US" sz="2800">
                <a:sym typeface="Symbol" pitchFamily="18" charset="2"/>
              </a:rPr>
              <a:t>ssi </a:t>
            </a:r>
            <a:r>
              <a:rPr lang="fr-FR" sz="2800">
                <a:latin typeface="Courier New" pitchFamily="49" charset="0"/>
                <a:sym typeface="Symbol" pitchFamily="18" charset="2"/>
              </a:rPr>
              <a:t>n  N, </a:t>
            </a:r>
            <a:r>
              <a:rPr lang="en-US" sz="2800">
                <a:latin typeface="Courier New" pitchFamily="49" charset="0"/>
                <a:sym typeface="Symbol" pitchFamily="18" charset="2"/>
              </a:rPr>
              <a:t>C</a:t>
            </a:r>
            <a:r>
              <a:rPr lang="en-US" sz="2800" baseline="-25000">
                <a:latin typeface="Courier New" pitchFamily="49" charset="0"/>
                <a:sym typeface="Symbol" pitchFamily="18" charset="2"/>
              </a:rPr>
              <a:t>i</a:t>
            </a:r>
            <a:r>
              <a:rPr lang="fr-FR" sz="2800">
                <a:latin typeface="Courier New" pitchFamily="49" charset="0"/>
                <a:sym typeface="Symbol" pitchFamily="18" charset="2"/>
              </a:rPr>
              <a:t>  </a:t>
            </a:r>
            <a:r>
              <a:rPr lang="en-US" sz="2800">
                <a:latin typeface="Courier New" pitchFamily="49" charset="0"/>
                <a:sym typeface="Symbol" pitchFamily="18" charset="2"/>
              </a:rPr>
              <a:t>C</a:t>
            </a:r>
            <a:r>
              <a:rPr lang="fr-FR" sz="2800">
                <a:sym typeface="Symbol" pitchFamily="18" charset="2"/>
              </a:rPr>
              <a:t> </a:t>
            </a:r>
            <a:r>
              <a:rPr lang="en-US" sz="2800">
                <a:sym typeface="Symbol" pitchFamily="18" charset="2"/>
              </a:rPr>
              <a:t> </a:t>
            </a:r>
            <a:r>
              <a:rPr lang="fr-FR" sz="2800">
                <a:sym typeface="Symbol" pitchFamily="18" charset="2"/>
              </a:rPr>
              <a:t>tq </a:t>
            </a:r>
            <a:r>
              <a:rPr lang="en-US" sz="2800">
                <a:sym typeface="Symbol" pitchFamily="18" charset="2"/>
              </a:rPr>
              <a:t> </a:t>
            </a:r>
            <a:r>
              <a:rPr lang="fr-FR" sz="2800">
                <a:latin typeface="Courier New" pitchFamily="49" charset="0"/>
                <a:sym typeface="Symbol" pitchFamily="18" charset="2"/>
              </a:rPr>
              <a:t>n</a:t>
            </a:r>
            <a:r>
              <a:rPr lang="fr-FR" sz="2800">
                <a:sym typeface="Symbol" pitchFamily="18" charset="2"/>
              </a:rPr>
              <a:t> est un sommet de </a:t>
            </a:r>
            <a:r>
              <a:rPr lang="en-US" sz="2800">
                <a:latin typeface="Courier New" pitchFamily="49" charset="0"/>
                <a:sym typeface="Symbol" pitchFamily="18" charset="2"/>
              </a:rPr>
              <a:t>C</a:t>
            </a:r>
            <a:r>
              <a:rPr lang="en-US" sz="2800" baseline="-25000">
                <a:latin typeface="Courier New" pitchFamily="49" charset="0"/>
                <a:sym typeface="Symbol" pitchFamily="18" charset="2"/>
              </a:rPr>
              <a:t>i</a:t>
            </a:r>
            <a:endParaRPr lang="fr-FR" sz="2800" baseline="-25000">
              <a:latin typeface="Courier New" pitchFamily="49" charset="0"/>
              <a:sym typeface="Symbol" pitchFamily="18" charset="2"/>
            </a:endParaRPr>
          </a:p>
          <a:p>
            <a:pPr marL="342900" indent="-342900">
              <a:spcBef>
                <a:spcPct val="20000"/>
              </a:spcBef>
              <a:buClr>
                <a:schemeClr val="accent2"/>
              </a:buClr>
              <a:buFont typeface="Monotype Sorts" charset="0"/>
              <a:buNone/>
            </a:pPr>
            <a:endParaRPr lang="fr-FR" sz="2800">
              <a:sym typeface="Symbol" pitchFamily="18" charset="2"/>
            </a:endParaRPr>
          </a:p>
          <a:p>
            <a:pPr marL="342900" indent="-342900">
              <a:spcBef>
                <a:spcPct val="20000"/>
              </a:spcBef>
              <a:buClr>
                <a:schemeClr val="accent2"/>
              </a:buClr>
              <a:buFont typeface="Monotype Sorts" charset="0"/>
              <a:buNone/>
            </a:pPr>
            <a:r>
              <a:rPr lang="fr-FR" sz="2800" u="sng">
                <a:sym typeface="Symbol" pitchFamily="18" charset="2"/>
              </a:rPr>
              <a:t>Exemple :</a:t>
            </a:r>
            <a:r>
              <a:rPr lang="fr-FR" sz="2800">
                <a:sym typeface="Symbol" pitchFamily="18" charset="2"/>
              </a:rPr>
              <a:t> Ici un seul </a:t>
            </a:r>
            <a:r>
              <a:rPr lang="en-US" sz="2800">
                <a:sym typeface="Symbol" pitchFamily="18" charset="2"/>
              </a:rPr>
              <a:t>chemin</a:t>
            </a:r>
            <a:r>
              <a:rPr lang="fr-FR" sz="2800">
                <a:sym typeface="Symbol" pitchFamily="18" charset="2"/>
              </a:rPr>
              <a:t> suffit</a:t>
            </a:r>
            <a:br>
              <a:rPr lang="fr-FR" sz="2800">
                <a:sym typeface="Symbol" pitchFamily="18" charset="2"/>
              </a:rPr>
            </a:br>
            <a:r>
              <a:rPr lang="en-US" sz="2800">
                <a:sym typeface="Symbol" pitchFamily="18" charset="2"/>
              </a:rPr>
              <a:t>       </a:t>
            </a:r>
            <a:r>
              <a:rPr lang="fr-FR" sz="2800">
                <a:latin typeface="Courier New" pitchFamily="49" charset="0"/>
                <a:sym typeface="Symbol" pitchFamily="18" charset="2"/>
              </a:rPr>
              <a:t>a-b-c-b-d-e-f</a:t>
            </a:r>
            <a:r>
              <a:rPr lang="fr-FR" sz="2800">
                <a:sym typeface="Symbol" pitchFamily="18" charset="2"/>
              </a:rPr>
              <a:t>   [6/6 sommets]</a:t>
            </a:r>
          </a:p>
        </p:txBody>
      </p:sp>
      <p:grpSp>
        <p:nvGrpSpPr>
          <p:cNvPr id="104452" name="Group 45"/>
          <p:cNvGrpSpPr>
            <a:grpSpLocks/>
          </p:cNvGrpSpPr>
          <p:nvPr/>
        </p:nvGrpSpPr>
        <p:grpSpPr bwMode="auto">
          <a:xfrm>
            <a:off x="7245350" y="2133600"/>
            <a:ext cx="479425" cy="623888"/>
            <a:chOff x="4036" y="1492"/>
            <a:chExt cx="328" cy="393"/>
          </a:xfrm>
        </p:grpSpPr>
        <p:sp>
          <p:nvSpPr>
            <p:cNvPr id="104481" name="Oval 46"/>
            <p:cNvSpPr>
              <a:spLocks noChangeArrowheads="1"/>
            </p:cNvSpPr>
            <p:nvPr/>
          </p:nvSpPr>
          <p:spPr bwMode="auto">
            <a:xfrm>
              <a:off x="4036" y="1492"/>
              <a:ext cx="328" cy="376"/>
            </a:xfrm>
            <a:prstGeom prst="ellipse">
              <a:avLst/>
            </a:prstGeom>
            <a:noFill/>
            <a:ln w="12700">
              <a:solidFill>
                <a:schemeClr val="tx1"/>
              </a:solidFill>
              <a:round/>
              <a:headEnd/>
              <a:tailEnd/>
            </a:ln>
          </p:spPr>
          <p:txBody>
            <a:bodyPr wrap="none" anchor="ctr"/>
            <a:lstStyle/>
            <a:p>
              <a:endParaRPr lang="ar-DZ"/>
            </a:p>
          </p:txBody>
        </p:sp>
        <p:sp>
          <p:nvSpPr>
            <p:cNvPr id="104482" name="Rectangle 47"/>
            <p:cNvSpPr>
              <a:spLocks noChangeArrowheads="1"/>
            </p:cNvSpPr>
            <p:nvPr/>
          </p:nvSpPr>
          <p:spPr bwMode="auto">
            <a:xfrm>
              <a:off x="4071" y="1518"/>
              <a:ext cx="280" cy="367"/>
            </a:xfrm>
            <a:prstGeom prst="rect">
              <a:avLst/>
            </a:prstGeom>
            <a:noFill/>
            <a:ln w="12700">
              <a:noFill/>
              <a:miter lim="800000"/>
              <a:headEnd/>
              <a:tailEnd/>
            </a:ln>
          </p:spPr>
          <p:txBody>
            <a:bodyPr wrap="none" lIns="90488" tIns="44450" rIns="90488" bIns="44450">
              <a:spAutoFit/>
            </a:bodyPr>
            <a:lstStyle/>
            <a:p>
              <a:r>
                <a:rPr lang="fr-FR" sz="3200"/>
                <a:t>b</a:t>
              </a:r>
            </a:p>
          </p:txBody>
        </p:sp>
      </p:grpSp>
      <p:grpSp>
        <p:nvGrpSpPr>
          <p:cNvPr id="104453" name="Groupe 34"/>
          <p:cNvGrpSpPr>
            <a:grpSpLocks/>
          </p:cNvGrpSpPr>
          <p:nvPr/>
        </p:nvGrpSpPr>
        <p:grpSpPr bwMode="auto">
          <a:xfrm>
            <a:off x="6375400" y="1066800"/>
            <a:ext cx="2730500" cy="5500688"/>
            <a:chOff x="6189784" y="1066800"/>
            <a:chExt cx="2731477" cy="5500688"/>
          </a:xfrm>
        </p:grpSpPr>
        <p:sp>
          <p:nvSpPr>
            <p:cNvPr id="104456" name="Line 37"/>
            <p:cNvSpPr>
              <a:spLocks noChangeShapeType="1"/>
            </p:cNvSpPr>
            <p:nvPr/>
          </p:nvSpPr>
          <p:spPr bwMode="auto">
            <a:xfrm flipV="1">
              <a:off x="6189785" y="2438400"/>
              <a:ext cx="0" cy="1600200"/>
            </a:xfrm>
            <a:prstGeom prst="line">
              <a:avLst/>
            </a:prstGeom>
            <a:noFill/>
            <a:ln w="12700">
              <a:solidFill>
                <a:schemeClr val="tx1"/>
              </a:solidFill>
              <a:round/>
              <a:headEnd/>
              <a:tailEnd/>
            </a:ln>
          </p:spPr>
          <p:txBody>
            <a:bodyPr/>
            <a:lstStyle/>
            <a:p>
              <a:endParaRPr lang="fr-FR"/>
            </a:p>
          </p:txBody>
        </p:sp>
        <p:grpSp>
          <p:nvGrpSpPr>
            <p:cNvPr id="104457" name="Group 42"/>
            <p:cNvGrpSpPr>
              <a:grpSpLocks/>
            </p:cNvGrpSpPr>
            <p:nvPr/>
          </p:nvGrpSpPr>
          <p:grpSpPr bwMode="auto">
            <a:xfrm>
              <a:off x="7315200" y="1066800"/>
              <a:ext cx="480646" cy="623888"/>
              <a:chOff x="4036" y="868"/>
              <a:chExt cx="328" cy="393"/>
            </a:xfrm>
          </p:grpSpPr>
          <p:sp>
            <p:nvSpPr>
              <p:cNvPr id="104479" name="Oval 43"/>
              <p:cNvSpPr>
                <a:spLocks noChangeArrowheads="1"/>
              </p:cNvSpPr>
              <p:nvPr/>
            </p:nvSpPr>
            <p:spPr bwMode="auto">
              <a:xfrm>
                <a:off x="4036" y="868"/>
                <a:ext cx="328" cy="376"/>
              </a:xfrm>
              <a:prstGeom prst="ellipse">
                <a:avLst/>
              </a:prstGeom>
              <a:noFill/>
              <a:ln w="12700">
                <a:solidFill>
                  <a:schemeClr val="tx1"/>
                </a:solidFill>
                <a:round/>
                <a:headEnd/>
                <a:tailEnd/>
              </a:ln>
            </p:spPr>
            <p:txBody>
              <a:bodyPr wrap="none" anchor="ctr"/>
              <a:lstStyle/>
              <a:p>
                <a:endParaRPr lang="ar-DZ"/>
              </a:p>
            </p:txBody>
          </p:sp>
          <p:sp>
            <p:nvSpPr>
              <p:cNvPr id="104480" name="Rectangle 44"/>
              <p:cNvSpPr>
                <a:spLocks noChangeArrowheads="1"/>
              </p:cNvSpPr>
              <p:nvPr/>
            </p:nvSpPr>
            <p:spPr bwMode="auto">
              <a:xfrm>
                <a:off x="4071" y="894"/>
                <a:ext cx="265" cy="367"/>
              </a:xfrm>
              <a:prstGeom prst="rect">
                <a:avLst/>
              </a:prstGeom>
              <a:noFill/>
              <a:ln w="12700">
                <a:noFill/>
                <a:miter lim="800000"/>
                <a:headEnd/>
                <a:tailEnd/>
              </a:ln>
            </p:spPr>
            <p:txBody>
              <a:bodyPr wrap="none" lIns="90488" tIns="44450" rIns="90488" bIns="44450">
                <a:spAutoFit/>
              </a:bodyPr>
              <a:lstStyle/>
              <a:p>
                <a:r>
                  <a:rPr lang="fr-FR" sz="3200"/>
                  <a:t>a</a:t>
                </a:r>
              </a:p>
            </p:txBody>
          </p:sp>
        </p:grpSp>
        <p:grpSp>
          <p:nvGrpSpPr>
            <p:cNvPr id="104458" name="Group 48"/>
            <p:cNvGrpSpPr>
              <a:grpSpLocks/>
            </p:cNvGrpSpPr>
            <p:nvPr/>
          </p:nvGrpSpPr>
          <p:grpSpPr bwMode="auto">
            <a:xfrm>
              <a:off x="6893169" y="3200400"/>
              <a:ext cx="480646" cy="623888"/>
              <a:chOff x="3844" y="2164"/>
              <a:chExt cx="328" cy="393"/>
            </a:xfrm>
          </p:grpSpPr>
          <p:sp>
            <p:nvSpPr>
              <p:cNvPr id="104477" name="Oval 49"/>
              <p:cNvSpPr>
                <a:spLocks noChangeArrowheads="1"/>
              </p:cNvSpPr>
              <p:nvPr/>
            </p:nvSpPr>
            <p:spPr bwMode="auto">
              <a:xfrm>
                <a:off x="3844" y="2164"/>
                <a:ext cx="328" cy="376"/>
              </a:xfrm>
              <a:prstGeom prst="ellipse">
                <a:avLst/>
              </a:prstGeom>
              <a:noFill/>
              <a:ln w="12700">
                <a:solidFill>
                  <a:schemeClr val="tx1"/>
                </a:solidFill>
                <a:round/>
                <a:headEnd/>
                <a:tailEnd/>
              </a:ln>
            </p:spPr>
            <p:txBody>
              <a:bodyPr wrap="none" anchor="ctr"/>
              <a:lstStyle/>
              <a:p>
                <a:endParaRPr lang="ar-DZ"/>
              </a:p>
            </p:txBody>
          </p:sp>
          <p:sp>
            <p:nvSpPr>
              <p:cNvPr id="104478" name="Rectangle 50"/>
              <p:cNvSpPr>
                <a:spLocks noChangeArrowheads="1"/>
              </p:cNvSpPr>
              <p:nvPr/>
            </p:nvSpPr>
            <p:spPr bwMode="auto">
              <a:xfrm>
                <a:off x="3879" y="2190"/>
                <a:ext cx="249" cy="367"/>
              </a:xfrm>
              <a:prstGeom prst="rect">
                <a:avLst/>
              </a:prstGeom>
              <a:noFill/>
              <a:ln w="12700">
                <a:noFill/>
                <a:miter lim="800000"/>
                <a:headEnd/>
                <a:tailEnd/>
              </a:ln>
            </p:spPr>
            <p:txBody>
              <a:bodyPr wrap="none" lIns="90488" tIns="44450" rIns="90488" bIns="44450">
                <a:spAutoFit/>
              </a:bodyPr>
              <a:lstStyle/>
              <a:p>
                <a:r>
                  <a:rPr lang="fr-FR" sz="3200"/>
                  <a:t>c</a:t>
                </a:r>
              </a:p>
            </p:txBody>
          </p:sp>
        </p:grpSp>
        <p:grpSp>
          <p:nvGrpSpPr>
            <p:cNvPr id="104459" name="Group 51"/>
            <p:cNvGrpSpPr>
              <a:grpSpLocks/>
            </p:cNvGrpSpPr>
            <p:nvPr/>
          </p:nvGrpSpPr>
          <p:grpSpPr bwMode="auto">
            <a:xfrm>
              <a:off x="7315200" y="4038600"/>
              <a:ext cx="480646" cy="623888"/>
              <a:chOff x="4708" y="2164"/>
              <a:chExt cx="328" cy="393"/>
            </a:xfrm>
          </p:grpSpPr>
          <p:sp>
            <p:nvSpPr>
              <p:cNvPr id="104475" name="Oval 52"/>
              <p:cNvSpPr>
                <a:spLocks noChangeArrowheads="1"/>
              </p:cNvSpPr>
              <p:nvPr/>
            </p:nvSpPr>
            <p:spPr bwMode="auto">
              <a:xfrm>
                <a:off x="4708" y="2164"/>
                <a:ext cx="328" cy="376"/>
              </a:xfrm>
              <a:prstGeom prst="ellipse">
                <a:avLst/>
              </a:prstGeom>
              <a:noFill/>
              <a:ln w="12700">
                <a:solidFill>
                  <a:schemeClr val="tx1"/>
                </a:solidFill>
                <a:round/>
                <a:headEnd/>
                <a:tailEnd/>
              </a:ln>
            </p:spPr>
            <p:txBody>
              <a:bodyPr wrap="none" anchor="ctr"/>
              <a:lstStyle/>
              <a:p>
                <a:endParaRPr lang="ar-DZ"/>
              </a:p>
            </p:txBody>
          </p:sp>
          <p:sp>
            <p:nvSpPr>
              <p:cNvPr id="104476" name="Rectangle 53"/>
              <p:cNvSpPr>
                <a:spLocks noChangeArrowheads="1"/>
              </p:cNvSpPr>
              <p:nvPr/>
            </p:nvSpPr>
            <p:spPr bwMode="auto">
              <a:xfrm>
                <a:off x="4743" y="2190"/>
                <a:ext cx="280" cy="367"/>
              </a:xfrm>
              <a:prstGeom prst="rect">
                <a:avLst/>
              </a:prstGeom>
              <a:noFill/>
              <a:ln w="12700">
                <a:noFill/>
                <a:miter lim="800000"/>
                <a:headEnd/>
                <a:tailEnd/>
              </a:ln>
            </p:spPr>
            <p:txBody>
              <a:bodyPr wrap="none" lIns="90488" tIns="44450" rIns="90488" bIns="44450">
                <a:spAutoFit/>
              </a:bodyPr>
              <a:lstStyle/>
              <a:p>
                <a:r>
                  <a:rPr lang="fr-FR" sz="3200"/>
                  <a:t>d</a:t>
                </a:r>
              </a:p>
            </p:txBody>
          </p:sp>
        </p:grpSp>
        <p:grpSp>
          <p:nvGrpSpPr>
            <p:cNvPr id="104460" name="Group 54"/>
            <p:cNvGrpSpPr>
              <a:grpSpLocks/>
            </p:cNvGrpSpPr>
            <p:nvPr/>
          </p:nvGrpSpPr>
          <p:grpSpPr bwMode="auto">
            <a:xfrm>
              <a:off x="8440615" y="5105400"/>
              <a:ext cx="480646" cy="623888"/>
              <a:chOff x="3892" y="2836"/>
              <a:chExt cx="328" cy="393"/>
            </a:xfrm>
          </p:grpSpPr>
          <p:sp>
            <p:nvSpPr>
              <p:cNvPr id="104473" name="Oval 55"/>
              <p:cNvSpPr>
                <a:spLocks noChangeArrowheads="1"/>
              </p:cNvSpPr>
              <p:nvPr/>
            </p:nvSpPr>
            <p:spPr bwMode="auto">
              <a:xfrm>
                <a:off x="3892" y="2836"/>
                <a:ext cx="328" cy="376"/>
              </a:xfrm>
              <a:prstGeom prst="ellipse">
                <a:avLst/>
              </a:prstGeom>
              <a:noFill/>
              <a:ln w="12700">
                <a:solidFill>
                  <a:schemeClr val="tx1"/>
                </a:solidFill>
                <a:round/>
                <a:headEnd/>
                <a:tailEnd/>
              </a:ln>
            </p:spPr>
            <p:txBody>
              <a:bodyPr wrap="none" anchor="ctr"/>
              <a:lstStyle/>
              <a:p>
                <a:endParaRPr lang="ar-DZ"/>
              </a:p>
            </p:txBody>
          </p:sp>
          <p:sp>
            <p:nvSpPr>
              <p:cNvPr id="104474" name="Rectangle 56"/>
              <p:cNvSpPr>
                <a:spLocks noChangeArrowheads="1"/>
              </p:cNvSpPr>
              <p:nvPr/>
            </p:nvSpPr>
            <p:spPr bwMode="auto">
              <a:xfrm>
                <a:off x="3927" y="2862"/>
                <a:ext cx="249" cy="367"/>
              </a:xfrm>
              <a:prstGeom prst="rect">
                <a:avLst/>
              </a:prstGeom>
              <a:noFill/>
              <a:ln w="12700">
                <a:noFill/>
                <a:miter lim="800000"/>
                <a:headEnd/>
                <a:tailEnd/>
              </a:ln>
            </p:spPr>
            <p:txBody>
              <a:bodyPr wrap="none" lIns="90488" tIns="44450" rIns="90488" bIns="44450">
                <a:spAutoFit/>
              </a:bodyPr>
              <a:lstStyle/>
              <a:p>
                <a:r>
                  <a:rPr lang="fr-FR" sz="3200"/>
                  <a:t>e</a:t>
                </a:r>
              </a:p>
            </p:txBody>
          </p:sp>
        </p:grpSp>
        <p:grpSp>
          <p:nvGrpSpPr>
            <p:cNvPr id="104461" name="Group 57"/>
            <p:cNvGrpSpPr>
              <a:grpSpLocks/>
            </p:cNvGrpSpPr>
            <p:nvPr/>
          </p:nvGrpSpPr>
          <p:grpSpPr bwMode="auto">
            <a:xfrm>
              <a:off x="7315200" y="5943600"/>
              <a:ext cx="480646" cy="623888"/>
              <a:chOff x="4708" y="3364"/>
              <a:chExt cx="328" cy="393"/>
            </a:xfrm>
          </p:grpSpPr>
          <p:sp>
            <p:nvSpPr>
              <p:cNvPr id="104471" name="Oval 58"/>
              <p:cNvSpPr>
                <a:spLocks noChangeArrowheads="1"/>
              </p:cNvSpPr>
              <p:nvPr/>
            </p:nvSpPr>
            <p:spPr bwMode="auto">
              <a:xfrm>
                <a:off x="4708" y="3364"/>
                <a:ext cx="328" cy="376"/>
              </a:xfrm>
              <a:prstGeom prst="ellipse">
                <a:avLst/>
              </a:prstGeom>
              <a:noFill/>
              <a:ln w="12700">
                <a:solidFill>
                  <a:schemeClr val="tx1"/>
                </a:solidFill>
                <a:round/>
                <a:headEnd/>
                <a:tailEnd/>
              </a:ln>
            </p:spPr>
            <p:txBody>
              <a:bodyPr wrap="none" anchor="ctr"/>
              <a:lstStyle/>
              <a:p>
                <a:endParaRPr lang="ar-DZ"/>
              </a:p>
            </p:txBody>
          </p:sp>
          <p:sp>
            <p:nvSpPr>
              <p:cNvPr id="104472" name="Rectangle 59"/>
              <p:cNvSpPr>
                <a:spLocks noChangeArrowheads="1"/>
              </p:cNvSpPr>
              <p:nvPr/>
            </p:nvSpPr>
            <p:spPr bwMode="auto">
              <a:xfrm>
                <a:off x="4743" y="3390"/>
                <a:ext cx="218" cy="367"/>
              </a:xfrm>
              <a:prstGeom prst="rect">
                <a:avLst/>
              </a:prstGeom>
              <a:noFill/>
              <a:ln w="12700">
                <a:noFill/>
                <a:miter lim="800000"/>
                <a:headEnd/>
                <a:tailEnd/>
              </a:ln>
            </p:spPr>
            <p:txBody>
              <a:bodyPr wrap="none" lIns="90488" tIns="44450" rIns="90488" bIns="44450">
                <a:spAutoFit/>
              </a:bodyPr>
              <a:lstStyle/>
              <a:p>
                <a:r>
                  <a:rPr lang="fr-FR" sz="3200"/>
                  <a:t>f</a:t>
                </a:r>
              </a:p>
            </p:txBody>
          </p:sp>
        </p:grpSp>
        <p:sp>
          <p:nvSpPr>
            <p:cNvPr id="104462" name="Line 60"/>
            <p:cNvSpPr>
              <a:spLocks noChangeShapeType="1"/>
            </p:cNvSpPr>
            <p:nvPr/>
          </p:nvSpPr>
          <p:spPr bwMode="auto">
            <a:xfrm>
              <a:off x="7526215" y="1676400"/>
              <a:ext cx="0" cy="457200"/>
            </a:xfrm>
            <a:prstGeom prst="line">
              <a:avLst/>
            </a:prstGeom>
            <a:noFill/>
            <a:ln w="12700">
              <a:solidFill>
                <a:schemeClr val="tx1"/>
              </a:solidFill>
              <a:round/>
              <a:headEnd/>
              <a:tailEnd type="triangle" w="med" len="med"/>
            </a:ln>
          </p:spPr>
          <p:txBody>
            <a:bodyPr/>
            <a:lstStyle/>
            <a:p>
              <a:endParaRPr lang="fr-FR"/>
            </a:p>
          </p:txBody>
        </p:sp>
        <p:sp>
          <p:nvSpPr>
            <p:cNvPr id="104463" name="Line 61"/>
            <p:cNvSpPr>
              <a:spLocks noChangeShapeType="1"/>
            </p:cNvSpPr>
            <p:nvPr/>
          </p:nvSpPr>
          <p:spPr bwMode="auto">
            <a:xfrm flipH="1">
              <a:off x="7174523" y="2667000"/>
              <a:ext cx="211015" cy="533400"/>
            </a:xfrm>
            <a:prstGeom prst="line">
              <a:avLst/>
            </a:prstGeom>
            <a:noFill/>
            <a:ln w="12700">
              <a:solidFill>
                <a:schemeClr val="tx1"/>
              </a:solidFill>
              <a:round/>
              <a:headEnd/>
              <a:tailEnd type="triangle" w="med" len="med"/>
            </a:ln>
          </p:spPr>
          <p:txBody>
            <a:bodyPr/>
            <a:lstStyle/>
            <a:p>
              <a:endParaRPr lang="fr-FR"/>
            </a:p>
          </p:txBody>
        </p:sp>
        <p:sp>
          <p:nvSpPr>
            <p:cNvPr id="104464" name="Line 62"/>
            <p:cNvSpPr>
              <a:spLocks noChangeShapeType="1"/>
            </p:cNvSpPr>
            <p:nvPr/>
          </p:nvSpPr>
          <p:spPr bwMode="auto">
            <a:xfrm>
              <a:off x="7526215" y="2743200"/>
              <a:ext cx="0" cy="1295400"/>
            </a:xfrm>
            <a:prstGeom prst="line">
              <a:avLst/>
            </a:prstGeom>
            <a:noFill/>
            <a:ln w="12700">
              <a:solidFill>
                <a:schemeClr val="tx1"/>
              </a:solidFill>
              <a:round/>
              <a:headEnd/>
              <a:tailEnd type="triangle" w="med" len="med"/>
            </a:ln>
          </p:spPr>
          <p:txBody>
            <a:bodyPr/>
            <a:lstStyle/>
            <a:p>
              <a:endParaRPr lang="fr-FR"/>
            </a:p>
          </p:txBody>
        </p:sp>
        <p:sp>
          <p:nvSpPr>
            <p:cNvPr id="104465" name="Line 63"/>
            <p:cNvSpPr>
              <a:spLocks noChangeShapeType="1"/>
            </p:cNvSpPr>
            <p:nvPr/>
          </p:nvSpPr>
          <p:spPr bwMode="auto">
            <a:xfrm>
              <a:off x="7737231" y="4572000"/>
              <a:ext cx="984738" cy="533400"/>
            </a:xfrm>
            <a:prstGeom prst="line">
              <a:avLst/>
            </a:prstGeom>
            <a:noFill/>
            <a:ln w="12700">
              <a:solidFill>
                <a:schemeClr val="tx1"/>
              </a:solidFill>
              <a:round/>
              <a:headEnd/>
              <a:tailEnd type="triangle" w="med" len="med"/>
            </a:ln>
          </p:spPr>
          <p:txBody>
            <a:bodyPr/>
            <a:lstStyle/>
            <a:p>
              <a:endParaRPr lang="fr-FR"/>
            </a:p>
          </p:txBody>
        </p:sp>
        <p:sp>
          <p:nvSpPr>
            <p:cNvPr id="104466" name="Line 64"/>
            <p:cNvSpPr>
              <a:spLocks noChangeShapeType="1"/>
            </p:cNvSpPr>
            <p:nvPr/>
          </p:nvSpPr>
          <p:spPr bwMode="auto">
            <a:xfrm>
              <a:off x="7596554" y="4648200"/>
              <a:ext cx="0" cy="1295400"/>
            </a:xfrm>
            <a:prstGeom prst="line">
              <a:avLst/>
            </a:prstGeom>
            <a:noFill/>
            <a:ln w="12700">
              <a:solidFill>
                <a:schemeClr val="tx1"/>
              </a:solidFill>
              <a:round/>
              <a:headEnd/>
              <a:tailEnd type="triangle" w="med" len="med"/>
            </a:ln>
          </p:spPr>
          <p:txBody>
            <a:bodyPr/>
            <a:lstStyle/>
            <a:p>
              <a:endParaRPr lang="fr-FR"/>
            </a:p>
          </p:txBody>
        </p:sp>
        <p:sp>
          <p:nvSpPr>
            <p:cNvPr id="104467" name="Line 65"/>
            <p:cNvSpPr>
              <a:spLocks noChangeShapeType="1"/>
            </p:cNvSpPr>
            <p:nvPr/>
          </p:nvSpPr>
          <p:spPr bwMode="auto">
            <a:xfrm flipH="1">
              <a:off x="7807569" y="5715000"/>
              <a:ext cx="914400" cy="381000"/>
            </a:xfrm>
            <a:prstGeom prst="line">
              <a:avLst/>
            </a:prstGeom>
            <a:noFill/>
            <a:ln w="12700">
              <a:solidFill>
                <a:schemeClr val="tx1"/>
              </a:solidFill>
              <a:round/>
              <a:headEnd/>
              <a:tailEnd type="triangle" w="med" len="med"/>
            </a:ln>
          </p:spPr>
          <p:txBody>
            <a:bodyPr/>
            <a:lstStyle/>
            <a:p>
              <a:endParaRPr lang="fr-FR"/>
            </a:p>
          </p:txBody>
        </p:sp>
        <p:sp>
          <p:nvSpPr>
            <p:cNvPr id="104468" name="Line 66"/>
            <p:cNvSpPr>
              <a:spLocks noChangeShapeType="1"/>
            </p:cNvSpPr>
            <p:nvPr/>
          </p:nvSpPr>
          <p:spPr bwMode="auto">
            <a:xfrm>
              <a:off x="6189785" y="2438400"/>
              <a:ext cx="1055077" cy="0"/>
            </a:xfrm>
            <a:prstGeom prst="line">
              <a:avLst/>
            </a:prstGeom>
            <a:noFill/>
            <a:ln w="12700">
              <a:solidFill>
                <a:schemeClr val="tx1"/>
              </a:solidFill>
              <a:round/>
              <a:headEnd/>
              <a:tailEnd type="triangle" w="med" len="med"/>
            </a:ln>
          </p:spPr>
          <p:txBody>
            <a:bodyPr/>
            <a:lstStyle/>
            <a:p>
              <a:endParaRPr lang="fr-FR"/>
            </a:p>
          </p:txBody>
        </p:sp>
        <p:sp>
          <p:nvSpPr>
            <p:cNvPr id="104469" name="Line 67"/>
            <p:cNvSpPr>
              <a:spLocks noChangeShapeType="1"/>
            </p:cNvSpPr>
            <p:nvPr/>
          </p:nvSpPr>
          <p:spPr bwMode="auto">
            <a:xfrm flipH="1">
              <a:off x="7033846" y="3810000"/>
              <a:ext cx="70338" cy="228600"/>
            </a:xfrm>
            <a:prstGeom prst="line">
              <a:avLst/>
            </a:prstGeom>
            <a:noFill/>
            <a:ln w="12700">
              <a:solidFill>
                <a:schemeClr val="tx1"/>
              </a:solidFill>
              <a:round/>
              <a:headEnd/>
              <a:tailEnd/>
            </a:ln>
          </p:spPr>
          <p:txBody>
            <a:bodyPr/>
            <a:lstStyle/>
            <a:p>
              <a:endParaRPr lang="fr-FR"/>
            </a:p>
          </p:txBody>
        </p:sp>
        <p:sp>
          <p:nvSpPr>
            <p:cNvPr id="104470" name="Line 68"/>
            <p:cNvSpPr>
              <a:spLocks noChangeShapeType="1"/>
            </p:cNvSpPr>
            <p:nvPr/>
          </p:nvSpPr>
          <p:spPr bwMode="auto">
            <a:xfrm flipH="1">
              <a:off x="6189784" y="4038600"/>
              <a:ext cx="844062" cy="0"/>
            </a:xfrm>
            <a:prstGeom prst="line">
              <a:avLst/>
            </a:prstGeom>
            <a:noFill/>
            <a:ln w="12700">
              <a:solidFill>
                <a:schemeClr val="tx1"/>
              </a:solidFill>
              <a:round/>
              <a:headEnd/>
              <a:tailEnd/>
            </a:ln>
          </p:spPr>
          <p:txBody>
            <a:bodyPr/>
            <a:lstStyle/>
            <a:p>
              <a:endParaRPr lang="fr-FR"/>
            </a:p>
          </p:txBody>
        </p:sp>
      </p:grpSp>
      <p:sp>
        <p:nvSpPr>
          <p:cNvPr id="38" name="Espace réservé du pied de page 37"/>
          <p:cNvSpPr>
            <a:spLocks noGrp="1"/>
          </p:cNvSpPr>
          <p:nvPr>
            <p:ph type="ftr" sz="quarter" idx="11"/>
          </p:nvPr>
        </p:nvSpPr>
        <p:spPr/>
        <p:txBody>
          <a:bodyPr/>
          <a:lstStyle/>
          <a:p>
            <a:pPr>
              <a:defRPr/>
            </a:pPr>
            <a:r>
              <a:rPr lang="fr-FR"/>
              <a:t>Dr Maamri Ramdane</a:t>
            </a:r>
            <a:endParaRPr lang="en-US"/>
          </a:p>
        </p:txBody>
      </p:sp>
      <p:sp>
        <p:nvSpPr>
          <p:cNvPr id="37" name="Espace réservé du numéro de diapositive 36"/>
          <p:cNvSpPr>
            <a:spLocks noGrp="1"/>
          </p:cNvSpPr>
          <p:nvPr>
            <p:ph type="sldNum" sz="quarter" idx="12"/>
          </p:nvPr>
        </p:nvSpPr>
        <p:spPr/>
        <p:txBody>
          <a:bodyPr/>
          <a:lstStyle/>
          <a:p>
            <a:pPr>
              <a:defRPr/>
            </a:pPr>
            <a:fld id="{E50AB4FE-73E7-46A5-9F28-C51ABCEBD32C}" type="slidenum">
              <a:rPr lang="en-US"/>
              <a:pPr>
                <a:defRPr/>
              </a:pPr>
              <a:t>89</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title"/>
          </p:nvPr>
        </p:nvSpPr>
        <p:spPr>
          <a:xfrm>
            <a:off x="1714480" y="428604"/>
            <a:ext cx="6324600" cy="685800"/>
          </a:xfrm>
        </p:spPr>
        <p:txBody>
          <a:bodyPr>
            <a:normAutofit fontScale="90000"/>
          </a:bodyPr>
          <a:lstStyle/>
          <a:p>
            <a:pPr fontAlgn="auto">
              <a:spcAft>
                <a:spcPts val="0"/>
              </a:spcAft>
              <a:defRPr/>
            </a:pPr>
            <a:r>
              <a:rPr lang="fr-FR" dirty="0" smtClean="0"/>
              <a:t>Développement d’un logiciel</a:t>
            </a:r>
            <a:br>
              <a:rPr lang="fr-FR" dirty="0" smtClean="0"/>
            </a:br>
            <a:endParaRPr lang="ar-DZ" dirty="0" smtClean="0"/>
          </a:p>
        </p:txBody>
      </p:sp>
      <p:sp>
        <p:nvSpPr>
          <p:cNvPr id="15363" name="Espace réservé du contenu 2"/>
          <p:cNvSpPr>
            <a:spLocks noGrp="1"/>
          </p:cNvSpPr>
          <p:nvPr>
            <p:ph idx="1"/>
          </p:nvPr>
        </p:nvSpPr>
        <p:spPr>
          <a:xfrm>
            <a:off x="571500" y="1752600"/>
            <a:ext cx="7654925" cy="4191000"/>
          </a:xfrm>
        </p:spPr>
        <p:txBody>
          <a:bodyPr>
            <a:normAutofit fontScale="92500" lnSpcReduction="10000"/>
          </a:bodyPr>
          <a:lstStyle/>
          <a:p>
            <a:pPr fontAlgn="auto">
              <a:spcAft>
                <a:spcPts val="0"/>
              </a:spcAft>
              <a:buFontTx/>
              <a:buNone/>
              <a:defRPr/>
            </a:pPr>
            <a:endParaRPr lang="fr-FR" smtClean="0"/>
          </a:p>
          <a:p>
            <a:pPr fontAlgn="auto">
              <a:spcAft>
                <a:spcPts val="0"/>
              </a:spcAft>
              <a:buFontTx/>
              <a:buNone/>
              <a:defRPr/>
            </a:pPr>
            <a:r>
              <a:rPr lang="fr-FR" smtClean="0"/>
              <a:t>• Caractéristiques souhaitées :</a:t>
            </a:r>
          </a:p>
          <a:p>
            <a:pPr fontAlgn="auto">
              <a:spcAft>
                <a:spcPts val="0"/>
              </a:spcAft>
              <a:buFontTx/>
              <a:buNone/>
              <a:defRPr/>
            </a:pPr>
            <a:r>
              <a:rPr lang="fr-FR" smtClean="0"/>
              <a:t>	– Adéquation avec les besoins</a:t>
            </a:r>
          </a:p>
          <a:p>
            <a:pPr fontAlgn="auto">
              <a:spcAft>
                <a:spcPts val="0"/>
              </a:spcAft>
              <a:buFontTx/>
              <a:buNone/>
              <a:defRPr/>
            </a:pPr>
            <a:r>
              <a:rPr lang="fr-FR" smtClean="0"/>
              <a:t>	– Maintenance aisée</a:t>
            </a:r>
          </a:p>
          <a:p>
            <a:pPr fontAlgn="auto">
              <a:spcAft>
                <a:spcPts val="0"/>
              </a:spcAft>
              <a:buFontTx/>
              <a:buNone/>
              <a:defRPr/>
            </a:pPr>
            <a:r>
              <a:rPr lang="fr-FR" smtClean="0"/>
              <a:t>	– Bon marché</a:t>
            </a:r>
          </a:p>
          <a:p>
            <a:pPr fontAlgn="auto">
              <a:spcAft>
                <a:spcPts val="0"/>
              </a:spcAft>
              <a:buFontTx/>
              <a:buNone/>
              <a:defRPr/>
            </a:pPr>
            <a:r>
              <a:rPr lang="fr-FR" smtClean="0"/>
              <a:t>	– Rapidement développé</a:t>
            </a:r>
          </a:p>
          <a:p>
            <a:pPr fontAlgn="auto">
              <a:spcAft>
                <a:spcPts val="0"/>
              </a:spcAft>
              <a:buFontTx/>
              <a:buNone/>
              <a:defRPr/>
            </a:pPr>
            <a:r>
              <a:rPr lang="fr-FR" smtClean="0"/>
              <a:t>• Comment ?</a:t>
            </a:r>
          </a:p>
          <a:p>
            <a:pPr fontAlgn="auto">
              <a:spcAft>
                <a:spcPts val="0"/>
              </a:spcAft>
              <a:buFontTx/>
              <a:buNone/>
              <a:defRPr/>
            </a:pPr>
            <a:r>
              <a:rPr lang="fr-FR" smtClean="0"/>
              <a:t>		Le génie logiciel = outils + méthodes</a:t>
            </a:r>
            <a:endParaRPr lang="ar-DZ" smtClean="0"/>
          </a:p>
        </p:txBody>
      </p:sp>
      <p:sp>
        <p:nvSpPr>
          <p:cNvPr id="12294" name="Espace réservé du pied de page 4"/>
          <p:cNvSpPr>
            <a:spLocks noGrp="1"/>
          </p:cNvSpPr>
          <p:nvPr>
            <p:ph type="ftr" sz="quarter" idx="11"/>
          </p:nvPr>
        </p:nvSpPr>
        <p:spPr/>
        <p:txBody>
          <a:bodyPr/>
          <a:lstStyle/>
          <a:p>
            <a:pPr>
              <a:defRPr/>
            </a:pPr>
            <a:r>
              <a:rPr lang="en-US" dirty="0"/>
              <a:t>Dr </a:t>
            </a:r>
            <a:r>
              <a:rPr lang="en-US" dirty="0" err="1"/>
              <a:t>Maamri</a:t>
            </a:r>
            <a:r>
              <a:rPr lang="en-US" dirty="0"/>
              <a:t> </a:t>
            </a:r>
            <a:r>
              <a:rPr lang="en-US" dirty="0" err="1"/>
              <a:t>Ramdane</a:t>
            </a:r>
            <a:endParaRPr lang="en-US" dirty="0"/>
          </a:p>
        </p:txBody>
      </p:sp>
      <p:sp>
        <p:nvSpPr>
          <p:cNvPr id="12292" name="Espace réservé du numéro de diapositive 5"/>
          <p:cNvSpPr>
            <a:spLocks noGrp="1"/>
          </p:cNvSpPr>
          <p:nvPr>
            <p:ph type="sldNum" sz="quarter" idx="12"/>
          </p:nvPr>
        </p:nvSpPr>
        <p:spPr>
          <a:xfrm>
            <a:off x="1905000" y="6415088"/>
            <a:ext cx="1593850" cy="441325"/>
          </a:xfrm>
        </p:spPr>
        <p:txBody>
          <a:bodyPr/>
          <a:lstStyle/>
          <a:p>
            <a:pPr algn="l">
              <a:defRPr/>
            </a:pPr>
            <a:fld id="{BDC2E19E-4061-44CB-B297-6F70D4533C92}" type="slidenum">
              <a:rPr lang="en-US"/>
              <a:pPr algn="l">
                <a:defRPr/>
              </a:pPr>
              <a:t>9</a:t>
            </a:fld>
            <a:endParaRPr lang="en-US"/>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ZoneTexte 2"/>
          <p:cNvSpPr txBox="1">
            <a:spLocks noChangeArrowheads="1"/>
          </p:cNvSpPr>
          <p:nvPr/>
        </p:nvSpPr>
        <p:spPr bwMode="auto">
          <a:xfrm>
            <a:off x="1214438" y="2357438"/>
            <a:ext cx="6357937" cy="1938337"/>
          </a:xfrm>
          <a:prstGeom prst="rect">
            <a:avLst/>
          </a:prstGeom>
          <a:noFill/>
          <a:ln w="9525">
            <a:noFill/>
            <a:miter lim="800000"/>
            <a:headEnd/>
            <a:tailEnd/>
          </a:ln>
        </p:spPr>
        <p:txBody>
          <a:bodyPr>
            <a:spAutoFit/>
          </a:bodyPr>
          <a:lstStyle/>
          <a:p>
            <a:pPr algn="just"/>
            <a:r>
              <a:rPr lang="fr-FR"/>
              <a:t>Si on chercher à couvrir tous les noeuds sans couvrir tous les arcs, on risque de ne pas détecter certains défauts sur les arcs non couverts…</a:t>
            </a:r>
          </a:p>
          <a:p>
            <a:endParaRPr lang="ar-DZ"/>
          </a:p>
        </p:txBody>
      </p:sp>
      <p:sp>
        <p:nvSpPr>
          <p:cNvPr id="105475" name="Rectangle 2"/>
          <p:cNvSpPr>
            <a:spLocks noChangeArrowheads="1"/>
          </p:cNvSpPr>
          <p:nvPr/>
        </p:nvSpPr>
        <p:spPr bwMode="auto">
          <a:xfrm>
            <a:off x="0" y="0"/>
            <a:ext cx="8715375" cy="533400"/>
          </a:xfrm>
          <a:prstGeom prst="rect">
            <a:avLst/>
          </a:prstGeom>
          <a:noFill/>
          <a:ln w="12700">
            <a:noFill/>
            <a:miter lim="800000"/>
            <a:headEnd/>
            <a:tailEnd/>
          </a:ln>
        </p:spPr>
        <p:txBody>
          <a:bodyPr lIns="90488" tIns="44450" rIns="90488" bIns="44450" anchor="ctr"/>
          <a:lstStyle/>
          <a:p>
            <a:r>
              <a:rPr lang="fr-FR" sz="3200">
                <a:solidFill>
                  <a:schemeClr val="tx2"/>
                </a:solidFill>
                <a:latin typeface="Arial" charset="0"/>
              </a:rPr>
              <a:t>Critère structurel : </a:t>
            </a:r>
            <a:r>
              <a:rPr lang="fr-FR" sz="3200">
                <a:solidFill>
                  <a:schemeClr val="tx2"/>
                </a:solidFill>
                <a:latin typeface="Courier New" pitchFamily="49" charset="0"/>
              </a:rPr>
              <a:t>tous_les_sommets</a:t>
            </a:r>
            <a:endParaRPr lang="fr-FR" sz="2800">
              <a:solidFill>
                <a:schemeClr val="tx2"/>
              </a:solidFill>
              <a:latin typeface="Courier New" pitchFamily="49" charset="0"/>
            </a:endParaRPr>
          </a:p>
        </p:txBody>
      </p:sp>
      <p:sp>
        <p:nvSpPr>
          <p:cNvPr id="7" name="Espace réservé du pied de page 6"/>
          <p:cNvSpPr>
            <a:spLocks noGrp="1"/>
          </p:cNvSpPr>
          <p:nvPr>
            <p:ph type="ftr" sz="quarter" idx="11"/>
          </p:nvPr>
        </p:nvSpPr>
        <p:spPr/>
        <p:txBody>
          <a:bodyPr/>
          <a:lstStyle/>
          <a:p>
            <a:pPr>
              <a:defRPr/>
            </a:pPr>
            <a:r>
              <a:rPr lang="fr-FR"/>
              <a:t>Dr Maamri Ramdane</a:t>
            </a:r>
            <a:endParaRPr lang="en-US"/>
          </a:p>
        </p:txBody>
      </p:sp>
      <p:sp>
        <p:nvSpPr>
          <p:cNvPr id="6" name="Espace réservé du numéro de diapositive 5"/>
          <p:cNvSpPr>
            <a:spLocks noGrp="1"/>
          </p:cNvSpPr>
          <p:nvPr>
            <p:ph type="sldNum" sz="quarter" idx="12"/>
          </p:nvPr>
        </p:nvSpPr>
        <p:spPr/>
        <p:txBody>
          <a:bodyPr/>
          <a:lstStyle/>
          <a:p>
            <a:pPr>
              <a:defRPr/>
            </a:pPr>
            <a:fld id="{5BCE0848-BCF9-489C-8B21-E4E919E879F7}" type="slidenum">
              <a:rPr lang="en-US"/>
              <a:pPr>
                <a:defRPr/>
              </a:pPr>
              <a:t>90</a:t>
            </a:fld>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0" y="685800"/>
            <a:ext cx="6962775" cy="5562600"/>
          </a:xfrm>
          <a:prstGeom prst="rect">
            <a:avLst/>
          </a:prstGeom>
          <a:noFill/>
          <a:ln w="12700">
            <a:noFill/>
            <a:miter lim="800000"/>
            <a:headEnd/>
            <a:tailEnd/>
          </a:ln>
        </p:spPr>
        <p:txBody>
          <a:bodyPr lIns="90488" tIns="44450" rIns="90488" bIns="44450"/>
          <a:lstStyle/>
          <a:p>
            <a:pPr marL="342900" indent="-342900">
              <a:spcBef>
                <a:spcPct val="20000"/>
              </a:spcBef>
              <a:buClr>
                <a:schemeClr val="accent2"/>
              </a:buClr>
              <a:buFont typeface="Monotype Sorts" charset="0"/>
              <a:buNone/>
            </a:pPr>
            <a:r>
              <a:rPr lang="fr-FR" sz="2800" u="sng"/>
              <a:t>Motivation :</a:t>
            </a:r>
            <a:r>
              <a:rPr lang="fr-FR" sz="2800"/>
              <a:t> couvrir toutes les </a:t>
            </a:r>
            <a:r>
              <a:rPr lang="en-US" sz="2800"/>
              <a:t>prises de </a:t>
            </a:r>
          </a:p>
          <a:p>
            <a:pPr marL="342900" indent="-342900">
              <a:spcBef>
                <a:spcPct val="20000"/>
              </a:spcBef>
              <a:buClr>
                <a:schemeClr val="accent2"/>
              </a:buClr>
              <a:buFont typeface="Monotype Sorts" charset="0"/>
              <a:buNone/>
            </a:pPr>
            <a:r>
              <a:rPr lang="en-US" sz="2800"/>
              <a:t>d</a:t>
            </a:r>
            <a:r>
              <a:rPr lang="fr-FR" sz="2800"/>
              <a:t>écision</a:t>
            </a:r>
            <a:r>
              <a:rPr lang="en-US" sz="2800"/>
              <a:t> </a:t>
            </a:r>
            <a:r>
              <a:rPr lang="fr-FR" sz="2800"/>
              <a:t>du programme au moins une fois </a:t>
            </a:r>
            <a:br>
              <a:rPr lang="fr-FR" sz="2800"/>
            </a:br>
            <a:endParaRPr lang="fr-FR" sz="2800"/>
          </a:p>
          <a:p>
            <a:pPr marL="342900" indent="-342900">
              <a:spcBef>
                <a:spcPct val="20000"/>
              </a:spcBef>
              <a:buClr>
                <a:schemeClr val="accent2"/>
              </a:buClr>
              <a:buFont typeface="Monotype Sorts" charset="0"/>
              <a:buNone/>
            </a:pPr>
            <a:r>
              <a:rPr lang="fr-FR" sz="2800" u="sng"/>
              <a:t>Déf :</a:t>
            </a:r>
            <a:r>
              <a:rPr lang="fr-FR" sz="2800">
                <a:latin typeface="Tahoma" pitchFamily="34" charset="0"/>
              </a:rPr>
              <a:t> </a:t>
            </a:r>
            <a:r>
              <a:rPr lang="en-US" sz="2800"/>
              <a:t>Un ensemble </a:t>
            </a:r>
            <a:r>
              <a:rPr lang="en-US" sz="2800">
                <a:latin typeface="Courier New" pitchFamily="49" charset="0"/>
              </a:rPr>
              <a:t>C</a:t>
            </a:r>
            <a:r>
              <a:rPr lang="en-US" sz="2800"/>
              <a:t> de chemins du GFC </a:t>
            </a:r>
          </a:p>
          <a:p>
            <a:pPr marL="342900" indent="-342900">
              <a:spcBef>
                <a:spcPct val="20000"/>
              </a:spcBef>
              <a:buClr>
                <a:schemeClr val="accent2"/>
              </a:buClr>
              <a:buFont typeface="Monotype Sorts" charset="0"/>
              <a:buNone/>
            </a:pPr>
            <a:r>
              <a:rPr lang="en-US" sz="2800">
                <a:latin typeface="Courier New" pitchFamily="49" charset="0"/>
              </a:rPr>
              <a:t>(N,A,e,s)</a:t>
            </a:r>
            <a:r>
              <a:rPr lang="en-US" sz="2800"/>
              <a:t> satisfait  </a:t>
            </a:r>
            <a:r>
              <a:rPr lang="fr-FR">
                <a:latin typeface="Courier New" pitchFamily="49" charset="0"/>
              </a:rPr>
              <a:t>tous_les_</a:t>
            </a:r>
            <a:r>
              <a:rPr lang="en-US">
                <a:latin typeface="Courier New" pitchFamily="49" charset="0"/>
              </a:rPr>
              <a:t>arc</a:t>
            </a:r>
            <a:r>
              <a:rPr lang="fr-FR">
                <a:latin typeface="Courier New" pitchFamily="49" charset="0"/>
              </a:rPr>
              <a:t>s</a:t>
            </a:r>
          </a:p>
          <a:p>
            <a:pPr marL="342900" indent="-342900">
              <a:spcBef>
                <a:spcPct val="20000"/>
              </a:spcBef>
              <a:buClr>
                <a:schemeClr val="accent2"/>
              </a:buClr>
              <a:buFont typeface="Monotype Sorts" charset="0"/>
              <a:buNone/>
            </a:pPr>
            <a:r>
              <a:rPr lang="en-US" sz="2800">
                <a:sym typeface="Symbol" pitchFamily="18" charset="2"/>
              </a:rPr>
              <a:t>ssi </a:t>
            </a:r>
            <a:r>
              <a:rPr lang="fr-FR" sz="2800">
                <a:latin typeface="Courier New" pitchFamily="49" charset="0"/>
                <a:sym typeface="Symbol" pitchFamily="18" charset="2"/>
              </a:rPr>
              <a:t></a:t>
            </a:r>
            <a:r>
              <a:rPr lang="en-US" sz="2800">
                <a:latin typeface="Courier New" pitchFamily="49" charset="0"/>
                <a:sym typeface="Symbol" pitchFamily="18" charset="2"/>
              </a:rPr>
              <a:t>a</a:t>
            </a:r>
            <a:r>
              <a:rPr lang="fr-FR" sz="2800">
                <a:latin typeface="Courier New" pitchFamily="49" charset="0"/>
                <a:sym typeface="Symbol" pitchFamily="18" charset="2"/>
              </a:rPr>
              <a:t>  </a:t>
            </a:r>
            <a:r>
              <a:rPr lang="en-US" sz="2800">
                <a:latin typeface="Courier New" pitchFamily="49" charset="0"/>
                <a:sym typeface="Symbol" pitchFamily="18" charset="2"/>
              </a:rPr>
              <a:t>A</a:t>
            </a:r>
            <a:r>
              <a:rPr lang="fr-FR" sz="2800">
                <a:latin typeface="Courier New" pitchFamily="49" charset="0"/>
                <a:sym typeface="Symbol" pitchFamily="18" charset="2"/>
              </a:rPr>
              <a:t>, </a:t>
            </a:r>
            <a:r>
              <a:rPr lang="en-US" sz="2800">
                <a:latin typeface="Courier New" pitchFamily="49" charset="0"/>
                <a:sym typeface="Symbol" pitchFamily="18" charset="2"/>
              </a:rPr>
              <a:t>C</a:t>
            </a:r>
            <a:r>
              <a:rPr lang="en-US" sz="2800" baseline="-25000">
                <a:latin typeface="Courier New" pitchFamily="49" charset="0"/>
                <a:sym typeface="Symbol" pitchFamily="18" charset="2"/>
              </a:rPr>
              <a:t>i</a:t>
            </a:r>
            <a:r>
              <a:rPr lang="fr-FR" sz="2800">
                <a:latin typeface="Courier New" pitchFamily="49" charset="0"/>
                <a:sym typeface="Symbol" pitchFamily="18" charset="2"/>
              </a:rPr>
              <a:t>  </a:t>
            </a:r>
            <a:r>
              <a:rPr lang="en-US" sz="2800">
                <a:latin typeface="Courier New" pitchFamily="49" charset="0"/>
                <a:sym typeface="Symbol" pitchFamily="18" charset="2"/>
              </a:rPr>
              <a:t>C</a:t>
            </a:r>
            <a:r>
              <a:rPr lang="fr-FR" sz="2800">
                <a:sym typeface="Symbol" pitchFamily="18" charset="2"/>
              </a:rPr>
              <a:t> </a:t>
            </a:r>
            <a:r>
              <a:rPr lang="en-US" sz="2800">
                <a:sym typeface="Symbol" pitchFamily="18" charset="2"/>
              </a:rPr>
              <a:t> </a:t>
            </a:r>
            <a:r>
              <a:rPr lang="fr-FR" sz="2800">
                <a:sym typeface="Symbol" pitchFamily="18" charset="2"/>
              </a:rPr>
              <a:t>tq </a:t>
            </a:r>
            <a:r>
              <a:rPr lang="en-US" sz="2800">
                <a:sym typeface="Symbol" pitchFamily="18" charset="2"/>
              </a:rPr>
              <a:t> </a:t>
            </a:r>
            <a:r>
              <a:rPr lang="en-US" sz="2800">
                <a:latin typeface="Courier New" pitchFamily="49" charset="0"/>
                <a:sym typeface="Symbol" pitchFamily="18" charset="2"/>
              </a:rPr>
              <a:t>a</a:t>
            </a:r>
            <a:r>
              <a:rPr lang="fr-FR" sz="2800">
                <a:sym typeface="Symbol" pitchFamily="18" charset="2"/>
              </a:rPr>
              <a:t> est un </a:t>
            </a:r>
            <a:r>
              <a:rPr lang="en-US" sz="2800">
                <a:sym typeface="Symbol" pitchFamily="18" charset="2"/>
              </a:rPr>
              <a:t>arc</a:t>
            </a:r>
            <a:r>
              <a:rPr lang="fr-FR" sz="2800">
                <a:sym typeface="Symbol" pitchFamily="18" charset="2"/>
              </a:rPr>
              <a:t> de </a:t>
            </a:r>
            <a:r>
              <a:rPr lang="en-US" sz="2800">
                <a:latin typeface="Courier New" pitchFamily="49" charset="0"/>
                <a:sym typeface="Symbol" pitchFamily="18" charset="2"/>
              </a:rPr>
              <a:t>C</a:t>
            </a:r>
            <a:r>
              <a:rPr lang="en-US" sz="2800" baseline="-25000">
                <a:latin typeface="Courier New" pitchFamily="49" charset="0"/>
                <a:sym typeface="Symbol" pitchFamily="18" charset="2"/>
              </a:rPr>
              <a:t>i</a:t>
            </a:r>
            <a:endParaRPr lang="fr-FR" sz="2800">
              <a:latin typeface="Tahoma" pitchFamily="34" charset="0"/>
            </a:endParaRPr>
          </a:p>
          <a:p>
            <a:pPr marL="342900" indent="-342900">
              <a:spcBef>
                <a:spcPct val="20000"/>
              </a:spcBef>
              <a:buClr>
                <a:schemeClr val="accent2"/>
              </a:buClr>
              <a:buFont typeface="Monotype Sorts" charset="0"/>
              <a:buNone/>
            </a:pPr>
            <a:endParaRPr lang="fr-FR" sz="2800">
              <a:latin typeface="Courier New" pitchFamily="49" charset="0"/>
              <a:sym typeface="Symbol" pitchFamily="18" charset="2"/>
            </a:endParaRPr>
          </a:p>
          <a:p>
            <a:pPr marL="342900" indent="-342900">
              <a:spcBef>
                <a:spcPct val="20000"/>
              </a:spcBef>
              <a:buClr>
                <a:schemeClr val="accent2"/>
              </a:buClr>
              <a:buFont typeface="Monotype Sorts" charset="0"/>
              <a:buNone/>
            </a:pPr>
            <a:r>
              <a:rPr lang="fr-FR" sz="2800" u="sng">
                <a:sym typeface="Symbol" pitchFamily="18" charset="2"/>
              </a:rPr>
              <a:t>Exemple :</a:t>
            </a:r>
            <a:r>
              <a:rPr lang="fr-FR" sz="2800">
                <a:sym typeface="Symbol" pitchFamily="18" charset="2"/>
              </a:rPr>
              <a:t> Ici deux </a:t>
            </a:r>
            <a:r>
              <a:rPr lang="en-US" sz="2800">
                <a:sym typeface="Symbol" pitchFamily="18" charset="2"/>
              </a:rPr>
              <a:t>chemins</a:t>
            </a:r>
            <a:r>
              <a:rPr lang="fr-FR" sz="2800">
                <a:sym typeface="Symbol" pitchFamily="18" charset="2"/>
              </a:rPr>
              <a:t> sont nécessaires</a:t>
            </a:r>
          </a:p>
          <a:p>
            <a:pPr marL="342900" indent="-342900">
              <a:spcBef>
                <a:spcPct val="20000"/>
              </a:spcBef>
              <a:buClr>
                <a:schemeClr val="accent2"/>
              </a:buClr>
              <a:buFont typeface="Monotype Sorts" charset="0"/>
              <a:buNone/>
            </a:pPr>
            <a:r>
              <a:rPr lang="en-US" sz="2800">
                <a:sym typeface="Symbol" pitchFamily="18" charset="2"/>
              </a:rPr>
              <a:t>       </a:t>
            </a:r>
            <a:r>
              <a:rPr lang="fr-FR" sz="2800">
                <a:latin typeface="Courier New" pitchFamily="49" charset="0"/>
                <a:sym typeface="Symbol" pitchFamily="18" charset="2"/>
              </a:rPr>
              <a:t>a-b-c-b-d-e-f</a:t>
            </a:r>
            <a:r>
              <a:rPr lang="fr-FR" sz="2800">
                <a:sym typeface="Symbol" pitchFamily="18" charset="2"/>
              </a:rPr>
              <a:t> </a:t>
            </a:r>
            <a:r>
              <a:rPr lang="en-US" sz="2800">
                <a:sym typeface="Symbol" pitchFamily="18" charset="2"/>
              </a:rPr>
              <a:t> </a:t>
            </a:r>
            <a:r>
              <a:rPr lang="fr-FR" sz="2800">
                <a:sym typeface="Symbol" pitchFamily="18" charset="2"/>
              </a:rPr>
              <a:t>[6/7 arcs]</a:t>
            </a:r>
          </a:p>
          <a:p>
            <a:pPr marL="342900" indent="-342900">
              <a:spcBef>
                <a:spcPct val="20000"/>
              </a:spcBef>
              <a:buClr>
                <a:schemeClr val="accent2"/>
              </a:buClr>
              <a:buFont typeface="Monotype Sorts" charset="0"/>
              <a:buNone/>
            </a:pPr>
            <a:r>
              <a:rPr lang="en-US" sz="2800">
                <a:sym typeface="Symbol" pitchFamily="18" charset="2"/>
              </a:rPr>
              <a:t>       </a:t>
            </a:r>
            <a:r>
              <a:rPr lang="fr-FR" sz="2800">
                <a:latin typeface="Courier New" pitchFamily="49" charset="0"/>
                <a:sym typeface="Symbol" pitchFamily="18" charset="2"/>
              </a:rPr>
              <a:t>a-b-d-f</a:t>
            </a:r>
            <a:r>
              <a:rPr lang="fr-FR" sz="2800">
                <a:sym typeface="Symbol" pitchFamily="18" charset="2"/>
              </a:rPr>
              <a:t>              </a:t>
            </a:r>
            <a:r>
              <a:rPr lang="en-US" sz="2800">
                <a:sym typeface="Symbol" pitchFamily="18" charset="2"/>
              </a:rPr>
              <a:t>  </a:t>
            </a:r>
            <a:r>
              <a:rPr lang="fr-FR" sz="2800">
                <a:sym typeface="Symbol" pitchFamily="18" charset="2"/>
              </a:rPr>
              <a:t>[3/7 arcs]</a:t>
            </a:r>
          </a:p>
        </p:txBody>
      </p:sp>
      <p:sp>
        <p:nvSpPr>
          <p:cNvPr id="106499" name="Line 4"/>
          <p:cNvSpPr>
            <a:spLocks noChangeShapeType="1"/>
          </p:cNvSpPr>
          <p:nvPr/>
        </p:nvSpPr>
        <p:spPr bwMode="auto">
          <a:xfrm flipV="1">
            <a:off x="6189663" y="2438400"/>
            <a:ext cx="0" cy="1600200"/>
          </a:xfrm>
          <a:prstGeom prst="line">
            <a:avLst/>
          </a:prstGeom>
          <a:noFill/>
          <a:ln w="12700">
            <a:solidFill>
              <a:schemeClr val="tx1"/>
            </a:solidFill>
            <a:round/>
            <a:headEnd/>
            <a:tailEnd/>
          </a:ln>
        </p:spPr>
        <p:txBody>
          <a:bodyPr/>
          <a:lstStyle/>
          <a:p>
            <a:endParaRPr lang="fr-FR"/>
          </a:p>
        </p:txBody>
      </p:sp>
      <p:grpSp>
        <p:nvGrpSpPr>
          <p:cNvPr id="106500" name="Group 9"/>
          <p:cNvGrpSpPr>
            <a:grpSpLocks/>
          </p:cNvGrpSpPr>
          <p:nvPr/>
        </p:nvGrpSpPr>
        <p:grpSpPr bwMode="auto">
          <a:xfrm>
            <a:off x="7315200" y="1066800"/>
            <a:ext cx="481013" cy="623888"/>
            <a:chOff x="4036" y="868"/>
            <a:chExt cx="328" cy="393"/>
          </a:xfrm>
        </p:grpSpPr>
        <p:sp>
          <p:nvSpPr>
            <p:cNvPr id="106528" name="Oval 10"/>
            <p:cNvSpPr>
              <a:spLocks noChangeArrowheads="1"/>
            </p:cNvSpPr>
            <p:nvPr/>
          </p:nvSpPr>
          <p:spPr bwMode="auto">
            <a:xfrm>
              <a:off x="4036" y="868"/>
              <a:ext cx="328" cy="376"/>
            </a:xfrm>
            <a:prstGeom prst="ellipse">
              <a:avLst/>
            </a:prstGeom>
            <a:noFill/>
            <a:ln w="12700">
              <a:solidFill>
                <a:schemeClr val="tx1"/>
              </a:solidFill>
              <a:round/>
              <a:headEnd/>
              <a:tailEnd/>
            </a:ln>
          </p:spPr>
          <p:txBody>
            <a:bodyPr wrap="none" anchor="ctr"/>
            <a:lstStyle/>
            <a:p>
              <a:endParaRPr lang="ar-DZ"/>
            </a:p>
          </p:txBody>
        </p:sp>
        <p:sp>
          <p:nvSpPr>
            <p:cNvPr id="106529" name="Rectangle 11"/>
            <p:cNvSpPr>
              <a:spLocks noChangeArrowheads="1"/>
            </p:cNvSpPr>
            <p:nvPr/>
          </p:nvSpPr>
          <p:spPr bwMode="auto">
            <a:xfrm>
              <a:off x="4071" y="894"/>
              <a:ext cx="265" cy="367"/>
            </a:xfrm>
            <a:prstGeom prst="rect">
              <a:avLst/>
            </a:prstGeom>
            <a:noFill/>
            <a:ln w="12700">
              <a:noFill/>
              <a:miter lim="800000"/>
              <a:headEnd/>
              <a:tailEnd/>
            </a:ln>
          </p:spPr>
          <p:txBody>
            <a:bodyPr wrap="none" lIns="90488" tIns="44450" rIns="90488" bIns="44450">
              <a:spAutoFit/>
            </a:bodyPr>
            <a:lstStyle/>
            <a:p>
              <a:r>
                <a:rPr lang="fr-FR" sz="3200"/>
                <a:t>a</a:t>
              </a:r>
            </a:p>
          </p:txBody>
        </p:sp>
      </p:grpSp>
      <p:grpSp>
        <p:nvGrpSpPr>
          <p:cNvPr id="106501" name="Group 12"/>
          <p:cNvGrpSpPr>
            <a:grpSpLocks/>
          </p:cNvGrpSpPr>
          <p:nvPr/>
        </p:nvGrpSpPr>
        <p:grpSpPr bwMode="auto">
          <a:xfrm>
            <a:off x="7245350" y="2133600"/>
            <a:ext cx="479425" cy="623888"/>
            <a:chOff x="4036" y="1492"/>
            <a:chExt cx="328" cy="393"/>
          </a:xfrm>
        </p:grpSpPr>
        <p:sp>
          <p:nvSpPr>
            <p:cNvPr id="106526" name="Oval 13"/>
            <p:cNvSpPr>
              <a:spLocks noChangeArrowheads="1"/>
            </p:cNvSpPr>
            <p:nvPr/>
          </p:nvSpPr>
          <p:spPr bwMode="auto">
            <a:xfrm>
              <a:off x="4036" y="1492"/>
              <a:ext cx="328" cy="376"/>
            </a:xfrm>
            <a:prstGeom prst="ellipse">
              <a:avLst/>
            </a:prstGeom>
            <a:noFill/>
            <a:ln w="12700">
              <a:solidFill>
                <a:schemeClr val="tx1"/>
              </a:solidFill>
              <a:round/>
              <a:headEnd/>
              <a:tailEnd/>
            </a:ln>
          </p:spPr>
          <p:txBody>
            <a:bodyPr wrap="none" anchor="ctr"/>
            <a:lstStyle/>
            <a:p>
              <a:endParaRPr lang="ar-DZ"/>
            </a:p>
          </p:txBody>
        </p:sp>
        <p:sp>
          <p:nvSpPr>
            <p:cNvPr id="106527" name="Rectangle 14"/>
            <p:cNvSpPr>
              <a:spLocks noChangeArrowheads="1"/>
            </p:cNvSpPr>
            <p:nvPr/>
          </p:nvSpPr>
          <p:spPr bwMode="auto">
            <a:xfrm>
              <a:off x="4071" y="1518"/>
              <a:ext cx="280" cy="367"/>
            </a:xfrm>
            <a:prstGeom prst="rect">
              <a:avLst/>
            </a:prstGeom>
            <a:noFill/>
            <a:ln w="12700">
              <a:noFill/>
              <a:miter lim="800000"/>
              <a:headEnd/>
              <a:tailEnd/>
            </a:ln>
          </p:spPr>
          <p:txBody>
            <a:bodyPr wrap="none" lIns="90488" tIns="44450" rIns="90488" bIns="44450">
              <a:spAutoFit/>
            </a:bodyPr>
            <a:lstStyle/>
            <a:p>
              <a:r>
                <a:rPr lang="fr-FR" sz="3200"/>
                <a:t>b</a:t>
              </a:r>
            </a:p>
          </p:txBody>
        </p:sp>
      </p:grpSp>
      <p:grpSp>
        <p:nvGrpSpPr>
          <p:cNvPr id="106502" name="Group 15"/>
          <p:cNvGrpSpPr>
            <a:grpSpLocks/>
          </p:cNvGrpSpPr>
          <p:nvPr/>
        </p:nvGrpSpPr>
        <p:grpSpPr bwMode="auto">
          <a:xfrm>
            <a:off x="6892925" y="3200400"/>
            <a:ext cx="481013" cy="623888"/>
            <a:chOff x="3844" y="2164"/>
            <a:chExt cx="328" cy="393"/>
          </a:xfrm>
        </p:grpSpPr>
        <p:sp>
          <p:nvSpPr>
            <p:cNvPr id="106524" name="Oval 16"/>
            <p:cNvSpPr>
              <a:spLocks noChangeArrowheads="1"/>
            </p:cNvSpPr>
            <p:nvPr/>
          </p:nvSpPr>
          <p:spPr bwMode="auto">
            <a:xfrm>
              <a:off x="3844" y="2164"/>
              <a:ext cx="328" cy="376"/>
            </a:xfrm>
            <a:prstGeom prst="ellipse">
              <a:avLst/>
            </a:prstGeom>
            <a:noFill/>
            <a:ln w="12700">
              <a:solidFill>
                <a:schemeClr val="tx1"/>
              </a:solidFill>
              <a:round/>
              <a:headEnd/>
              <a:tailEnd/>
            </a:ln>
          </p:spPr>
          <p:txBody>
            <a:bodyPr wrap="none" anchor="ctr"/>
            <a:lstStyle/>
            <a:p>
              <a:endParaRPr lang="ar-DZ"/>
            </a:p>
          </p:txBody>
        </p:sp>
        <p:sp>
          <p:nvSpPr>
            <p:cNvPr id="106525" name="Rectangle 17"/>
            <p:cNvSpPr>
              <a:spLocks noChangeArrowheads="1"/>
            </p:cNvSpPr>
            <p:nvPr/>
          </p:nvSpPr>
          <p:spPr bwMode="auto">
            <a:xfrm>
              <a:off x="3879" y="2190"/>
              <a:ext cx="249" cy="367"/>
            </a:xfrm>
            <a:prstGeom prst="rect">
              <a:avLst/>
            </a:prstGeom>
            <a:noFill/>
            <a:ln w="12700">
              <a:noFill/>
              <a:miter lim="800000"/>
              <a:headEnd/>
              <a:tailEnd/>
            </a:ln>
          </p:spPr>
          <p:txBody>
            <a:bodyPr wrap="none" lIns="90488" tIns="44450" rIns="90488" bIns="44450">
              <a:spAutoFit/>
            </a:bodyPr>
            <a:lstStyle/>
            <a:p>
              <a:r>
                <a:rPr lang="fr-FR" sz="3200"/>
                <a:t>c</a:t>
              </a:r>
            </a:p>
          </p:txBody>
        </p:sp>
      </p:grpSp>
      <p:grpSp>
        <p:nvGrpSpPr>
          <p:cNvPr id="106503" name="Group 18"/>
          <p:cNvGrpSpPr>
            <a:grpSpLocks/>
          </p:cNvGrpSpPr>
          <p:nvPr/>
        </p:nvGrpSpPr>
        <p:grpSpPr bwMode="auto">
          <a:xfrm>
            <a:off x="7315200" y="4038600"/>
            <a:ext cx="481013" cy="623888"/>
            <a:chOff x="4708" y="2164"/>
            <a:chExt cx="328" cy="393"/>
          </a:xfrm>
        </p:grpSpPr>
        <p:sp>
          <p:nvSpPr>
            <p:cNvPr id="106522" name="Oval 19"/>
            <p:cNvSpPr>
              <a:spLocks noChangeArrowheads="1"/>
            </p:cNvSpPr>
            <p:nvPr/>
          </p:nvSpPr>
          <p:spPr bwMode="auto">
            <a:xfrm>
              <a:off x="4708" y="2164"/>
              <a:ext cx="328" cy="376"/>
            </a:xfrm>
            <a:prstGeom prst="ellipse">
              <a:avLst/>
            </a:prstGeom>
            <a:noFill/>
            <a:ln w="12700">
              <a:solidFill>
                <a:schemeClr val="tx1"/>
              </a:solidFill>
              <a:round/>
              <a:headEnd/>
              <a:tailEnd/>
            </a:ln>
          </p:spPr>
          <p:txBody>
            <a:bodyPr wrap="none" anchor="ctr"/>
            <a:lstStyle/>
            <a:p>
              <a:endParaRPr lang="ar-DZ"/>
            </a:p>
          </p:txBody>
        </p:sp>
        <p:sp>
          <p:nvSpPr>
            <p:cNvPr id="106523" name="Rectangle 20"/>
            <p:cNvSpPr>
              <a:spLocks noChangeArrowheads="1"/>
            </p:cNvSpPr>
            <p:nvPr/>
          </p:nvSpPr>
          <p:spPr bwMode="auto">
            <a:xfrm>
              <a:off x="4743" y="2190"/>
              <a:ext cx="280" cy="367"/>
            </a:xfrm>
            <a:prstGeom prst="rect">
              <a:avLst/>
            </a:prstGeom>
            <a:noFill/>
            <a:ln w="12700">
              <a:noFill/>
              <a:miter lim="800000"/>
              <a:headEnd/>
              <a:tailEnd/>
            </a:ln>
          </p:spPr>
          <p:txBody>
            <a:bodyPr wrap="none" lIns="90488" tIns="44450" rIns="90488" bIns="44450">
              <a:spAutoFit/>
            </a:bodyPr>
            <a:lstStyle/>
            <a:p>
              <a:r>
                <a:rPr lang="fr-FR" sz="3200"/>
                <a:t>d</a:t>
              </a:r>
            </a:p>
          </p:txBody>
        </p:sp>
      </p:grpSp>
      <p:grpSp>
        <p:nvGrpSpPr>
          <p:cNvPr id="106504" name="Group 21"/>
          <p:cNvGrpSpPr>
            <a:grpSpLocks/>
          </p:cNvGrpSpPr>
          <p:nvPr/>
        </p:nvGrpSpPr>
        <p:grpSpPr bwMode="auto">
          <a:xfrm>
            <a:off x="8440738" y="5105400"/>
            <a:ext cx="481012" cy="623888"/>
            <a:chOff x="3892" y="2836"/>
            <a:chExt cx="328" cy="393"/>
          </a:xfrm>
        </p:grpSpPr>
        <p:sp>
          <p:nvSpPr>
            <p:cNvPr id="106520" name="Oval 22"/>
            <p:cNvSpPr>
              <a:spLocks noChangeArrowheads="1"/>
            </p:cNvSpPr>
            <p:nvPr/>
          </p:nvSpPr>
          <p:spPr bwMode="auto">
            <a:xfrm>
              <a:off x="3892" y="2836"/>
              <a:ext cx="328" cy="376"/>
            </a:xfrm>
            <a:prstGeom prst="ellipse">
              <a:avLst/>
            </a:prstGeom>
            <a:noFill/>
            <a:ln w="12700">
              <a:solidFill>
                <a:schemeClr val="tx1"/>
              </a:solidFill>
              <a:round/>
              <a:headEnd/>
              <a:tailEnd/>
            </a:ln>
          </p:spPr>
          <p:txBody>
            <a:bodyPr wrap="none" anchor="ctr"/>
            <a:lstStyle/>
            <a:p>
              <a:endParaRPr lang="ar-DZ"/>
            </a:p>
          </p:txBody>
        </p:sp>
        <p:sp>
          <p:nvSpPr>
            <p:cNvPr id="106521" name="Rectangle 23"/>
            <p:cNvSpPr>
              <a:spLocks noChangeArrowheads="1"/>
            </p:cNvSpPr>
            <p:nvPr/>
          </p:nvSpPr>
          <p:spPr bwMode="auto">
            <a:xfrm>
              <a:off x="3927" y="2862"/>
              <a:ext cx="249" cy="367"/>
            </a:xfrm>
            <a:prstGeom prst="rect">
              <a:avLst/>
            </a:prstGeom>
            <a:noFill/>
            <a:ln w="12700">
              <a:noFill/>
              <a:miter lim="800000"/>
              <a:headEnd/>
              <a:tailEnd/>
            </a:ln>
          </p:spPr>
          <p:txBody>
            <a:bodyPr wrap="none" lIns="90488" tIns="44450" rIns="90488" bIns="44450">
              <a:spAutoFit/>
            </a:bodyPr>
            <a:lstStyle/>
            <a:p>
              <a:r>
                <a:rPr lang="fr-FR" sz="3200"/>
                <a:t>e</a:t>
              </a:r>
            </a:p>
          </p:txBody>
        </p:sp>
      </p:grpSp>
      <p:grpSp>
        <p:nvGrpSpPr>
          <p:cNvPr id="106505" name="Group 24"/>
          <p:cNvGrpSpPr>
            <a:grpSpLocks/>
          </p:cNvGrpSpPr>
          <p:nvPr/>
        </p:nvGrpSpPr>
        <p:grpSpPr bwMode="auto">
          <a:xfrm>
            <a:off x="7315200" y="5943600"/>
            <a:ext cx="481013" cy="623888"/>
            <a:chOff x="4708" y="3364"/>
            <a:chExt cx="328" cy="393"/>
          </a:xfrm>
        </p:grpSpPr>
        <p:sp>
          <p:nvSpPr>
            <p:cNvPr id="106518" name="Oval 25"/>
            <p:cNvSpPr>
              <a:spLocks noChangeArrowheads="1"/>
            </p:cNvSpPr>
            <p:nvPr/>
          </p:nvSpPr>
          <p:spPr bwMode="auto">
            <a:xfrm>
              <a:off x="4708" y="3364"/>
              <a:ext cx="328" cy="376"/>
            </a:xfrm>
            <a:prstGeom prst="ellipse">
              <a:avLst/>
            </a:prstGeom>
            <a:noFill/>
            <a:ln w="12700">
              <a:solidFill>
                <a:schemeClr val="tx1"/>
              </a:solidFill>
              <a:round/>
              <a:headEnd/>
              <a:tailEnd/>
            </a:ln>
          </p:spPr>
          <p:txBody>
            <a:bodyPr wrap="none" anchor="ctr"/>
            <a:lstStyle/>
            <a:p>
              <a:endParaRPr lang="ar-DZ"/>
            </a:p>
          </p:txBody>
        </p:sp>
        <p:sp>
          <p:nvSpPr>
            <p:cNvPr id="106519" name="Rectangle 26"/>
            <p:cNvSpPr>
              <a:spLocks noChangeArrowheads="1"/>
            </p:cNvSpPr>
            <p:nvPr/>
          </p:nvSpPr>
          <p:spPr bwMode="auto">
            <a:xfrm>
              <a:off x="4743" y="3390"/>
              <a:ext cx="218" cy="367"/>
            </a:xfrm>
            <a:prstGeom prst="rect">
              <a:avLst/>
            </a:prstGeom>
            <a:noFill/>
            <a:ln w="12700">
              <a:noFill/>
              <a:miter lim="800000"/>
              <a:headEnd/>
              <a:tailEnd/>
            </a:ln>
          </p:spPr>
          <p:txBody>
            <a:bodyPr wrap="none" lIns="90488" tIns="44450" rIns="90488" bIns="44450">
              <a:spAutoFit/>
            </a:bodyPr>
            <a:lstStyle/>
            <a:p>
              <a:r>
                <a:rPr lang="fr-FR" sz="3200"/>
                <a:t>f</a:t>
              </a:r>
            </a:p>
          </p:txBody>
        </p:sp>
      </p:grpSp>
      <p:sp>
        <p:nvSpPr>
          <p:cNvPr id="106506" name="Line 27"/>
          <p:cNvSpPr>
            <a:spLocks noChangeShapeType="1"/>
          </p:cNvSpPr>
          <p:nvPr/>
        </p:nvSpPr>
        <p:spPr bwMode="auto">
          <a:xfrm>
            <a:off x="7526338" y="1676400"/>
            <a:ext cx="0" cy="457200"/>
          </a:xfrm>
          <a:prstGeom prst="line">
            <a:avLst/>
          </a:prstGeom>
          <a:noFill/>
          <a:ln w="12700">
            <a:solidFill>
              <a:schemeClr val="tx1"/>
            </a:solidFill>
            <a:round/>
            <a:headEnd/>
            <a:tailEnd type="triangle" w="med" len="med"/>
          </a:ln>
        </p:spPr>
        <p:txBody>
          <a:bodyPr/>
          <a:lstStyle/>
          <a:p>
            <a:endParaRPr lang="fr-FR"/>
          </a:p>
        </p:txBody>
      </p:sp>
      <p:sp>
        <p:nvSpPr>
          <p:cNvPr id="106507" name="Line 28"/>
          <p:cNvSpPr>
            <a:spLocks noChangeShapeType="1"/>
          </p:cNvSpPr>
          <p:nvPr/>
        </p:nvSpPr>
        <p:spPr bwMode="auto">
          <a:xfrm flipH="1">
            <a:off x="7173913" y="2667000"/>
            <a:ext cx="211137" cy="533400"/>
          </a:xfrm>
          <a:prstGeom prst="line">
            <a:avLst/>
          </a:prstGeom>
          <a:noFill/>
          <a:ln w="12700">
            <a:solidFill>
              <a:schemeClr val="tx1"/>
            </a:solidFill>
            <a:round/>
            <a:headEnd/>
            <a:tailEnd type="triangle" w="med" len="med"/>
          </a:ln>
        </p:spPr>
        <p:txBody>
          <a:bodyPr/>
          <a:lstStyle/>
          <a:p>
            <a:endParaRPr lang="fr-FR"/>
          </a:p>
        </p:txBody>
      </p:sp>
      <p:sp>
        <p:nvSpPr>
          <p:cNvPr id="106508" name="Line 29"/>
          <p:cNvSpPr>
            <a:spLocks noChangeShapeType="1"/>
          </p:cNvSpPr>
          <p:nvPr/>
        </p:nvSpPr>
        <p:spPr bwMode="auto">
          <a:xfrm>
            <a:off x="7526338" y="2743200"/>
            <a:ext cx="0" cy="1295400"/>
          </a:xfrm>
          <a:prstGeom prst="line">
            <a:avLst/>
          </a:prstGeom>
          <a:noFill/>
          <a:ln w="12700">
            <a:solidFill>
              <a:schemeClr val="tx1"/>
            </a:solidFill>
            <a:round/>
            <a:headEnd/>
            <a:tailEnd type="triangle" w="med" len="med"/>
          </a:ln>
        </p:spPr>
        <p:txBody>
          <a:bodyPr/>
          <a:lstStyle/>
          <a:p>
            <a:endParaRPr lang="fr-FR"/>
          </a:p>
        </p:txBody>
      </p:sp>
      <p:sp>
        <p:nvSpPr>
          <p:cNvPr id="106509" name="Line 30"/>
          <p:cNvSpPr>
            <a:spLocks noChangeShapeType="1"/>
          </p:cNvSpPr>
          <p:nvPr/>
        </p:nvSpPr>
        <p:spPr bwMode="auto">
          <a:xfrm>
            <a:off x="7737475" y="4572000"/>
            <a:ext cx="984250" cy="533400"/>
          </a:xfrm>
          <a:prstGeom prst="line">
            <a:avLst/>
          </a:prstGeom>
          <a:noFill/>
          <a:ln w="12700">
            <a:solidFill>
              <a:schemeClr val="tx1"/>
            </a:solidFill>
            <a:round/>
            <a:headEnd/>
            <a:tailEnd type="triangle" w="med" len="med"/>
          </a:ln>
        </p:spPr>
        <p:txBody>
          <a:bodyPr/>
          <a:lstStyle/>
          <a:p>
            <a:endParaRPr lang="fr-FR"/>
          </a:p>
        </p:txBody>
      </p:sp>
      <p:sp>
        <p:nvSpPr>
          <p:cNvPr id="106510" name="Line 31"/>
          <p:cNvSpPr>
            <a:spLocks noChangeShapeType="1"/>
          </p:cNvSpPr>
          <p:nvPr/>
        </p:nvSpPr>
        <p:spPr bwMode="auto">
          <a:xfrm>
            <a:off x="7596188" y="4648200"/>
            <a:ext cx="0" cy="1295400"/>
          </a:xfrm>
          <a:prstGeom prst="line">
            <a:avLst/>
          </a:prstGeom>
          <a:noFill/>
          <a:ln w="12700">
            <a:solidFill>
              <a:schemeClr val="tx1"/>
            </a:solidFill>
            <a:round/>
            <a:headEnd/>
            <a:tailEnd type="triangle" w="med" len="med"/>
          </a:ln>
        </p:spPr>
        <p:txBody>
          <a:bodyPr/>
          <a:lstStyle/>
          <a:p>
            <a:endParaRPr lang="fr-FR"/>
          </a:p>
        </p:txBody>
      </p:sp>
      <p:sp>
        <p:nvSpPr>
          <p:cNvPr id="106511" name="Line 32"/>
          <p:cNvSpPr>
            <a:spLocks noChangeShapeType="1"/>
          </p:cNvSpPr>
          <p:nvPr/>
        </p:nvSpPr>
        <p:spPr bwMode="auto">
          <a:xfrm flipH="1">
            <a:off x="7807325" y="5715000"/>
            <a:ext cx="914400" cy="381000"/>
          </a:xfrm>
          <a:prstGeom prst="line">
            <a:avLst/>
          </a:prstGeom>
          <a:noFill/>
          <a:ln w="12700">
            <a:solidFill>
              <a:schemeClr val="tx1"/>
            </a:solidFill>
            <a:round/>
            <a:headEnd/>
            <a:tailEnd type="triangle" w="med" len="med"/>
          </a:ln>
        </p:spPr>
        <p:txBody>
          <a:bodyPr/>
          <a:lstStyle/>
          <a:p>
            <a:endParaRPr lang="fr-FR"/>
          </a:p>
        </p:txBody>
      </p:sp>
      <p:sp>
        <p:nvSpPr>
          <p:cNvPr id="106512" name="Line 33"/>
          <p:cNvSpPr>
            <a:spLocks noChangeShapeType="1"/>
          </p:cNvSpPr>
          <p:nvPr/>
        </p:nvSpPr>
        <p:spPr bwMode="auto">
          <a:xfrm>
            <a:off x="6189663" y="2438400"/>
            <a:ext cx="1055687" cy="0"/>
          </a:xfrm>
          <a:prstGeom prst="line">
            <a:avLst/>
          </a:prstGeom>
          <a:noFill/>
          <a:ln w="12700">
            <a:solidFill>
              <a:schemeClr val="tx1"/>
            </a:solidFill>
            <a:round/>
            <a:headEnd/>
            <a:tailEnd type="triangle" w="med" len="med"/>
          </a:ln>
        </p:spPr>
        <p:txBody>
          <a:bodyPr/>
          <a:lstStyle/>
          <a:p>
            <a:endParaRPr lang="fr-FR"/>
          </a:p>
        </p:txBody>
      </p:sp>
      <p:sp>
        <p:nvSpPr>
          <p:cNvPr id="106513" name="Line 34"/>
          <p:cNvSpPr>
            <a:spLocks noChangeShapeType="1"/>
          </p:cNvSpPr>
          <p:nvPr/>
        </p:nvSpPr>
        <p:spPr bwMode="auto">
          <a:xfrm flipH="1">
            <a:off x="7034213" y="3810000"/>
            <a:ext cx="69850" cy="228600"/>
          </a:xfrm>
          <a:prstGeom prst="line">
            <a:avLst/>
          </a:prstGeom>
          <a:noFill/>
          <a:ln w="12700">
            <a:solidFill>
              <a:schemeClr val="tx1"/>
            </a:solidFill>
            <a:round/>
            <a:headEnd/>
            <a:tailEnd/>
          </a:ln>
        </p:spPr>
        <p:txBody>
          <a:bodyPr/>
          <a:lstStyle/>
          <a:p>
            <a:endParaRPr lang="fr-FR"/>
          </a:p>
        </p:txBody>
      </p:sp>
      <p:sp>
        <p:nvSpPr>
          <p:cNvPr id="106514" name="Line 35"/>
          <p:cNvSpPr>
            <a:spLocks noChangeShapeType="1"/>
          </p:cNvSpPr>
          <p:nvPr/>
        </p:nvSpPr>
        <p:spPr bwMode="auto">
          <a:xfrm flipH="1">
            <a:off x="6189663" y="4038600"/>
            <a:ext cx="844550" cy="0"/>
          </a:xfrm>
          <a:prstGeom prst="line">
            <a:avLst/>
          </a:prstGeom>
          <a:noFill/>
          <a:ln w="12700">
            <a:solidFill>
              <a:schemeClr val="tx1"/>
            </a:solidFill>
            <a:round/>
            <a:headEnd/>
            <a:tailEnd/>
          </a:ln>
        </p:spPr>
        <p:txBody>
          <a:bodyPr/>
          <a:lstStyle/>
          <a:p>
            <a:endParaRPr lang="fr-FR"/>
          </a:p>
        </p:txBody>
      </p:sp>
      <p:sp>
        <p:nvSpPr>
          <p:cNvPr id="106515" name="Rectangle 36"/>
          <p:cNvSpPr>
            <a:spLocks noChangeArrowheads="1"/>
          </p:cNvSpPr>
          <p:nvPr/>
        </p:nvSpPr>
        <p:spPr bwMode="auto">
          <a:xfrm>
            <a:off x="0" y="0"/>
            <a:ext cx="7596188" cy="533400"/>
          </a:xfrm>
          <a:prstGeom prst="rect">
            <a:avLst/>
          </a:prstGeom>
          <a:noFill/>
          <a:ln w="12700">
            <a:noFill/>
            <a:miter lim="800000"/>
            <a:headEnd/>
            <a:tailEnd/>
          </a:ln>
        </p:spPr>
        <p:txBody>
          <a:bodyPr lIns="90488" tIns="44450" rIns="90488" bIns="44450" anchor="ctr"/>
          <a:lstStyle/>
          <a:p>
            <a:r>
              <a:rPr lang="fr-FR" sz="3200">
                <a:solidFill>
                  <a:schemeClr val="tx2"/>
                </a:solidFill>
                <a:latin typeface="Arial" charset="0"/>
              </a:rPr>
              <a:t>Critère structurel : </a:t>
            </a:r>
            <a:r>
              <a:rPr lang="fr-FR" sz="3200">
                <a:solidFill>
                  <a:schemeClr val="tx2"/>
                </a:solidFill>
                <a:latin typeface="Courier New" pitchFamily="49" charset="0"/>
              </a:rPr>
              <a:t>tous_les_arcs</a:t>
            </a:r>
            <a:endParaRPr lang="fr-FR" sz="2800">
              <a:solidFill>
                <a:schemeClr val="tx2"/>
              </a:solidFill>
              <a:latin typeface="Courier New" pitchFamily="49" charset="0"/>
            </a:endParaRPr>
          </a:p>
        </p:txBody>
      </p:sp>
      <p:sp>
        <p:nvSpPr>
          <p:cNvPr id="37" name="Espace réservé du pied de page 36"/>
          <p:cNvSpPr>
            <a:spLocks noGrp="1"/>
          </p:cNvSpPr>
          <p:nvPr>
            <p:ph type="ftr" sz="quarter" idx="11"/>
          </p:nvPr>
        </p:nvSpPr>
        <p:spPr/>
        <p:txBody>
          <a:bodyPr/>
          <a:lstStyle/>
          <a:p>
            <a:pPr>
              <a:defRPr/>
            </a:pPr>
            <a:r>
              <a:rPr lang="fr-FR"/>
              <a:t>Dr Maamri Ramdane</a:t>
            </a:r>
            <a:endParaRPr lang="en-US"/>
          </a:p>
        </p:txBody>
      </p:sp>
      <p:sp>
        <p:nvSpPr>
          <p:cNvPr id="36" name="Espace réservé du numéro de diapositive 35"/>
          <p:cNvSpPr>
            <a:spLocks noGrp="1"/>
          </p:cNvSpPr>
          <p:nvPr>
            <p:ph type="sldNum" sz="quarter" idx="12"/>
          </p:nvPr>
        </p:nvSpPr>
        <p:spPr/>
        <p:txBody>
          <a:bodyPr/>
          <a:lstStyle/>
          <a:p>
            <a:pPr>
              <a:defRPr/>
            </a:pPr>
            <a:fld id="{44EE929C-FDCD-4A52-BB48-F66010D14E00}" type="slidenum">
              <a:rPr lang="en-US"/>
              <a:pPr>
                <a:defRPr/>
              </a:pPr>
              <a:t>91</a:t>
            </a:fld>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Grp="1" noChangeArrowheads="1"/>
          </p:cNvSpPr>
          <p:nvPr>
            <p:ph type="title"/>
          </p:nvPr>
        </p:nvSpPr>
        <p:spPr>
          <a:xfrm>
            <a:off x="571472" y="214290"/>
            <a:ext cx="7800975" cy="685800"/>
          </a:xfrm>
        </p:spPr>
        <p:txBody>
          <a:bodyPr>
            <a:normAutofit/>
          </a:bodyPr>
          <a:lstStyle/>
          <a:p>
            <a:pPr fontAlgn="auto">
              <a:spcAft>
                <a:spcPts val="0"/>
              </a:spcAft>
              <a:defRPr/>
            </a:pPr>
            <a:r>
              <a:rPr lang="en-US" sz="3200" dirty="0" err="1" smtClean="0"/>
              <a:t>Exemple</a:t>
            </a:r>
            <a:r>
              <a:rPr lang="en-US" sz="3200" dirty="0" smtClean="0"/>
              <a:t> de test </a:t>
            </a:r>
            <a:r>
              <a:rPr lang="en-US" sz="3200" dirty="0" err="1" smtClean="0"/>
              <a:t>unitaire</a:t>
            </a:r>
            <a:r>
              <a:rPr lang="en-US" sz="3200" dirty="0" smtClean="0"/>
              <a:t> </a:t>
            </a:r>
            <a:r>
              <a:rPr lang="en-US" sz="3200" dirty="0" err="1" smtClean="0"/>
              <a:t>structurel</a:t>
            </a:r>
            <a:endParaRPr lang="fr-FR" sz="3200" dirty="0" smtClean="0"/>
          </a:p>
        </p:txBody>
      </p:sp>
      <p:sp>
        <p:nvSpPr>
          <p:cNvPr id="29" name="Espace réservé du numéro de diapositive 4"/>
          <p:cNvSpPr>
            <a:spLocks noGrp="1"/>
          </p:cNvSpPr>
          <p:nvPr>
            <p:ph type="sldNum" sz="quarter" idx="12"/>
          </p:nvPr>
        </p:nvSpPr>
        <p:spPr>
          <a:xfrm>
            <a:off x="1905000" y="6415088"/>
            <a:ext cx="1593850" cy="441325"/>
          </a:xfrm>
        </p:spPr>
        <p:txBody>
          <a:bodyPr/>
          <a:lstStyle/>
          <a:p>
            <a:pPr algn="l">
              <a:defRPr/>
            </a:pPr>
            <a:fld id="{FFA03CA4-7540-4302-8C88-745796F0BBD4}" type="slidenum">
              <a:rPr lang="fr-FR"/>
              <a:pPr algn="l">
                <a:defRPr/>
              </a:pPr>
              <a:t>92</a:t>
            </a:fld>
            <a:endParaRPr lang="fr-FR"/>
          </a:p>
        </p:txBody>
      </p:sp>
      <p:sp>
        <p:nvSpPr>
          <p:cNvPr id="107524" name="Rectangle 3"/>
          <p:cNvSpPr>
            <a:spLocks noChangeArrowheads="1"/>
          </p:cNvSpPr>
          <p:nvPr/>
        </p:nvSpPr>
        <p:spPr bwMode="auto">
          <a:xfrm>
            <a:off x="357158" y="1142984"/>
            <a:ext cx="4803775" cy="5341938"/>
          </a:xfrm>
          <a:prstGeom prst="rect">
            <a:avLst/>
          </a:prstGeom>
          <a:noFill/>
          <a:ln w="9525">
            <a:noFill/>
            <a:miter lim="800000"/>
            <a:headEnd/>
            <a:tailEnd/>
          </a:ln>
        </p:spPr>
        <p:txBody>
          <a:bodyPr/>
          <a:lstStyle/>
          <a:p>
            <a:pPr marL="342900" indent="-342900">
              <a:lnSpc>
                <a:spcPct val="80000"/>
              </a:lnSpc>
              <a:spcBef>
                <a:spcPct val="20000"/>
              </a:spcBef>
              <a:buClr>
                <a:srgbClr val="FF9900"/>
              </a:buClr>
              <a:buSzPct val="80000"/>
              <a:buFont typeface="Wingdings" pitchFamily="2" charset="2"/>
              <a:buNone/>
            </a:pPr>
            <a:r>
              <a:rPr lang="en-US" sz="2000" dirty="0"/>
              <a:t>PGCD de 2 </a:t>
            </a:r>
            <a:r>
              <a:rPr lang="en-US" sz="2000" dirty="0" err="1"/>
              <a:t>nombres</a:t>
            </a:r>
            <a:endParaRPr lang="en-US" sz="2000" dirty="0"/>
          </a:p>
          <a:p>
            <a:pPr marL="342900" indent="-342900">
              <a:lnSpc>
                <a:spcPct val="80000"/>
              </a:lnSpc>
              <a:spcBef>
                <a:spcPct val="20000"/>
              </a:spcBef>
              <a:buClr>
                <a:srgbClr val="FF9900"/>
              </a:buClr>
              <a:buSzPct val="80000"/>
              <a:buFont typeface="Wingdings" pitchFamily="2" charset="2"/>
              <a:buNone/>
            </a:pPr>
            <a:r>
              <a:rPr lang="en-US" sz="2000" dirty="0" err="1"/>
              <a:t>Précondition</a:t>
            </a:r>
            <a:r>
              <a:rPr lang="en-US" sz="2000" dirty="0"/>
              <a:t>: p et q </a:t>
            </a:r>
            <a:r>
              <a:rPr lang="en-US" sz="2000" dirty="0" err="1"/>
              <a:t>entiers</a:t>
            </a:r>
            <a:r>
              <a:rPr lang="en-US" sz="2000" dirty="0"/>
              <a:t> </a:t>
            </a:r>
            <a:r>
              <a:rPr lang="en-US" sz="2000" dirty="0" err="1"/>
              <a:t>naturels</a:t>
            </a:r>
            <a:r>
              <a:rPr lang="en-US" sz="2000" dirty="0"/>
              <a:t> </a:t>
            </a:r>
            <a:r>
              <a:rPr lang="en-US" sz="2000" dirty="0" err="1"/>
              <a:t>positifs</a:t>
            </a:r>
            <a:endParaRPr lang="en-US" sz="2000" dirty="0"/>
          </a:p>
          <a:p>
            <a:pPr marL="342900" indent="-342900">
              <a:lnSpc>
                <a:spcPct val="80000"/>
              </a:lnSpc>
              <a:spcBef>
                <a:spcPct val="20000"/>
              </a:spcBef>
              <a:buClr>
                <a:srgbClr val="FF9900"/>
              </a:buClr>
              <a:buSzPct val="80000"/>
              <a:buFont typeface="Wingdings" pitchFamily="2" charset="2"/>
              <a:buNone/>
            </a:pPr>
            <a:endParaRPr lang="en-US" sz="2000" dirty="0"/>
          </a:p>
          <a:p>
            <a:pPr marL="342900" indent="-342900">
              <a:lnSpc>
                <a:spcPct val="80000"/>
              </a:lnSpc>
              <a:spcBef>
                <a:spcPct val="20000"/>
              </a:spcBef>
              <a:buClr>
                <a:srgbClr val="FF9900"/>
              </a:buClr>
              <a:buSzPct val="80000"/>
              <a:buFont typeface="Wingdings" pitchFamily="2" charset="2"/>
              <a:buNone/>
            </a:pPr>
            <a:r>
              <a:rPr lang="en-US" sz="2000" dirty="0" err="1"/>
              <a:t>pgcd</a:t>
            </a:r>
            <a:r>
              <a:rPr lang="en-US" sz="2000" dirty="0"/>
              <a:t>: integer is</a:t>
            </a:r>
          </a:p>
          <a:p>
            <a:pPr marL="342900" indent="-342900">
              <a:lnSpc>
                <a:spcPct val="80000"/>
              </a:lnSpc>
              <a:spcBef>
                <a:spcPct val="20000"/>
              </a:spcBef>
              <a:buClr>
                <a:srgbClr val="FF9900"/>
              </a:buClr>
              <a:buSzPct val="80000"/>
              <a:buFont typeface="Wingdings" pitchFamily="2" charset="2"/>
              <a:buNone/>
            </a:pPr>
            <a:r>
              <a:rPr lang="en-US" sz="2000" dirty="0"/>
              <a:t>local </a:t>
            </a:r>
            <a:r>
              <a:rPr lang="en-US" sz="2000" dirty="0" err="1"/>
              <a:t>p,q</a:t>
            </a:r>
            <a:r>
              <a:rPr lang="en-US" sz="2000" dirty="0"/>
              <a:t> : integer;</a:t>
            </a:r>
          </a:p>
          <a:p>
            <a:pPr marL="342900" indent="-342900">
              <a:lnSpc>
                <a:spcPct val="80000"/>
              </a:lnSpc>
              <a:spcBef>
                <a:spcPct val="20000"/>
              </a:spcBef>
              <a:buClr>
                <a:srgbClr val="FF9900"/>
              </a:buClr>
              <a:buSzPct val="80000"/>
              <a:buFont typeface="Wingdings" pitchFamily="2" charset="2"/>
              <a:buNone/>
            </a:pPr>
            <a:r>
              <a:rPr lang="en-US" sz="2000" dirty="0"/>
              <a:t>do					</a:t>
            </a:r>
            <a:endParaRPr lang="en-US" sz="2000" dirty="0">
              <a:solidFill>
                <a:schemeClr val="hlink"/>
              </a:solidFill>
            </a:endParaRPr>
          </a:p>
          <a:p>
            <a:pPr marL="342900" indent="-342900">
              <a:lnSpc>
                <a:spcPct val="80000"/>
              </a:lnSpc>
              <a:spcBef>
                <a:spcPct val="20000"/>
              </a:spcBef>
              <a:buClr>
                <a:srgbClr val="FF9900"/>
              </a:buClr>
              <a:buSzPct val="80000"/>
              <a:buFont typeface="Wingdings" pitchFamily="2" charset="2"/>
              <a:buNone/>
            </a:pPr>
            <a:r>
              <a:rPr lang="en-US" sz="2000" dirty="0"/>
              <a:t>	read(p, q)			</a:t>
            </a:r>
            <a:r>
              <a:rPr lang="en-US" sz="2000" dirty="0">
                <a:solidFill>
                  <a:srgbClr val="FF0000"/>
                </a:solidFill>
              </a:rPr>
              <a:t>B1</a:t>
            </a:r>
          </a:p>
          <a:p>
            <a:pPr marL="342900" indent="-342900">
              <a:lnSpc>
                <a:spcPct val="80000"/>
              </a:lnSpc>
              <a:spcBef>
                <a:spcPct val="20000"/>
              </a:spcBef>
              <a:buClr>
                <a:srgbClr val="FF9900"/>
              </a:buClr>
              <a:buSzPct val="80000"/>
              <a:buFont typeface="Wingdings" pitchFamily="2" charset="2"/>
              <a:buNone/>
            </a:pPr>
            <a:r>
              <a:rPr lang="en-US" sz="2000" dirty="0"/>
              <a:t>	while p&lt;&gt; q do		</a:t>
            </a:r>
            <a:r>
              <a:rPr lang="en-US" sz="2000" dirty="0">
                <a:solidFill>
                  <a:srgbClr val="FF0000"/>
                </a:solidFill>
              </a:rPr>
              <a:t>P1</a:t>
            </a:r>
          </a:p>
          <a:p>
            <a:pPr marL="342900" indent="-342900">
              <a:lnSpc>
                <a:spcPct val="80000"/>
              </a:lnSpc>
              <a:spcBef>
                <a:spcPct val="20000"/>
              </a:spcBef>
              <a:buClr>
                <a:srgbClr val="FF9900"/>
              </a:buClr>
              <a:buSzPct val="80000"/>
              <a:buFont typeface="Wingdings" pitchFamily="2" charset="2"/>
              <a:buNone/>
            </a:pPr>
            <a:r>
              <a:rPr lang="en-US" sz="2000" dirty="0"/>
              <a:t>		if p &gt; q 			</a:t>
            </a:r>
            <a:r>
              <a:rPr lang="en-US" sz="2000" dirty="0">
                <a:solidFill>
                  <a:srgbClr val="FF0000"/>
                </a:solidFill>
              </a:rPr>
              <a:t>P2</a:t>
            </a:r>
          </a:p>
          <a:p>
            <a:pPr marL="342900" indent="-342900">
              <a:lnSpc>
                <a:spcPct val="80000"/>
              </a:lnSpc>
              <a:spcBef>
                <a:spcPct val="20000"/>
              </a:spcBef>
              <a:buClr>
                <a:srgbClr val="FF9900"/>
              </a:buClr>
              <a:buSzPct val="80000"/>
              <a:buFont typeface="Wingdings" pitchFamily="2" charset="2"/>
              <a:buNone/>
            </a:pPr>
            <a:r>
              <a:rPr lang="en-US" sz="2000" dirty="0"/>
              <a:t>			then </a:t>
            </a:r>
          </a:p>
          <a:p>
            <a:pPr marL="342900" indent="-342900">
              <a:lnSpc>
                <a:spcPct val="80000"/>
              </a:lnSpc>
              <a:spcBef>
                <a:spcPct val="20000"/>
              </a:spcBef>
              <a:buClr>
                <a:srgbClr val="FF9900"/>
              </a:buClr>
              <a:buSzPct val="80000"/>
              <a:buFont typeface="Wingdings" pitchFamily="2" charset="2"/>
              <a:buNone/>
            </a:pPr>
            <a:r>
              <a:rPr lang="en-US" sz="2000" dirty="0"/>
              <a:t>			  p := p-q	</a:t>
            </a:r>
            <a:r>
              <a:rPr lang="en-US" sz="2000" dirty="0">
                <a:solidFill>
                  <a:srgbClr val="FF0000"/>
                </a:solidFill>
              </a:rPr>
              <a:t>B2</a:t>
            </a:r>
          </a:p>
          <a:p>
            <a:pPr marL="342900" indent="-342900">
              <a:lnSpc>
                <a:spcPct val="80000"/>
              </a:lnSpc>
              <a:spcBef>
                <a:spcPct val="20000"/>
              </a:spcBef>
              <a:buClr>
                <a:srgbClr val="FF9900"/>
              </a:buClr>
              <a:buSzPct val="80000"/>
              <a:buFont typeface="Wingdings" pitchFamily="2" charset="2"/>
              <a:buNone/>
            </a:pPr>
            <a:r>
              <a:rPr lang="en-US" sz="2000" dirty="0"/>
              <a:t>		            	else </a:t>
            </a:r>
          </a:p>
          <a:p>
            <a:pPr marL="342900" indent="-342900">
              <a:lnSpc>
                <a:spcPct val="80000"/>
              </a:lnSpc>
              <a:spcBef>
                <a:spcPct val="20000"/>
              </a:spcBef>
              <a:buClr>
                <a:srgbClr val="FF9900"/>
              </a:buClr>
              <a:buSzPct val="80000"/>
              <a:buFont typeface="Wingdings" pitchFamily="2" charset="2"/>
              <a:buNone/>
            </a:pPr>
            <a:r>
              <a:rPr lang="en-US" sz="2000" dirty="0"/>
              <a:t>			  q:= q-p		</a:t>
            </a:r>
            <a:r>
              <a:rPr lang="en-US" sz="2000" dirty="0">
                <a:solidFill>
                  <a:srgbClr val="FF0000"/>
                </a:solidFill>
              </a:rPr>
              <a:t>B3</a:t>
            </a:r>
            <a:r>
              <a:rPr lang="en-US" sz="2000" dirty="0"/>
              <a:t>	</a:t>
            </a:r>
          </a:p>
          <a:p>
            <a:pPr marL="342900" indent="-342900">
              <a:lnSpc>
                <a:spcPct val="80000"/>
              </a:lnSpc>
              <a:spcBef>
                <a:spcPct val="20000"/>
              </a:spcBef>
              <a:buClr>
                <a:srgbClr val="FF9900"/>
              </a:buClr>
              <a:buSzPct val="80000"/>
              <a:buFont typeface="Wingdings" pitchFamily="2" charset="2"/>
              <a:buNone/>
            </a:pPr>
            <a:r>
              <a:rPr lang="en-US" sz="2000" dirty="0"/>
              <a:t>		end -- if</a:t>
            </a:r>
          </a:p>
          <a:p>
            <a:pPr marL="342900" indent="-342900">
              <a:lnSpc>
                <a:spcPct val="80000"/>
              </a:lnSpc>
              <a:spcBef>
                <a:spcPct val="20000"/>
              </a:spcBef>
              <a:buClr>
                <a:srgbClr val="FF9900"/>
              </a:buClr>
              <a:buSzPct val="80000"/>
              <a:buFont typeface="Wingdings" pitchFamily="2" charset="2"/>
              <a:buNone/>
            </a:pPr>
            <a:r>
              <a:rPr lang="en-US" sz="2000" dirty="0"/>
              <a:t>	end -- while</a:t>
            </a:r>
          </a:p>
          <a:p>
            <a:pPr marL="342900" indent="-342900">
              <a:lnSpc>
                <a:spcPct val="80000"/>
              </a:lnSpc>
              <a:spcBef>
                <a:spcPct val="20000"/>
              </a:spcBef>
              <a:buClr>
                <a:srgbClr val="FF9900"/>
              </a:buClr>
              <a:buSzPct val="80000"/>
              <a:buFont typeface="Wingdings" pitchFamily="2" charset="2"/>
              <a:buNone/>
            </a:pPr>
            <a:r>
              <a:rPr lang="en-US" sz="2000" dirty="0"/>
              <a:t>	result:=p			</a:t>
            </a:r>
            <a:r>
              <a:rPr lang="en-US" sz="2000" dirty="0">
                <a:solidFill>
                  <a:srgbClr val="FF0000"/>
                </a:solidFill>
              </a:rPr>
              <a:t>B4</a:t>
            </a:r>
          </a:p>
          <a:p>
            <a:pPr marL="342900" indent="-342900">
              <a:lnSpc>
                <a:spcPct val="80000"/>
              </a:lnSpc>
              <a:spcBef>
                <a:spcPct val="20000"/>
              </a:spcBef>
              <a:buClr>
                <a:srgbClr val="FF9900"/>
              </a:buClr>
              <a:buSzPct val="80000"/>
              <a:buFont typeface="Wingdings" pitchFamily="2" charset="2"/>
              <a:buNone/>
            </a:pPr>
            <a:r>
              <a:rPr lang="en-US" sz="2000" dirty="0"/>
              <a:t>end-- </a:t>
            </a:r>
            <a:r>
              <a:rPr lang="en-US" sz="2000" dirty="0" err="1"/>
              <a:t>pgcd</a:t>
            </a:r>
            <a:endParaRPr lang="en-US" sz="2000" dirty="0"/>
          </a:p>
        </p:txBody>
      </p:sp>
      <p:grpSp>
        <p:nvGrpSpPr>
          <p:cNvPr id="107525" name="Group 4"/>
          <p:cNvGrpSpPr>
            <a:grpSpLocks/>
          </p:cNvGrpSpPr>
          <p:nvPr/>
        </p:nvGrpSpPr>
        <p:grpSpPr bwMode="auto">
          <a:xfrm>
            <a:off x="5545138" y="1773238"/>
            <a:ext cx="2447925" cy="4551362"/>
            <a:chOff x="3493" y="1117"/>
            <a:chExt cx="1542" cy="2867"/>
          </a:xfrm>
        </p:grpSpPr>
        <p:sp>
          <p:nvSpPr>
            <p:cNvPr id="107526" name="Oval 5"/>
            <p:cNvSpPr>
              <a:spLocks noChangeArrowheads="1"/>
            </p:cNvSpPr>
            <p:nvPr/>
          </p:nvSpPr>
          <p:spPr bwMode="auto">
            <a:xfrm>
              <a:off x="4343" y="1117"/>
              <a:ext cx="240" cy="240"/>
            </a:xfrm>
            <a:prstGeom prst="ellipse">
              <a:avLst/>
            </a:prstGeom>
            <a:noFill/>
            <a:ln w="28575">
              <a:solidFill>
                <a:schemeClr val="tx1"/>
              </a:solidFill>
              <a:round/>
              <a:headEnd/>
              <a:tailEnd/>
            </a:ln>
          </p:spPr>
          <p:txBody>
            <a:bodyPr wrap="none" anchor="ctr"/>
            <a:lstStyle/>
            <a:p>
              <a:pPr algn="ctr"/>
              <a:r>
                <a:rPr lang="en-US" dirty="0">
                  <a:solidFill>
                    <a:srgbClr val="FF0000"/>
                  </a:solidFill>
                </a:rPr>
                <a:t>E</a:t>
              </a:r>
              <a:endParaRPr lang="fr-FR" dirty="0">
                <a:solidFill>
                  <a:srgbClr val="FF0000"/>
                </a:solidFill>
              </a:endParaRPr>
            </a:p>
          </p:txBody>
        </p:sp>
        <p:sp>
          <p:nvSpPr>
            <p:cNvPr id="107527" name="Oval 6"/>
            <p:cNvSpPr>
              <a:spLocks noChangeArrowheads="1"/>
            </p:cNvSpPr>
            <p:nvPr/>
          </p:nvSpPr>
          <p:spPr bwMode="auto">
            <a:xfrm>
              <a:off x="4315" y="1549"/>
              <a:ext cx="288" cy="288"/>
            </a:xfrm>
            <a:prstGeom prst="ellipse">
              <a:avLst/>
            </a:prstGeom>
            <a:noFill/>
            <a:ln w="28575">
              <a:solidFill>
                <a:schemeClr val="tx1"/>
              </a:solidFill>
              <a:round/>
              <a:headEnd/>
              <a:tailEnd/>
            </a:ln>
          </p:spPr>
          <p:txBody>
            <a:bodyPr wrap="none" anchor="ctr"/>
            <a:lstStyle/>
            <a:p>
              <a:pPr algn="ctr"/>
              <a:r>
                <a:rPr lang="en-US" dirty="0">
                  <a:solidFill>
                    <a:srgbClr val="FF0000"/>
                  </a:solidFill>
                </a:rPr>
                <a:t>B1</a:t>
              </a:r>
              <a:endParaRPr lang="fr-FR" dirty="0">
                <a:solidFill>
                  <a:srgbClr val="FF0000"/>
                </a:solidFill>
              </a:endParaRPr>
            </a:p>
          </p:txBody>
        </p:sp>
        <p:sp>
          <p:nvSpPr>
            <p:cNvPr id="107528" name="Oval 7"/>
            <p:cNvSpPr>
              <a:spLocks noChangeArrowheads="1"/>
            </p:cNvSpPr>
            <p:nvPr/>
          </p:nvSpPr>
          <p:spPr bwMode="auto">
            <a:xfrm>
              <a:off x="4319" y="2077"/>
              <a:ext cx="288" cy="288"/>
            </a:xfrm>
            <a:prstGeom prst="ellipse">
              <a:avLst/>
            </a:prstGeom>
            <a:noFill/>
            <a:ln w="28575">
              <a:solidFill>
                <a:schemeClr val="tx1"/>
              </a:solidFill>
              <a:round/>
              <a:headEnd/>
              <a:tailEnd/>
            </a:ln>
          </p:spPr>
          <p:txBody>
            <a:bodyPr wrap="none" anchor="ctr"/>
            <a:lstStyle/>
            <a:p>
              <a:pPr algn="ctr"/>
              <a:r>
                <a:rPr lang="en-US" dirty="0">
                  <a:solidFill>
                    <a:srgbClr val="FF0000"/>
                  </a:solidFill>
                </a:rPr>
                <a:t>P1</a:t>
              </a:r>
              <a:endParaRPr lang="fr-FR" dirty="0">
                <a:solidFill>
                  <a:srgbClr val="FF0000"/>
                </a:solidFill>
              </a:endParaRPr>
            </a:p>
          </p:txBody>
        </p:sp>
        <p:sp>
          <p:nvSpPr>
            <p:cNvPr id="107529" name="Oval 8"/>
            <p:cNvSpPr>
              <a:spLocks noChangeArrowheads="1"/>
            </p:cNvSpPr>
            <p:nvPr/>
          </p:nvSpPr>
          <p:spPr bwMode="auto">
            <a:xfrm>
              <a:off x="4319" y="2605"/>
              <a:ext cx="288" cy="288"/>
            </a:xfrm>
            <a:prstGeom prst="ellipse">
              <a:avLst/>
            </a:prstGeom>
            <a:noFill/>
            <a:ln w="28575">
              <a:solidFill>
                <a:schemeClr val="tx1"/>
              </a:solidFill>
              <a:round/>
              <a:headEnd/>
              <a:tailEnd/>
            </a:ln>
          </p:spPr>
          <p:txBody>
            <a:bodyPr wrap="none" anchor="ctr"/>
            <a:lstStyle/>
            <a:p>
              <a:pPr algn="ctr"/>
              <a:r>
                <a:rPr lang="en-US" dirty="0">
                  <a:solidFill>
                    <a:srgbClr val="FF0000"/>
                  </a:solidFill>
                </a:rPr>
                <a:t>P2</a:t>
              </a:r>
              <a:endParaRPr lang="fr-FR" dirty="0">
                <a:solidFill>
                  <a:srgbClr val="FF0000"/>
                </a:solidFill>
              </a:endParaRPr>
            </a:p>
          </p:txBody>
        </p:sp>
        <p:sp>
          <p:nvSpPr>
            <p:cNvPr id="107530" name="Oval 9"/>
            <p:cNvSpPr>
              <a:spLocks noChangeArrowheads="1"/>
            </p:cNvSpPr>
            <p:nvPr/>
          </p:nvSpPr>
          <p:spPr bwMode="auto">
            <a:xfrm>
              <a:off x="3979" y="3085"/>
              <a:ext cx="288" cy="288"/>
            </a:xfrm>
            <a:prstGeom prst="ellipse">
              <a:avLst/>
            </a:prstGeom>
            <a:noFill/>
            <a:ln w="28575">
              <a:solidFill>
                <a:schemeClr val="tx1"/>
              </a:solidFill>
              <a:round/>
              <a:headEnd/>
              <a:tailEnd/>
            </a:ln>
          </p:spPr>
          <p:txBody>
            <a:bodyPr wrap="none" anchor="ctr"/>
            <a:lstStyle/>
            <a:p>
              <a:pPr algn="ctr"/>
              <a:r>
                <a:rPr lang="en-US" dirty="0">
                  <a:solidFill>
                    <a:srgbClr val="FF0000"/>
                  </a:solidFill>
                </a:rPr>
                <a:t>B2</a:t>
              </a:r>
              <a:endParaRPr lang="fr-FR" dirty="0">
                <a:solidFill>
                  <a:srgbClr val="FF0000"/>
                </a:solidFill>
              </a:endParaRPr>
            </a:p>
          </p:txBody>
        </p:sp>
        <p:sp>
          <p:nvSpPr>
            <p:cNvPr id="107531" name="Oval 10"/>
            <p:cNvSpPr>
              <a:spLocks noChangeArrowheads="1"/>
            </p:cNvSpPr>
            <p:nvPr/>
          </p:nvSpPr>
          <p:spPr bwMode="auto">
            <a:xfrm>
              <a:off x="4747" y="3085"/>
              <a:ext cx="288" cy="288"/>
            </a:xfrm>
            <a:prstGeom prst="ellipse">
              <a:avLst/>
            </a:prstGeom>
            <a:noFill/>
            <a:ln w="28575">
              <a:solidFill>
                <a:schemeClr val="tx1"/>
              </a:solidFill>
              <a:round/>
              <a:headEnd/>
              <a:tailEnd/>
            </a:ln>
          </p:spPr>
          <p:txBody>
            <a:bodyPr wrap="none" anchor="ctr"/>
            <a:lstStyle/>
            <a:p>
              <a:pPr algn="ctr"/>
              <a:r>
                <a:rPr lang="en-US" dirty="0">
                  <a:solidFill>
                    <a:srgbClr val="FF0000"/>
                  </a:solidFill>
                </a:rPr>
                <a:t>B3</a:t>
              </a:r>
              <a:endParaRPr lang="fr-FR" dirty="0">
                <a:solidFill>
                  <a:srgbClr val="FF0000"/>
                </a:solidFill>
              </a:endParaRPr>
            </a:p>
          </p:txBody>
        </p:sp>
        <p:sp>
          <p:nvSpPr>
            <p:cNvPr id="107532" name="Oval 11"/>
            <p:cNvSpPr>
              <a:spLocks noChangeArrowheads="1"/>
            </p:cNvSpPr>
            <p:nvPr/>
          </p:nvSpPr>
          <p:spPr bwMode="auto">
            <a:xfrm>
              <a:off x="3499" y="3696"/>
              <a:ext cx="288" cy="288"/>
            </a:xfrm>
            <a:prstGeom prst="ellipse">
              <a:avLst/>
            </a:prstGeom>
            <a:noFill/>
            <a:ln w="28575">
              <a:solidFill>
                <a:schemeClr val="tx1"/>
              </a:solidFill>
              <a:round/>
              <a:headEnd/>
              <a:tailEnd/>
            </a:ln>
          </p:spPr>
          <p:txBody>
            <a:bodyPr wrap="none" anchor="ctr"/>
            <a:lstStyle/>
            <a:p>
              <a:pPr algn="ctr"/>
              <a:r>
                <a:rPr lang="en-US" dirty="0">
                  <a:solidFill>
                    <a:srgbClr val="FF0000"/>
                  </a:solidFill>
                </a:rPr>
                <a:t>S</a:t>
              </a:r>
              <a:endParaRPr lang="fr-FR" dirty="0">
                <a:solidFill>
                  <a:srgbClr val="FF0000"/>
                </a:solidFill>
              </a:endParaRPr>
            </a:p>
          </p:txBody>
        </p:sp>
        <p:sp>
          <p:nvSpPr>
            <p:cNvPr id="107533" name="Oval 12"/>
            <p:cNvSpPr>
              <a:spLocks noChangeArrowheads="1"/>
            </p:cNvSpPr>
            <p:nvPr/>
          </p:nvSpPr>
          <p:spPr bwMode="auto">
            <a:xfrm>
              <a:off x="3499" y="3120"/>
              <a:ext cx="288" cy="288"/>
            </a:xfrm>
            <a:prstGeom prst="ellipse">
              <a:avLst/>
            </a:prstGeom>
            <a:noFill/>
            <a:ln w="28575">
              <a:solidFill>
                <a:schemeClr val="tx1"/>
              </a:solidFill>
              <a:round/>
              <a:headEnd/>
              <a:tailEnd/>
            </a:ln>
          </p:spPr>
          <p:txBody>
            <a:bodyPr wrap="none" anchor="ctr"/>
            <a:lstStyle/>
            <a:p>
              <a:pPr algn="ctr"/>
              <a:r>
                <a:rPr lang="en-US" dirty="0">
                  <a:solidFill>
                    <a:srgbClr val="FF0000"/>
                  </a:solidFill>
                </a:rPr>
                <a:t>B4</a:t>
              </a:r>
              <a:endParaRPr lang="fr-FR" dirty="0">
                <a:solidFill>
                  <a:srgbClr val="FF0000"/>
                </a:solidFill>
              </a:endParaRPr>
            </a:p>
          </p:txBody>
        </p:sp>
        <p:sp>
          <p:nvSpPr>
            <p:cNvPr id="107534" name="Oval 13"/>
            <p:cNvSpPr>
              <a:spLocks noChangeArrowheads="1"/>
            </p:cNvSpPr>
            <p:nvPr/>
          </p:nvSpPr>
          <p:spPr bwMode="auto">
            <a:xfrm>
              <a:off x="4369" y="3469"/>
              <a:ext cx="192" cy="192"/>
            </a:xfrm>
            <a:prstGeom prst="ellipse">
              <a:avLst/>
            </a:prstGeom>
            <a:noFill/>
            <a:ln w="28575">
              <a:solidFill>
                <a:schemeClr val="tx1"/>
              </a:solidFill>
              <a:round/>
              <a:headEnd/>
              <a:tailEnd/>
            </a:ln>
          </p:spPr>
          <p:txBody>
            <a:bodyPr wrap="none" anchor="ctr"/>
            <a:lstStyle/>
            <a:p>
              <a:endParaRPr lang="ar-DZ"/>
            </a:p>
          </p:txBody>
        </p:sp>
        <p:cxnSp>
          <p:nvCxnSpPr>
            <p:cNvPr id="107535" name="AutoShape 14"/>
            <p:cNvCxnSpPr>
              <a:cxnSpLocks noChangeShapeType="1"/>
              <a:stCxn id="107526" idx="4"/>
              <a:endCxn id="107527" idx="0"/>
            </p:cNvCxnSpPr>
            <p:nvPr/>
          </p:nvCxnSpPr>
          <p:spPr bwMode="auto">
            <a:xfrm flipH="1">
              <a:off x="4459" y="1366"/>
              <a:ext cx="4" cy="174"/>
            </a:xfrm>
            <a:prstGeom prst="straightConnector1">
              <a:avLst/>
            </a:prstGeom>
            <a:noFill/>
            <a:ln w="12700">
              <a:solidFill>
                <a:schemeClr val="tx1"/>
              </a:solidFill>
              <a:round/>
              <a:headEnd/>
              <a:tailEnd type="arrow" w="med" len="med"/>
            </a:ln>
          </p:spPr>
        </p:cxnSp>
        <p:cxnSp>
          <p:nvCxnSpPr>
            <p:cNvPr id="107536" name="AutoShape 15"/>
            <p:cNvCxnSpPr>
              <a:cxnSpLocks noChangeShapeType="1"/>
              <a:stCxn id="107527" idx="4"/>
              <a:endCxn id="107528" idx="0"/>
            </p:cNvCxnSpPr>
            <p:nvPr/>
          </p:nvCxnSpPr>
          <p:spPr bwMode="auto">
            <a:xfrm>
              <a:off x="4459" y="1846"/>
              <a:ext cx="4" cy="222"/>
            </a:xfrm>
            <a:prstGeom prst="straightConnector1">
              <a:avLst/>
            </a:prstGeom>
            <a:noFill/>
            <a:ln w="12700">
              <a:solidFill>
                <a:schemeClr val="tx1"/>
              </a:solidFill>
              <a:round/>
              <a:headEnd/>
              <a:tailEnd type="arrow" w="med" len="med"/>
            </a:ln>
          </p:spPr>
        </p:cxnSp>
        <p:cxnSp>
          <p:nvCxnSpPr>
            <p:cNvPr id="107537" name="AutoShape 16"/>
            <p:cNvCxnSpPr>
              <a:cxnSpLocks noChangeShapeType="1"/>
              <a:stCxn id="107528" idx="4"/>
              <a:endCxn id="107529" idx="0"/>
            </p:cNvCxnSpPr>
            <p:nvPr/>
          </p:nvCxnSpPr>
          <p:spPr bwMode="auto">
            <a:xfrm>
              <a:off x="4463" y="2374"/>
              <a:ext cx="0" cy="222"/>
            </a:xfrm>
            <a:prstGeom prst="straightConnector1">
              <a:avLst/>
            </a:prstGeom>
            <a:noFill/>
            <a:ln w="12700">
              <a:solidFill>
                <a:schemeClr val="tx1"/>
              </a:solidFill>
              <a:round/>
              <a:headEnd/>
              <a:tailEnd type="arrow" w="med" len="med"/>
            </a:ln>
          </p:spPr>
        </p:cxnSp>
        <p:cxnSp>
          <p:nvCxnSpPr>
            <p:cNvPr id="107538" name="AutoShape 17"/>
            <p:cNvCxnSpPr>
              <a:cxnSpLocks noChangeShapeType="1"/>
              <a:stCxn id="107529" idx="4"/>
              <a:endCxn id="107530" idx="7"/>
            </p:cNvCxnSpPr>
            <p:nvPr/>
          </p:nvCxnSpPr>
          <p:spPr bwMode="auto">
            <a:xfrm flipH="1">
              <a:off x="4225" y="2902"/>
              <a:ext cx="238" cy="216"/>
            </a:xfrm>
            <a:prstGeom prst="straightConnector1">
              <a:avLst/>
            </a:prstGeom>
            <a:noFill/>
            <a:ln w="12700">
              <a:solidFill>
                <a:schemeClr val="tx1"/>
              </a:solidFill>
              <a:round/>
              <a:headEnd/>
              <a:tailEnd type="arrow" w="med" len="med"/>
            </a:ln>
          </p:spPr>
        </p:cxnSp>
        <p:cxnSp>
          <p:nvCxnSpPr>
            <p:cNvPr id="107539" name="AutoShape 18"/>
            <p:cNvCxnSpPr>
              <a:cxnSpLocks noChangeShapeType="1"/>
              <a:endCxn id="107531" idx="1"/>
            </p:cNvCxnSpPr>
            <p:nvPr/>
          </p:nvCxnSpPr>
          <p:spPr bwMode="auto">
            <a:xfrm>
              <a:off x="4465" y="2884"/>
              <a:ext cx="324" cy="234"/>
            </a:xfrm>
            <a:prstGeom prst="straightConnector1">
              <a:avLst/>
            </a:prstGeom>
            <a:noFill/>
            <a:ln w="12700">
              <a:solidFill>
                <a:schemeClr val="tx1"/>
              </a:solidFill>
              <a:round/>
              <a:headEnd/>
              <a:tailEnd type="arrow" w="med" len="med"/>
            </a:ln>
          </p:spPr>
        </p:cxnSp>
        <p:cxnSp>
          <p:nvCxnSpPr>
            <p:cNvPr id="107540" name="AutoShape 19"/>
            <p:cNvCxnSpPr>
              <a:cxnSpLocks noChangeShapeType="1"/>
              <a:stCxn id="107531" idx="3"/>
              <a:endCxn id="107534" idx="7"/>
            </p:cNvCxnSpPr>
            <p:nvPr/>
          </p:nvCxnSpPr>
          <p:spPr bwMode="auto">
            <a:xfrm flipH="1">
              <a:off x="4533" y="3340"/>
              <a:ext cx="256" cy="148"/>
            </a:xfrm>
            <a:prstGeom prst="straightConnector1">
              <a:avLst/>
            </a:prstGeom>
            <a:noFill/>
            <a:ln w="12700">
              <a:solidFill>
                <a:schemeClr val="tx1"/>
              </a:solidFill>
              <a:round/>
              <a:headEnd/>
              <a:tailEnd type="arrow" w="med" len="med"/>
            </a:ln>
          </p:spPr>
        </p:cxnSp>
        <p:cxnSp>
          <p:nvCxnSpPr>
            <p:cNvPr id="107541" name="AutoShape 20"/>
            <p:cNvCxnSpPr>
              <a:cxnSpLocks noChangeShapeType="1"/>
              <a:stCxn id="107530" idx="5"/>
              <a:endCxn id="107534" idx="1"/>
            </p:cNvCxnSpPr>
            <p:nvPr/>
          </p:nvCxnSpPr>
          <p:spPr bwMode="auto">
            <a:xfrm>
              <a:off x="4225" y="3340"/>
              <a:ext cx="172" cy="148"/>
            </a:xfrm>
            <a:prstGeom prst="straightConnector1">
              <a:avLst/>
            </a:prstGeom>
            <a:noFill/>
            <a:ln w="12700">
              <a:solidFill>
                <a:schemeClr val="tx1"/>
              </a:solidFill>
              <a:round/>
              <a:headEnd/>
              <a:tailEnd type="arrow" w="med" len="med"/>
            </a:ln>
          </p:spPr>
        </p:cxnSp>
        <p:cxnSp>
          <p:nvCxnSpPr>
            <p:cNvPr id="107542" name="AutoShape 21"/>
            <p:cNvCxnSpPr>
              <a:cxnSpLocks noChangeShapeType="1"/>
              <a:stCxn id="107534" idx="4"/>
              <a:endCxn id="107528" idx="6"/>
            </p:cNvCxnSpPr>
            <p:nvPr/>
          </p:nvCxnSpPr>
          <p:spPr bwMode="auto">
            <a:xfrm rot="5400000" flipH="1" flipV="1">
              <a:off x="3816" y="2870"/>
              <a:ext cx="1449" cy="151"/>
            </a:xfrm>
            <a:prstGeom prst="curvedConnector4">
              <a:avLst>
                <a:gd name="adj1" fmla="val -9315"/>
                <a:gd name="adj2" fmla="val 564898"/>
              </a:avLst>
            </a:prstGeom>
            <a:noFill/>
            <a:ln w="12700">
              <a:solidFill>
                <a:schemeClr val="tx1"/>
              </a:solidFill>
              <a:round/>
              <a:headEnd/>
              <a:tailEnd type="arrow" w="med" len="med"/>
            </a:ln>
          </p:spPr>
        </p:cxnSp>
        <p:cxnSp>
          <p:nvCxnSpPr>
            <p:cNvPr id="107543" name="AutoShape 22"/>
            <p:cNvCxnSpPr>
              <a:cxnSpLocks noChangeShapeType="1"/>
              <a:stCxn id="107528" idx="2"/>
              <a:endCxn id="107533" idx="0"/>
            </p:cNvCxnSpPr>
            <p:nvPr/>
          </p:nvCxnSpPr>
          <p:spPr bwMode="auto">
            <a:xfrm rot="10800000" flipV="1">
              <a:off x="3643" y="2221"/>
              <a:ext cx="667" cy="890"/>
            </a:xfrm>
            <a:prstGeom prst="curvedConnector2">
              <a:avLst/>
            </a:prstGeom>
            <a:noFill/>
            <a:ln w="12700">
              <a:solidFill>
                <a:schemeClr val="tx1"/>
              </a:solidFill>
              <a:round/>
              <a:headEnd/>
              <a:tailEnd type="arrow" w="med" len="med"/>
            </a:ln>
          </p:spPr>
        </p:cxnSp>
        <p:cxnSp>
          <p:nvCxnSpPr>
            <p:cNvPr id="107544" name="AutoShape 23"/>
            <p:cNvCxnSpPr>
              <a:cxnSpLocks noChangeShapeType="1"/>
              <a:stCxn id="107533" idx="4"/>
              <a:endCxn id="107532" idx="0"/>
            </p:cNvCxnSpPr>
            <p:nvPr/>
          </p:nvCxnSpPr>
          <p:spPr bwMode="auto">
            <a:xfrm>
              <a:off x="3643" y="3417"/>
              <a:ext cx="0" cy="270"/>
            </a:xfrm>
            <a:prstGeom prst="straightConnector1">
              <a:avLst/>
            </a:prstGeom>
            <a:noFill/>
            <a:ln w="12700">
              <a:solidFill>
                <a:schemeClr val="tx1"/>
              </a:solidFill>
              <a:round/>
              <a:headEnd/>
              <a:tailEnd type="arrow" w="med" len="med"/>
            </a:ln>
          </p:spPr>
        </p:cxnSp>
        <p:sp>
          <p:nvSpPr>
            <p:cNvPr id="107545" name="Text Box 24"/>
            <p:cNvSpPr txBox="1">
              <a:spLocks noChangeArrowheads="1"/>
            </p:cNvSpPr>
            <p:nvPr/>
          </p:nvSpPr>
          <p:spPr bwMode="auto">
            <a:xfrm>
              <a:off x="4015" y="2365"/>
              <a:ext cx="444" cy="231"/>
            </a:xfrm>
            <a:prstGeom prst="rect">
              <a:avLst/>
            </a:prstGeom>
            <a:noFill/>
            <a:ln w="12700">
              <a:noFill/>
              <a:miter lim="800000"/>
              <a:headEnd/>
              <a:tailEnd/>
            </a:ln>
          </p:spPr>
          <p:txBody>
            <a:bodyPr wrap="none" anchor="ctr">
              <a:spAutoFit/>
            </a:bodyPr>
            <a:lstStyle/>
            <a:p>
              <a:pPr algn="ctr"/>
              <a:r>
                <a:rPr lang="en-US" sz="1800">
                  <a:latin typeface="Arial" charset="0"/>
                </a:rPr>
                <a:t>p&lt;&gt;q</a:t>
              </a:r>
            </a:p>
          </p:txBody>
        </p:sp>
        <p:sp>
          <p:nvSpPr>
            <p:cNvPr id="107546" name="Text Box 25"/>
            <p:cNvSpPr txBox="1">
              <a:spLocks noChangeArrowheads="1"/>
            </p:cNvSpPr>
            <p:nvPr/>
          </p:nvSpPr>
          <p:spPr bwMode="auto">
            <a:xfrm>
              <a:off x="3493" y="2317"/>
              <a:ext cx="360" cy="231"/>
            </a:xfrm>
            <a:prstGeom prst="rect">
              <a:avLst/>
            </a:prstGeom>
            <a:noFill/>
            <a:ln w="12700">
              <a:noFill/>
              <a:miter lim="800000"/>
              <a:headEnd/>
              <a:tailEnd/>
            </a:ln>
          </p:spPr>
          <p:txBody>
            <a:bodyPr wrap="none" anchor="ctr">
              <a:spAutoFit/>
            </a:bodyPr>
            <a:lstStyle/>
            <a:p>
              <a:pPr algn="ctr"/>
              <a:r>
                <a:rPr lang="en-US" sz="1800">
                  <a:latin typeface="Arial" charset="0"/>
                </a:rPr>
                <a:t>p=q</a:t>
              </a:r>
            </a:p>
          </p:txBody>
        </p:sp>
        <p:sp>
          <p:nvSpPr>
            <p:cNvPr id="107547" name="Text Box 26"/>
            <p:cNvSpPr txBox="1">
              <a:spLocks noChangeArrowheads="1"/>
            </p:cNvSpPr>
            <p:nvPr/>
          </p:nvSpPr>
          <p:spPr bwMode="auto">
            <a:xfrm>
              <a:off x="3979" y="2797"/>
              <a:ext cx="360" cy="231"/>
            </a:xfrm>
            <a:prstGeom prst="rect">
              <a:avLst/>
            </a:prstGeom>
            <a:noFill/>
            <a:ln w="12700">
              <a:noFill/>
              <a:miter lim="800000"/>
              <a:headEnd/>
              <a:tailEnd/>
            </a:ln>
          </p:spPr>
          <p:txBody>
            <a:bodyPr wrap="none" anchor="ctr">
              <a:spAutoFit/>
            </a:bodyPr>
            <a:lstStyle/>
            <a:p>
              <a:pPr algn="ctr"/>
              <a:r>
                <a:rPr lang="en-US" sz="1800">
                  <a:latin typeface="Arial" charset="0"/>
                </a:rPr>
                <a:t>p&gt;q</a:t>
              </a:r>
            </a:p>
          </p:txBody>
        </p:sp>
        <p:sp>
          <p:nvSpPr>
            <p:cNvPr id="107548" name="Text Box 27"/>
            <p:cNvSpPr txBox="1">
              <a:spLocks noChangeArrowheads="1"/>
            </p:cNvSpPr>
            <p:nvPr/>
          </p:nvSpPr>
          <p:spPr bwMode="auto">
            <a:xfrm>
              <a:off x="4627" y="2797"/>
              <a:ext cx="360" cy="231"/>
            </a:xfrm>
            <a:prstGeom prst="rect">
              <a:avLst/>
            </a:prstGeom>
            <a:noFill/>
            <a:ln w="12700">
              <a:noFill/>
              <a:miter lim="800000"/>
              <a:headEnd/>
              <a:tailEnd/>
            </a:ln>
          </p:spPr>
          <p:txBody>
            <a:bodyPr wrap="none" anchor="ctr">
              <a:spAutoFit/>
            </a:bodyPr>
            <a:lstStyle/>
            <a:p>
              <a:pPr algn="ctr"/>
              <a:r>
                <a:rPr lang="en-US" sz="1800">
                  <a:latin typeface="Arial" charset="0"/>
                </a:rPr>
                <a:t>p&lt;q</a:t>
              </a:r>
            </a:p>
          </p:txBody>
        </p:sp>
      </p:gr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2"/>
          <p:cNvSpPr>
            <a:spLocks noGrp="1" noChangeArrowheads="1"/>
          </p:cNvSpPr>
          <p:nvPr>
            <p:ph type="title"/>
          </p:nvPr>
        </p:nvSpPr>
        <p:spPr/>
        <p:txBody>
          <a:bodyPr>
            <a:normAutofit fontScale="90000"/>
          </a:bodyPr>
          <a:lstStyle/>
          <a:p>
            <a:pPr fontAlgn="auto">
              <a:spcAft>
                <a:spcPts val="0"/>
              </a:spcAft>
              <a:defRPr/>
            </a:pPr>
            <a:r>
              <a:rPr lang="en-US" sz="4000" smtClean="0"/>
              <a:t>Exemple de test unitaire structurel</a:t>
            </a:r>
          </a:p>
        </p:txBody>
      </p:sp>
      <p:sp>
        <p:nvSpPr>
          <p:cNvPr id="29" name="Espace réservé du numéro de diapositive 5"/>
          <p:cNvSpPr>
            <a:spLocks noGrp="1"/>
          </p:cNvSpPr>
          <p:nvPr>
            <p:ph type="sldNum" sz="quarter" idx="12"/>
          </p:nvPr>
        </p:nvSpPr>
        <p:spPr>
          <a:xfrm>
            <a:off x="1905000" y="6415088"/>
            <a:ext cx="1593850" cy="441325"/>
          </a:xfrm>
        </p:spPr>
        <p:txBody>
          <a:bodyPr/>
          <a:lstStyle/>
          <a:p>
            <a:pPr algn="l">
              <a:defRPr/>
            </a:pPr>
            <a:fld id="{086F1B94-7AA7-4E08-916D-58DEE1DD65C1}" type="slidenum">
              <a:rPr lang="fr-FR"/>
              <a:pPr algn="l">
                <a:defRPr/>
              </a:pPr>
              <a:t>93</a:t>
            </a:fld>
            <a:endParaRPr lang="fr-FR"/>
          </a:p>
        </p:txBody>
      </p:sp>
      <p:sp>
        <p:nvSpPr>
          <p:cNvPr id="108548" name="Text Box 3"/>
          <p:cNvSpPr txBox="1">
            <a:spLocks noChangeArrowheads="1"/>
          </p:cNvSpPr>
          <p:nvPr/>
        </p:nvSpPr>
        <p:spPr bwMode="auto">
          <a:xfrm>
            <a:off x="3524250" y="2954338"/>
            <a:ext cx="5467350" cy="2032000"/>
          </a:xfrm>
          <a:prstGeom prst="rect">
            <a:avLst/>
          </a:prstGeom>
          <a:noFill/>
          <a:ln w="12700">
            <a:noFill/>
            <a:miter lim="800000"/>
            <a:headEnd/>
            <a:tailEnd/>
          </a:ln>
        </p:spPr>
        <p:txBody>
          <a:bodyPr anchor="ctr">
            <a:spAutoFit/>
          </a:bodyPr>
          <a:lstStyle/>
          <a:p>
            <a:r>
              <a:rPr lang="en-US" sz="1800" i="1">
                <a:latin typeface="Arial" charset="0"/>
              </a:rPr>
              <a:t>Tous les </a:t>
            </a:r>
            <a:r>
              <a:rPr lang="fr-FR" sz="1800" i="1">
                <a:latin typeface="Arial" charset="0"/>
              </a:rPr>
              <a:t>noeud</a:t>
            </a:r>
            <a:r>
              <a:rPr lang="en-US" sz="1800" i="1">
                <a:latin typeface="Arial" charset="0"/>
              </a:rPr>
              <a:t>s:</a:t>
            </a:r>
          </a:p>
          <a:p>
            <a:r>
              <a:rPr lang="en-US" sz="1800" i="1">
                <a:latin typeface="Arial" charset="0"/>
              </a:rPr>
              <a:t>	</a:t>
            </a:r>
            <a:r>
              <a:rPr lang="en-US" sz="1800">
                <a:latin typeface="Arial" charset="0"/>
              </a:rPr>
              <a:t>(E, B1, P1, P2, B2, P1, B4, S)</a:t>
            </a:r>
          </a:p>
          <a:p>
            <a:r>
              <a:rPr lang="en-US" sz="1800">
                <a:latin typeface="Arial" charset="0"/>
              </a:rPr>
              <a:t>	(E, B1, P1, P2, B3, P1, B4, S)</a:t>
            </a:r>
          </a:p>
          <a:p>
            <a:endParaRPr lang="en-US" sz="1800" i="1">
              <a:latin typeface="Arial" charset="0"/>
            </a:endParaRPr>
          </a:p>
          <a:p>
            <a:r>
              <a:rPr lang="en-US" sz="1800" i="1">
                <a:latin typeface="Arial" charset="0"/>
              </a:rPr>
              <a:t>Tous les arcs : idem</a:t>
            </a:r>
          </a:p>
          <a:p>
            <a:endParaRPr lang="en-US" sz="1800" i="1">
              <a:latin typeface="Arial" charset="0"/>
            </a:endParaRPr>
          </a:p>
          <a:p>
            <a:endParaRPr lang="en-US" sz="1800" i="1">
              <a:latin typeface="Arial" charset="0"/>
            </a:endParaRPr>
          </a:p>
        </p:txBody>
      </p:sp>
      <p:grpSp>
        <p:nvGrpSpPr>
          <p:cNvPr id="108549" name="Group 4"/>
          <p:cNvGrpSpPr>
            <a:grpSpLocks/>
          </p:cNvGrpSpPr>
          <p:nvPr/>
        </p:nvGrpSpPr>
        <p:grpSpPr bwMode="auto">
          <a:xfrm>
            <a:off x="439738" y="1620838"/>
            <a:ext cx="2447925" cy="4551362"/>
            <a:chOff x="3493" y="1117"/>
            <a:chExt cx="1542" cy="2867"/>
          </a:xfrm>
        </p:grpSpPr>
        <p:sp>
          <p:nvSpPr>
            <p:cNvPr id="108550" name="Oval 5"/>
            <p:cNvSpPr>
              <a:spLocks noChangeArrowheads="1"/>
            </p:cNvSpPr>
            <p:nvPr/>
          </p:nvSpPr>
          <p:spPr bwMode="auto">
            <a:xfrm>
              <a:off x="4343" y="1117"/>
              <a:ext cx="240" cy="240"/>
            </a:xfrm>
            <a:prstGeom prst="ellipse">
              <a:avLst/>
            </a:prstGeom>
            <a:noFill/>
            <a:ln w="28575">
              <a:solidFill>
                <a:schemeClr val="tx1"/>
              </a:solidFill>
              <a:round/>
              <a:headEnd/>
              <a:tailEnd/>
            </a:ln>
          </p:spPr>
          <p:txBody>
            <a:bodyPr wrap="none" anchor="ctr"/>
            <a:lstStyle/>
            <a:p>
              <a:pPr algn="ctr"/>
              <a:r>
                <a:rPr lang="en-US">
                  <a:solidFill>
                    <a:schemeClr val="hlink"/>
                  </a:solidFill>
                </a:rPr>
                <a:t>E</a:t>
              </a:r>
              <a:endParaRPr lang="fr-FR">
                <a:solidFill>
                  <a:schemeClr val="hlink"/>
                </a:solidFill>
              </a:endParaRPr>
            </a:p>
          </p:txBody>
        </p:sp>
        <p:sp>
          <p:nvSpPr>
            <p:cNvPr id="108551" name="Oval 6"/>
            <p:cNvSpPr>
              <a:spLocks noChangeArrowheads="1"/>
            </p:cNvSpPr>
            <p:nvPr/>
          </p:nvSpPr>
          <p:spPr bwMode="auto">
            <a:xfrm>
              <a:off x="4315" y="1549"/>
              <a:ext cx="288" cy="288"/>
            </a:xfrm>
            <a:prstGeom prst="ellipse">
              <a:avLst/>
            </a:prstGeom>
            <a:noFill/>
            <a:ln w="28575">
              <a:solidFill>
                <a:schemeClr val="tx1"/>
              </a:solidFill>
              <a:round/>
              <a:headEnd/>
              <a:tailEnd/>
            </a:ln>
          </p:spPr>
          <p:txBody>
            <a:bodyPr wrap="none" anchor="ctr"/>
            <a:lstStyle/>
            <a:p>
              <a:pPr algn="ctr"/>
              <a:r>
                <a:rPr lang="en-US">
                  <a:solidFill>
                    <a:schemeClr val="hlink"/>
                  </a:solidFill>
                </a:rPr>
                <a:t>B1</a:t>
              </a:r>
              <a:endParaRPr lang="fr-FR">
                <a:solidFill>
                  <a:schemeClr val="hlink"/>
                </a:solidFill>
              </a:endParaRPr>
            </a:p>
          </p:txBody>
        </p:sp>
        <p:sp>
          <p:nvSpPr>
            <p:cNvPr id="108552" name="Oval 7"/>
            <p:cNvSpPr>
              <a:spLocks noChangeArrowheads="1"/>
            </p:cNvSpPr>
            <p:nvPr/>
          </p:nvSpPr>
          <p:spPr bwMode="auto">
            <a:xfrm>
              <a:off x="4319" y="2077"/>
              <a:ext cx="288" cy="288"/>
            </a:xfrm>
            <a:prstGeom prst="ellipse">
              <a:avLst/>
            </a:prstGeom>
            <a:noFill/>
            <a:ln w="28575">
              <a:solidFill>
                <a:schemeClr val="tx1"/>
              </a:solidFill>
              <a:round/>
              <a:headEnd/>
              <a:tailEnd/>
            </a:ln>
          </p:spPr>
          <p:txBody>
            <a:bodyPr wrap="none" anchor="ctr"/>
            <a:lstStyle/>
            <a:p>
              <a:pPr algn="ctr"/>
              <a:r>
                <a:rPr lang="en-US">
                  <a:solidFill>
                    <a:schemeClr val="hlink"/>
                  </a:solidFill>
                </a:rPr>
                <a:t>P1</a:t>
              </a:r>
              <a:endParaRPr lang="fr-FR">
                <a:solidFill>
                  <a:schemeClr val="hlink"/>
                </a:solidFill>
              </a:endParaRPr>
            </a:p>
          </p:txBody>
        </p:sp>
        <p:sp>
          <p:nvSpPr>
            <p:cNvPr id="108553" name="Oval 8"/>
            <p:cNvSpPr>
              <a:spLocks noChangeArrowheads="1"/>
            </p:cNvSpPr>
            <p:nvPr/>
          </p:nvSpPr>
          <p:spPr bwMode="auto">
            <a:xfrm>
              <a:off x="4319" y="2605"/>
              <a:ext cx="288" cy="288"/>
            </a:xfrm>
            <a:prstGeom prst="ellipse">
              <a:avLst/>
            </a:prstGeom>
            <a:noFill/>
            <a:ln w="28575">
              <a:solidFill>
                <a:schemeClr val="tx1"/>
              </a:solidFill>
              <a:round/>
              <a:headEnd/>
              <a:tailEnd/>
            </a:ln>
          </p:spPr>
          <p:txBody>
            <a:bodyPr wrap="none" anchor="ctr"/>
            <a:lstStyle/>
            <a:p>
              <a:pPr algn="ctr"/>
              <a:r>
                <a:rPr lang="en-US">
                  <a:solidFill>
                    <a:schemeClr val="hlink"/>
                  </a:solidFill>
                </a:rPr>
                <a:t>P2</a:t>
              </a:r>
              <a:endParaRPr lang="fr-FR"/>
            </a:p>
          </p:txBody>
        </p:sp>
        <p:sp>
          <p:nvSpPr>
            <p:cNvPr id="108554" name="Oval 9"/>
            <p:cNvSpPr>
              <a:spLocks noChangeArrowheads="1"/>
            </p:cNvSpPr>
            <p:nvPr/>
          </p:nvSpPr>
          <p:spPr bwMode="auto">
            <a:xfrm>
              <a:off x="3979" y="3085"/>
              <a:ext cx="288" cy="288"/>
            </a:xfrm>
            <a:prstGeom prst="ellipse">
              <a:avLst/>
            </a:prstGeom>
            <a:noFill/>
            <a:ln w="28575">
              <a:solidFill>
                <a:schemeClr val="tx1"/>
              </a:solidFill>
              <a:round/>
              <a:headEnd/>
              <a:tailEnd/>
            </a:ln>
          </p:spPr>
          <p:txBody>
            <a:bodyPr wrap="none" anchor="ctr"/>
            <a:lstStyle/>
            <a:p>
              <a:pPr algn="ctr"/>
              <a:r>
                <a:rPr lang="en-US">
                  <a:solidFill>
                    <a:schemeClr val="hlink"/>
                  </a:solidFill>
                </a:rPr>
                <a:t>B2</a:t>
              </a:r>
              <a:endParaRPr lang="fr-FR">
                <a:solidFill>
                  <a:schemeClr val="hlink"/>
                </a:solidFill>
              </a:endParaRPr>
            </a:p>
          </p:txBody>
        </p:sp>
        <p:sp>
          <p:nvSpPr>
            <p:cNvPr id="108555" name="Oval 10"/>
            <p:cNvSpPr>
              <a:spLocks noChangeArrowheads="1"/>
            </p:cNvSpPr>
            <p:nvPr/>
          </p:nvSpPr>
          <p:spPr bwMode="auto">
            <a:xfrm>
              <a:off x="4747" y="3085"/>
              <a:ext cx="288" cy="288"/>
            </a:xfrm>
            <a:prstGeom prst="ellipse">
              <a:avLst/>
            </a:prstGeom>
            <a:noFill/>
            <a:ln w="28575">
              <a:solidFill>
                <a:schemeClr val="tx1"/>
              </a:solidFill>
              <a:round/>
              <a:headEnd/>
              <a:tailEnd/>
            </a:ln>
          </p:spPr>
          <p:txBody>
            <a:bodyPr wrap="none" anchor="ctr"/>
            <a:lstStyle/>
            <a:p>
              <a:pPr algn="ctr"/>
              <a:r>
                <a:rPr lang="en-US">
                  <a:solidFill>
                    <a:schemeClr val="hlink"/>
                  </a:solidFill>
                </a:rPr>
                <a:t>B3</a:t>
              </a:r>
              <a:endParaRPr lang="fr-FR">
                <a:solidFill>
                  <a:schemeClr val="hlink"/>
                </a:solidFill>
              </a:endParaRPr>
            </a:p>
          </p:txBody>
        </p:sp>
        <p:sp>
          <p:nvSpPr>
            <p:cNvPr id="108556" name="Oval 11"/>
            <p:cNvSpPr>
              <a:spLocks noChangeArrowheads="1"/>
            </p:cNvSpPr>
            <p:nvPr/>
          </p:nvSpPr>
          <p:spPr bwMode="auto">
            <a:xfrm>
              <a:off x="3499" y="3696"/>
              <a:ext cx="288" cy="288"/>
            </a:xfrm>
            <a:prstGeom prst="ellipse">
              <a:avLst/>
            </a:prstGeom>
            <a:noFill/>
            <a:ln w="28575">
              <a:solidFill>
                <a:schemeClr val="tx1"/>
              </a:solidFill>
              <a:round/>
              <a:headEnd/>
              <a:tailEnd/>
            </a:ln>
          </p:spPr>
          <p:txBody>
            <a:bodyPr wrap="none" anchor="ctr"/>
            <a:lstStyle/>
            <a:p>
              <a:pPr algn="ctr"/>
              <a:r>
                <a:rPr lang="en-US">
                  <a:solidFill>
                    <a:schemeClr val="hlink"/>
                  </a:solidFill>
                </a:rPr>
                <a:t>S</a:t>
              </a:r>
              <a:endParaRPr lang="fr-FR">
                <a:solidFill>
                  <a:schemeClr val="hlink"/>
                </a:solidFill>
              </a:endParaRPr>
            </a:p>
          </p:txBody>
        </p:sp>
        <p:sp>
          <p:nvSpPr>
            <p:cNvPr id="108557" name="Oval 12"/>
            <p:cNvSpPr>
              <a:spLocks noChangeArrowheads="1"/>
            </p:cNvSpPr>
            <p:nvPr/>
          </p:nvSpPr>
          <p:spPr bwMode="auto">
            <a:xfrm>
              <a:off x="3499" y="3120"/>
              <a:ext cx="288" cy="288"/>
            </a:xfrm>
            <a:prstGeom prst="ellipse">
              <a:avLst/>
            </a:prstGeom>
            <a:noFill/>
            <a:ln w="28575">
              <a:solidFill>
                <a:schemeClr val="tx1"/>
              </a:solidFill>
              <a:round/>
              <a:headEnd/>
              <a:tailEnd/>
            </a:ln>
          </p:spPr>
          <p:txBody>
            <a:bodyPr wrap="none" anchor="ctr"/>
            <a:lstStyle/>
            <a:p>
              <a:pPr algn="ctr"/>
              <a:r>
                <a:rPr lang="en-US">
                  <a:solidFill>
                    <a:schemeClr val="hlink"/>
                  </a:solidFill>
                </a:rPr>
                <a:t>B4</a:t>
              </a:r>
              <a:endParaRPr lang="fr-FR">
                <a:solidFill>
                  <a:schemeClr val="hlink"/>
                </a:solidFill>
              </a:endParaRPr>
            </a:p>
          </p:txBody>
        </p:sp>
        <p:sp>
          <p:nvSpPr>
            <p:cNvPr id="108558" name="Oval 13"/>
            <p:cNvSpPr>
              <a:spLocks noChangeArrowheads="1"/>
            </p:cNvSpPr>
            <p:nvPr/>
          </p:nvSpPr>
          <p:spPr bwMode="auto">
            <a:xfrm>
              <a:off x="4369" y="3469"/>
              <a:ext cx="192" cy="192"/>
            </a:xfrm>
            <a:prstGeom prst="ellipse">
              <a:avLst/>
            </a:prstGeom>
            <a:noFill/>
            <a:ln w="28575">
              <a:solidFill>
                <a:schemeClr val="tx1"/>
              </a:solidFill>
              <a:round/>
              <a:headEnd/>
              <a:tailEnd/>
            </a:ln>
          </p:spPr>
          <p:txBody>
            <a:bodyPr wrap="none" anchor="ctr"/>
            <a:lstStyle/>
            <a:p>
              <a:endParaRPr lang="ar-DZ"/>
            </a:p>
          </p:txBody>
        </p:sp>
        <p:cxnSp>
          <p:nvCxnSpPr>
            <p:cNvPr id="108559" name="AutoShape 14"/>
            <p:cNvCxnSpPr>
              <a:cxnSpLocks noChangeShapeType="1"/>
              <a:stCxn id="108550" idx="4"/>
              <a:endCxn id="108551" idx="0"/>
            </p:cNvCxnSpPr>
            <p:nvPr/>
          </p:nvCxnSpPr>
          <p:spPr bwMode="auto">
            <a:xfrm flipH="1">
              <a:off x="4459" y="1366"/>
              <a:ext cx="4" cy="174"/>
            </a:xfrm>
            <a:prstGeom prst="straightConnector1">
              <a:avLst/>
            </a:prstGeom>
            <a:noFill/>
            <a:ln w="12700">
              <a:solidFill>
                <a:schemeClr val="tx1"/>
              </a:solidFill>
              <a:round/>
              <a:headEnd/>
              <a:tailEnd type="arrow" w="med" len="med"/>
            </a:ln>
          </p:spPr>
        </p:cxnSp>
        <p:cxnSp>
          <p:nvCxnSpPr>
            <p:cNvPr id="108560" name="AutoShape 15"/>
            <p:cNvCxnSpPr>
              <a:cxnSpLocks noChangeShapeType="1"/>
              <a:stCxn id="108551" idx="4"/>
              <a:endCxn id="108552" idx="0"/>
            </p:cNvCxnSpPr>
            <p:nvPr/>
          </p:nvCxnSpPr>
          <p:spPr bwMode="auto">
            <a:xfrm>
              <a:off x="4459" y="1846"/>
              <a:ext cx="4" cy="222"/>
            </a:xfrm>
            <a:prstGeom prst="straightConnector1">
              <a:avLst/>
            </a:prstGeom>
            <a:noFill/>
            <a:ln w="12700">
              <a:solidFill>
                <a:schemeClr val="tx1"/>
              </a:solidFill>
              <a:round/>
              <a:headEnd/>
              <a:tailEnd type="arrow" w="med" len="med"/>
            </a:ln>
          </p:spPr>
        </p:cxnSp>
        <p:cxnSp>
          <p:nvCxnSpPr>
            <p:cNvPr id="108561" name="AutoShape 16"/>
            <p:cNvCxnSpPr>
              <a:cxnSpLocks noChangeShapeType="1"/>
              <a:stCxn id="108552" idx="4"/>
              <a:endCxn id="108553" idx="0"/>
            </p:cNvCxnSpPr>
            <p:nvPr/>
          </p:nvCxnSpPr>
          <p:spPr bwMode="auto">
            <a:xfrm>
              <a:off x="4463" y="2374"/>
              <a:ext cx="0" cy="222"/>
            </a:xfrm>
            <a:prstGeom prst="straightConnector1">
              <a:avLst/>
            </a:prstGeom>
            <a:noFill/>
            <a:ln w="12700">
              <a:solidFill>
                <a:schemeClr val="tx1"/>
              </a:solidFill>
              <a:round/>
              <a:headEnd/>
              <a:tailEnd type="arrow" w="med" len="med"/>
            </a:ln>
          </p:spPr>
        </p:cxnSp>
        <p:cxnSp>
          <p:nvCxnSpPr>
            <p:cNvPr id="108562" name="AutoShape 17"/>
            <p:cNvCxnSpPr>
              <a:cxnSpLocks noChangeShapeType="1"/>
              <a:stCxn id="108553" idx="4"/>
              <a:endCxn id="108554" idx="7"/>
            </p:cNvCxnSpPr>
            <p:nvPr/>
          </p:nvCxnSpPr>
          <p:spPr bwMode="auto">
            <a:xfrm flipH="1">
              <a:off x="4225" y="2902"/>
              <a:ext cx="238" cy="216"/>
            </a:xfrm>
            <a:prstGeom prst="straightConnector1">
              <a:avLst/>
            </a:prstGeom>
            <a:noFill/>
            <a:ln w="12700">
              <a:solidFill>
                <a:schemeClr val="tx1"/>
              </a:solidFill>
              <a:round/>
              <a:headEnd/>
              <a:tailEnd type="arrow" w="med" len="med"/>
            </a:ln>
          </p:spPr>
        </p:cxnSp>
        <p:cxnSp>
          <p:nvCxnSpPr>
            <p:cNvPr id="108563" name="AutoShape 18"/>
            <p:cNvCxnSpPr>
              <a:cxnSpLocks noChangeShapeType="1"/>
              <a:endCxn id="108555" idx="1"/>
            </p:cNvCxnSpPr>
            <p:nvPr/>
          </p:nvCxnSpPr>
          <p:spPr bwMode="auto">
            <a:xfrm>
              <a:off x="4465" y="2884"/>
              <a:ext cx="324" cy="234"/>
            </a:xfrm>
            <a:prstGeom prst="straightConnector1">
              <a:avLst/>
            </a:prstGeom>
            <a:noFill/>
            <a:ln w="12700">
              <a:solidFill>
                <a:schemeClr val="tx1"/>
              </a:solidFill>
              <a:round/>
              <a:headEnd/>
              <a:tailEnd type="arrow" w="med" len="med"/>
            </a:ln>
          </p:spPr>
        </p:cxnSp>
        <p:cxnSp>
          <p:nvCxnSpPr>
            <p:cNvPr id="108564" name="AutoShape 19"/>
            <p:cNvCxnSpPr>
              <a:cxnSpLocks noChangeShapeType="1"/>
              <a:stCxn id="108555" idx="3"/>
              <a:endCxn id="108558" idx="7"/>
            </p:cNvCxnSpPr>
            <p:nvPr/>
          </p:nvCxnSpPr>
          <p:spPr bwMode="auto">
            <a:xfrm flipH="1">
              <a:off x="4533" y="3340"/>
              <a:ext cx="256" cy="148"/>
            </a:xfrm>
            <a:prstGeom prst="straightConnector1">
              <a:avLst/>
            </a:prstGeom>
            <a:noFill/>
            <a:ln w="12700">
              <a:solidFill>
                <a:schemeClr val="tx1"/>
              </a:solidFill>
              <a:round/>
              <a:headEnd/>
              <a:tailEnd type="arrow" w="med" len="med"/>
            </a:ln>
          </p:spPr>
        </p:cxnSp>
        <p:cxnSp>
          <p:nvCxnSpPr>
            <p:cNvPr id="108565" name="AutoShape 20"/>
            <p:cNvCxnSpPr>
              <a:cxnSpLocks noChangeShapeType="1"/>
              <a:stCxn id="108554" idx="5"/>
              <a:endCxn id="108558" idx="1"/>
            </p:cNvCxnSpPr>
            <p:nvPr/>
          </p:nvCxnSpPr>
          <p:spPr bwMode="auto">
            <a:xfrm>
              <a:off x="4225" y="3340"/>
              <a:ext cx="172" cy="148"/>
            </a:xfrm>
            <a:prstGeom prst="straightConnector1">
              <a:avLst/>
            </a:prstGeom>
            <a:noFill/>
            <a:ln w="12700">
              <a:solidFill>
                <a:schemeClr val="tx1"/>
              </a:solidFill>
              <a:round/>
              <a:headEnd/>
              <a:tailEnd type="arrow" w="med" len="med"/>
            </a:ln>
          </p:spPr>
        </p:cxnSp>
        <p:cxnSp>
          <p:nvCxnSpPr>
            <p:cNvPr id="108566" name="AutoShape 21"/>
            <p:cNvCxnSpPr>
              <a:cxnSpLocks noChangeShapeType="1"/>
              <a:stCxn id="108558" idx="4"/>
              <a:endCxn id="108552" idx="6"/>
            </p:cNvCxnSpPr>
            <p:nvPr/>
          </p:nvCxnSpPr>
          <p:spPr bwMode="auto">
            <a:xfrm rot="5400000" flipH="1" flipV="1">
              <a:off x="3816" y="2870"/>
              <a:ext cx="1449" cy="151"/>
            </a:xfrm>
            <a:prstGeom prst="curvedConnector4">
              <a:avLst>
                <a:gd name="adj1" fmla="val -9315"/>
                <a:gd name="adj2" fmla="val 564898"/>
              </a:avLst>
            </a:prstGeom>
            <a:noFill/>
            <a:ln w="12700">
              <a:solidFill>
                <a:schemeClr val="tx1"/>
              </a:solidFill>
              <a:round/>
              <a:headEnd/>
              <a:tailEnd type="arrow" w="med" len="med"/>
            </a:ln>
          </p:spPr>
        </p:cxnSp>
        <p:cxnSp>
          <p:nvCxnSpPr>
            <p:cNvPr id="108567" name="AutoShape 22"/>
            <p:cNvCxnSpPr>
              <a:cxnSpLocks noChangeShapeType="1"/>
              <a:stCxn id="108552" idx="2"/>
              <a:endCxn id="108557" idx="0"/>
            </p:cNvCxnSpPr>
            <p:nvPr/>
          </p:nvCxnSpPr>
          <p:spPr bwMode="auto">
            <a:xfrm rot="10800000" flipV="1">
              <a:off x="3643" y="2221"/>
              <a:ext cx="667" cy="890"/>
            </a:xfrm>
            <a:prstGeom prst="curvedConnector2">
              <a:avLst/>
            </a:prstGeom>
            <a:noFill/>
            <a:ln w="12700">
              <a:solidFill>
                <a:schemeClr val="tx1"/>
              </a:solidFill>
              <a:round/>
              <a:headEnd/>
              <a:tailEnd type="arrow" w="med" len="med"/>
            </a:ln>
          </p:spPr>
        </p:cxnSp>
        <p:cxnSp>
          <p:nvCxnSpPr>
            <p:cNvPr id="108568" name="AutoShape 23"/>
            <p:cNvCxnSpPr>
              <a:cxnSpLocks noChangeShapeType="1"/>
              <a:stCxn id="108557" idx="4"/>
              <a:endCxn id="108556" idx="0"/>
            </p:cNvCxnSpPr>
            <p:nvPr/>
          </p:nvCxnSpPr>
          <p:spPr bwMode="auto">
            <a:xfrm>
              <a:off x="3643" y="3417"/>
              <a:ext cx="0" cy="270"/>
            </a:xfrm>
            <a:prstGeom prst="straightConnector1">
              <a:avLst/>
            </a:prstGeom>
            <a:noFill/>
            <a:ln w="12700">
              <a:solidFill>
                <a:schemeClr val="tx1"/>
              </a:solidFill>
              <a:round/>
              <a:headEnd/>
              <a:tailEnd type="arrow" w="med" len="med"/>
            </a:ln>
          </p:spPr>
        </p:cxnSp>
        <p:sp>
          <p:nvSpPr>
            <p:cNvPr id="108569" name="Text Box 24"/>
            <p:cNvSpPr txBox="1">
              <a:spLocks noChangeArrowheads="1"/>
            </p:cNvSpPr>
            <p:nvPr/>
          </p:nvSpPr>
          <p:spPr bwMode="auto">
            <a:xfrm>
              <a:off x="4015" y="2365"/>
              <a:ext cx="444" cy="231"/>
            </a:xfrm>
            <a:prstGeom prst="rect">
              <a:avLst/>
            </a:prstGeom>
            <a:noFill/>
            <a:ln w="12700">
              <a:noFill/>
              <a:miter lim="800000"/>
              <a:headEnd/>
              <a:tailEnd/>
            </a:ln>
          </p:spPr>
          <p:txBody>
            <a:bodyPr wrap="none" anchor="ctr">
              <a:spAutoFit/>
            </a:bodyPr>
            <a:lstStyle/>
            <a:p>
              <a:pPr algn="ctr"/>
              <a:r>
                <a:rPr lang="en-US" sz="1800">
                  <a:latin typeface="Arial" charset="0"/>
                </a:rPr>
                <a:t>p&lt;&gt;q</a:t>
              </a:r>
            </a:p>
          </p:txBody>
        </p:sp>
        <p:sp>
          <p:nvSpPr>
            <p:cNvPr id="108570" name="Text Box 25"/>
            <p:cNvSpPr txBox="1">
              <a:spLocks noChangeArrowheads="1"/>
            </p:cNvSpPr>
            <p:nvPr/>
          </p:nvSpPr>
          <p:spPr bwMode="auto">
            <a:xfrm>
              <a:off x="3493" y="2317"/>
              <a:ext cx="360" cy="231"/>
            </a:xfrm>
            <a:prstGeom prst="rect">
              <a:avLst/>
            </a:prstGeom>
            <a:noFill/>
            <a:ln w="12700">
              <a:noFill/>
              <a:miter lim="800000"/>
              <a:headEnd/>
              <a:tailEnd/>
            </a:ln>
          </p:spPr>
          <p:txBody>
            <a:bodyPr wrap="none" anchor="ctr">
              <a:spAutoFit/>
            </a:bodyPr>
            <a:lstStyle/>
            <a:p>
              <a:pPr algn="ctr"/>
              <a:r>
                <a:rPr lang="en-US" sz="1800">
                  <a:latin typeface="Arial" charset="0"/>
                </a:rPr>
                <a:t>p=q</a:t>
              </a:r>
            </a:p>
          </p:txBody>
        </p:sp>
        <p:sp>
          <p:nvSpPr>
            <p:cNvPr id="108571" name="Text Box 26"/>
            <p:cNvSpPr txBox="1">
              <a:spLocks noChangeArrowheads="1"/>
            </p:cNvSpPr>
            <p:nvPr/>
          </p:nvSpPr>
          <p:spPr bwMode="auto">
            <a:xfrm>
              <a:off x="3979" y="2797"/>
              <a:ext cx="360" cy="231"/>
            </a:xfrm>
            <a:prstGeom prst="rect">
              <a:avLst/>
            </a:prstGeom>
            <a:noFill/>
            <a:ln w="12700">
              <a:noFill/>
              <a:miter lim="800000"/>
              <a:headEnd/>
              <a:tailEnd/>
            </a:ln>
          </p:spPr>
          <p:txBody>
            <a:bodyPr wrap="none" anchor="ctr">
              <a:spAutoFit/>
            </a:bodyPr>
            <a:lstStyle/>
            <a:p>
              <a:pPr algn="ctr"/>
              <a:r>
                <a:rPr lang="en-US" sz="1800">
                  <a:latin typeface="Arial" charset="0"/>
                </a:rPr>
                <a:t>p&gt;q</a:t>
              </a:r>
            </a:p>
          </p:txBody>
        </p:sp>
        <p:sp>
          <p:nvSpPr>
            <p:cNvPr id="108572" name="Text Box 27"/>
            <p:cNvSpPr txBox="1">
              <a:spLocks noChangeArrowheads="1"/>
            </p:cNvSpPr>
            <p:nvPr/>
          </p:nvSpPr>
          <p:spPr bwMode="auto">
            <a:xfrm>
              <a:off x="4585" y="2797"/>
              <a:ext cx="444" cy="231"/>
            </a:xfrm>
            <a:prstGeom prst="rect">
              <a:avLst/>
            </a:prstGeom>
            <a:noFill/>
            <a:ln w="12700">
              <a:noFill/>
              <a:miter lim="800000"/>
              <a:headEnd/>
              <a:tailEnd/>
            </a:ln>
          </p:spPr>
          <p:txBody>
            <a:bodyPr wrap="none" anchor="ctr">
              <a:spAutoFit/>
            </a:bodyPr>
            <a:lstStyle/>
            <a:p>
              <a:pPr algn="ctr"/>
              <a:r>
                <a:rPr lang="en-US" sz="1800">
                  <a:latin typeface="Arial" charset="0"/>
                </a:rPr>
                <a:t>p&lt;=q</a:t>
              </a:r>
            </a:p>
          </p:txBody>
        </p:sp>
      </p:gr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Espace réservé du pied de page 2"/>
          <p:cNvSpPr>
            <a:spLocks noGrp="1"/>
          </p:cNvSpPr>
          <p:nvPr>
            <p:ph type="ftr" sz="quarter" idx="11"/>
          </p:nvPr>
        </p:nvSpPr>
        <p:spPr/>
        <p:txBody>
          <a:bodyPr/>
          <a:lstStyle/>
          <a:p>
            <a:pPr>
              <a:defRPr/>
            </a:pPr>
            <a:r>
              <a:rPr lang="fr-FR"/>
              <a:t>Dr Maamri Ramdane</a:t>
            </a:r>
          </a:p>
        </p:txBody>
      </p:sp>
      <p:sp>
        <p:nvSpPr>
          <p:cNvPr id="24580" name="Espace réservé du numéro de diapositive 3"/>
          <p:cNvSpPr>
            <a:spLocks noGrp="1"/>
          </p:cNvSpPr>
          <p:nvPr>
            <p:ph type="sldNum" sz="quarter" idx="12"/>
          </p:nvPr>
        </p:nvSpPr>
        <p:spPr>
          <a:xfrm>
            <a:off x="1905000" y="6415088"/>
            <a:ext cx="1593850" cy="441325"/>
          </a:xfrm>
        </p:spPr>
        <p:txBody>
          <a:bodyPr/>
          <a:lstStyle/>
          <a:p>
            <a:pPr algn="l">
              <a:defRPr/>
            </a:pPr>
            <a:fld id="{F0FF7B43-D27E-4BC5-AA5D-ACF03A2AB05A}" type="slidenum">
              <a:rPr lang="fr-FR"/>
              <a:pPr algn="l">
                <a:defRPr/>
              </a:pPr>
              <a:t>94</a:t>
            </a:fld>
            <a:endParaRPr lang="fr-FR"/>
          </a:p>
        </p:txBody>
      </p:sp>
      <p:sp>
        <p:nvSpPr>
          <p:cNvPr id="109572" name="Rectangle 37"/>
          <p:cNvSpPr>
            <a:spLocks noChangeArrowheads="1"/>
          </p:cNvSpPr>
          <p:nvPr/>
        </p:nvSpPr>
        <p:spPr bwMode="auto">
          <a:xfrm>
            <a:off x="0" y="5257800"/>
            <a:ext cx="7173913" cy="1066800"/>
          </a:xfrm>
          <a:prstGeom prst="rect">
            <a:avLst/>
          </a:prstGeom>
          <a:solidFill>
            <a:schemeClr val="accent1"/>
          </a:solidFill>
          <a:ln w="12700">
            <a:solidFill>
              <a:schemeClr val="tx1"/>
            </a:solidFill>
            <a:miter lim="800000"/>
            <a:headEnd/>
            <a:tailEnd/>
          </a:ln>
        </p:spPr>
        <p:txBody>
          <a:bodyPr wrap="none" anchor="ctr"/>
          <a:lstStyle/>
          <a:p>
            <a:endParaRPr lang="ar-DZ"/>
          </a:p>
        </p:txBody>
      </p:sp>
      <p:sp>
        <p:nvSpPr>
          <p:cNvPr id="109573" name="Rectangle 2"/>
          <p:cNvSpPr>
            <a:spLocks noChangeArrowheads="1"/>
          </p:cNvSpPr>
          <p:nvPr/>
        </p:nvSpPr>
        <p:spPr bwMode="auto">
          <a:xfrm>
            <a:off x="0" y="928670"/>
            <a:ext cx="7948613" cy="5562600"/>
          </a:xfrm>
          <a:prstGeom prst="rect">
            <a:avLst/>
          </a:prstGeom>
          <a:noFill/>
          <a:ln w="12700">
            <a:noFill/>
            <a:miter lim="800000"/>
            <a:headEnd/>
            <a:tailEnd/>
          </a:ln>
        </p:spPr>
        <p:txBody>
          <a:bodyPr lIns="90488" tIns="44450" rIns="90488" bIns="44450"/>
          <a:lstStyle/>
          <a:p>
            <a:pPr marL="342900" indent="-342900">
              <a:spcBef>
                <a:spcPct val="20000"/>
              </a:spcBef>
              <a:buClr>
                <a:schemeClr val="accent2"/>
              </a:buClr>
              <a:buFont typeface="Monotype Sorts" charset="0"/>
              <a:buNone/>
            </a:pPr>
            <a:r>
              <a:rPr lang="fr-FR" sz="2800" u="sng" dirty="0"/>
              <a:t>Motivation :</a:t>
            </a:r>
            <a:r>
              <a:rPr lang="fr-FR" sz="2800" dirty="0"/>
              <a:t> couvrir tous les chemins d’exécution</a:t>
            </a:r>
          </a:p>
          <a:p>
            <a:pPr marL="342900" indent="-342900">
              <a:spcBef>
                <a:spcPct val="20000"/>
              </a:spcBef>
              <a:buClr>
                <a:schemeClr val="accent2"/>
              </a:buClr>
              <a:buFont typeface="Monotype Sorts" charset="0"/>
              <a:buNone/>
            </a:pPr>
            <a:r>
              <a:rPr lang="fr-FR" sz="2800" dirty="0"/>
              <a:t>du programme au moins une fois </a:t>
            </a:r>
            <a:br>
              <a:rPr lang="fr-FR" sz="2800" dirty="0"/>
            </a:br>
            <a:endParaRPr lang="fr-FR" sz="2800" dirty="0"/>
          </a:p>
          <a:p>
            <a:pPr marL="342900" indent="-342900">
              <a:spcBef>
                <a:spcPct val="20000"/>
              </a:spcBef>
              <a:buClr>
                <a:schemeClr val="accent2"/>
              </a:buClr>
              <a:buFont typeface="Monotype Sorts" charset="0"/>
              <a:buNone/>
            </a:pPr>
            <a:r>
              <a:rPr lang="fr-FR" sz="2800" u="sng" dirty="0" err="1"/>
              <a:t>Déf</a:t>
            </a:r>
            <a:r>
              <a:rPr lang="fr-FR" sz="2800" u="sng" dirty="0"/>
              <a:t> :</a:t>
            </a:r>
            <a:r>
              <a:rPr lang="fr-FR" sz="2800" dirty="0">
                <a:latin typeface="Tahoma" pitchFamily="34" charset="0"/>
              </a:rPr>
              <a:t> </a:t>
            </a:r>
            <a:r>
              <a:rPr lang="en-US" sz="2800" dirty="0"/>
              <a:t>Un ensemble </a:t>
            </a:r>
            <a:r>
              <a:rPr lang="en-US" sz="2800" dirty="0">
                <a:latin typeface="Courier New" pitchFamily="49" charset="0"/>
              </a:rPr>
              <a:t>C</a:t>
            </a:r>
            <a:r>
              <a:rPr lang="en-US" sz="2800" dirty="0"/>
              <a:t> de </a:t>
            </a:r>
            <a:r>
              <a:rPr lang="en-US" sz="2800" dirty="0" err="1"/>
              <a:t>chemins</a:t>
            </a:r>
            <a:r>
              <a:rPr lang="en-US" sz="2800" dirty="0"/>
              <a:t> du GFC </a:t>
            </a:r>
          </a:p>
          <a:p>
            <a:pPr marL="342900" indent="-342900">
              <a:spcBef>
                <a:spcPct val="20000"/>
              </a:spcBef>
              <a:buClr>
                <a:schemeClr val="accent2"/>
              </a:buClr>
              <a:buFont typeface="Monotype Sorts" charset="0"/>
              <a:buNone/>
            </a:pPr>
            <a:r>
              <a:rPr lang="en-US" sz="2800" dirty="0">
                <a:latin typeface="Courier New" pitchFamily="49" charset="0"/>
              </a:rPr>
              <a:t>(</a:t>
            </a:r>
            <a:r>
              <a:rPr lang="en-US" sz="2800" dirty="0" err="1">
                <a:latin typeface="Courier New" pitchFamily="49" charset="0"/>
              </a:rPr>
              <a:t>N,A,e,s</a:t>
            </a:r>
            <a:r>
              <a:rPr lang="en-US" sz="2800" dirty="0">
                <a:latin typeface="Courier New" pitchFamily="49" charset="0"/>
              </a:rPr>
              <a:t>)</a:t>
            </a:r>
            <a:r>
              <a:rPr lang="en-US" sz="2800" dirty="0"/>
              <a:t> </a:t>
            </a:r>
            <a:r>
              <a:rPr lang="en-US" sz="2800" dirty="0" err="1"/>
              <a:t>satisfait</a:t>
            </a:r>
            <a:r>
              <a:rPr lang="en-US" sz="2800" dirty="0"/>
              <a:t> </a:t>
            </a:r>
            <a:r>
              <a:rPr lang="fr-FR" dirty="0" err="1">
                <a:latin typeface="Courier New" pitchFamily="49" charset="0"/>
              </a:rPr>
              <a:t>tous_les_</a:t>
            </a:r>
            <a:r>
              <a:rPr lang="en-US" dirty="0" err="1">
                <a:latin typeface="Courier New" pitchFamily="49" charset="0"/>
              </a:rPr>
              <a:t>chemin</a:t>
            </a:r>
            <a:r>
              <a:rPr lang="fr-FR" dirty="0">
                <a:latin typeface="Courier New" pitchFamily="49" charset="0"/>
              </a:rPr>
              <a:t>s</a:t>
            </a:r>
          </a:p>
          <a:p>
            <a:pPr marL="342900" indent="-342900">
              <a:spcBef>
                <a:spcPct val="20000"/>
              </a:spcBef>
              <a:buClr>
                <a:schemeClr val="accent2"/>
              </a:buClr>
              <a:buFont typeface="Monotype Sorts" charset="0"/>
              <a:buNone/>
            </a:pPr>
            <a:r>
              <a:rPr lang="en-US" sz="2800" dirty="0" err="1">
                <a:sym typeface="Symbol" pitchFamily="18" charset="2"/>
              </a:rPr>
              <a:t>ssi</a:t>
            </a:r>
            <a:r>
              <a:rPr lang="en-US" sz="2800" dirty="0">
                <a:sym typeface="Symbol" pitchFamily="18" charset="2"/>
              </a:rPr>
              <a:t> </a:t>
            </a:r>
            <a:r>
              <a:rPr lang="en-US" sz="2800" dirty="0">
                <a:latin typeface="Courier New" pitchFamily="49" charset="0"/>
                <a:sym typeface="Symbol" pitchFamily="18" charset="2"/>
              </a:rPr>
              <a:t>C </a:t>
            </a:r>
            <a:r>
              <a:rPr lang="en-US" sz="2800" dirty="0" err="1">
                <a:sym typeface="Symbol" pitchFamily="18" charset="2"/>
              </a:rPr>
              <a:t>contient</a:t>
            </a:r>
            <a:r>
              <a:rPr lang="en-US" sz="2800" dirty="0">
                <a:sym typeface="Symbol" pitchFamily="18" charset="2"/>
              </a:rPr>
              <a:t> </a:t>
            </a:r>
            <a:r>
              <a:rPr lang="en-US" sz="2800" dirty="0" err="1">
                <a:sym typeface="Symbol" pitchFamily="18" charset="2"/>
              </a:rPr>
              <a:t>tous</a:t>
            </a:r>
            <a:r>
              <a:rPr lang="en-US" sz="2800" dirty="0">
                <a:sym typeface="Symbol" pitchFamily="18" charset="2"/>
              </a:rPr>
              <a:t> les </a:t>
            </a:r>
            <a:r>
              <a:rPr lang="en-US" sz="2800" dirty="0" err="1">
                <a:sym typeface="Symbol" pitchFamily="18" charset="2"/>
              </a:rPr>
              <a:t>chemins</a:t>
            </a:r>
            <a:r>
              <a:rPr lang="en-US" sz="2800" dirty="0">
                <a:sym typeface="Symbol" pitchFamily="18" charset="2"/>
              </a:rPr>
              <a:t> de </a:t>
            </a:r>
            <a:r>
              <a:rPr lang="en-US" sz="2800" dirty="0">
                <a:latin typeface="Courier New" pitchFamily="49" charset="0"/>
                <a:sym typeface="Symbol" pitchFamily="18" charset="2"/>
              </a:rPr>
              <a:t>e </a:t>
            </a:r>
            <a:r>
              <a:rPr lang="en-US" sz="2800" dirty="0">
                <a:cs typeface="Times New Roman" pitchFamily="18" charset="0"/>
                <a:sym typeface="Symbol" pitchFamily="18" charset="2"/>
              </a:rPr>
              <a:t>à</a:t>
            </a:r>
            <a:r>
              <a:rPr lang="en-US" sz="2800" dirty="0">
                <a:sym typeface="Symbol" pitchFamily="18" charset="2"/>
              </a:rPr>
              <a:t>  </a:t>
            </a:r>
            <a:r>
              <a:rPr lang="en-US" sz="2800" dirty="0">
                <a:latin typeface="Courier New" pitchFamily="49" charset="0"/>
                <a:sym typeface="Symbol" pitchFamily="18" charset="2"/>
              </a:rPr>
              <a:t>s</a:t>
            </a:r>
            <a:endParaRPr lang="fr-FR" sz="2800" dirty="0">
              <a:latin typeface="Courier New" pitchFamily="49" charset="0"/>
            </a:endParaRPr>
          </a:p>
          <a:p>
            <a:pPr marL="342900" indent="-342900">
              <a:spcBef>
                <a:spcPct val="20000"/>
              </a:spcBef>
              <a:buClr>
                <a:schemeClr val="accent2"/>
              </a:buClr>
              <a:buFont typeface="Monotype Sorts" charset="0"/>
              <a:buNone/>
            </a:pPr>
            <a:endParaRPr lang="fr-FR" sz="2800" dirty="0">
              <a:latin typeface="Courier New" pitchFamily="49" charset="0"/>
              <a:sym typeface="Symbol" pitchFamily="18" charset="2"/>
            </a:endParaRPr>
          </a:p>
          <a:p>
            <a:pPr marL="342900" indent="-342900">
              <a:spcBef>
                <a:spcPct val="20000"/>
              </a:spcBef>
              <a:buClr>
                <a:schemeClr val="accent2"/>
              </a:buClr>
              <a:buFont typeface="Monotype Sorts" charset="0"/>
              <a:buNone/>
            </a:pPr>
            <a:r>
              <a:rPr lang="fr-FR" sz="2800" dirty="0">
                <a:sym typeface="Symbol" pitchFamily="18" charset="2"/>
              </a:rPr>
              <a:t>Ici, </a:t>
            </a:r>
            <a:r>
              <a:rPr lang="en-US" sz="2800" dirty="0">
                <a:sym typeface="Symbol" pitchFamily="18" charset="2"/>
              </a:rPr>
              <a:t>  impossible  car  </a:t>
            </a:r>
            <a:r>
              <a:rPr lang="en-US" sz="2800" dirty="0" err="1">
                <a:sym typeface="Symbol" pitchFamily="18" charset="2"/>
              </a:rPr>
              <a:t>chemins</a:t>
            </a:r>
            <a:r>
              <a:rPr lang="en-US" sz="2800" dirty="0">
                <a:sym typeface="Symbol" pitchFamily="18" charset="2"/>
              </a:rPr>
              <a:t> !</a:t>
            </a:r>
          </a:p>
          <a:p>
            <a:pPr marL="342900" indent="-342900">
              <a:spcBef>
                <a:spcPct val="20000"/>
              </a:spcBef>
              <a:buClr>
                <a:schemeClr val="accent2"/>
              </a:buClr>
              <a:buFont typeface="Monotype Sorts" charset="0"/>
              <a:buNone/>
            </a:pPr>
            <a:endParaRPr lang="en-US" dirty="0">
              <a:latin typeface="Courier New" pitchFamily="49" charset="0"/>
            </a:endParaRPr>
          </a:p>
          <a:p>
            <a:pPr marL="342900" indent="-342900">
              <a:spcBef>
                <a:spcPct val="20000"/>
              </a:spcBef>
              <a:buClr>
                <a:schemeClr val="accent2"/>
              </a:buClr>
              <a:buFont typeface="Monotype Sorts" charset="0"/>
              <a:buNone/>
            </a:pPr>
            <a:r>
              <a:rPr lang="fr-FR" dirty="0" err="1">
                <a:latin typeface="Courier New" pitchFamily="49" charset="0"/>
              </a:rPr>
              <a:t>tous_les_</a:t>
            </a:r>
            <a:r>
              <a:rPr lang="en-US" dirty="0" err="1">
                <a:latin typeface="Courier New" pitchFamily="49" charset="0"/>
              </a:rPr>
              <a:t>chemin</a:t>
            </a:r>
            <a:r>
              <a:rPr lang="fr-FR" dirty="0">
                <a:latin typeface="Courier New" pitchFamily="49" charset="0"/>
              </a:rPr>
              <a:t>s</a:t>
            </a:r>
            <a:r>
              <a:rPr lang="en-US" dirty="0">
                <a:latin typeface="Courier New" pitchFamily="49" charset="0"/>
              </a:rPr>
              <a:t> </a:t>
            </a:r>
            <a:r>
              <a:rPr lang="en-US" dirty="0"/>
              <a:t>plus fort </a:t>
            </a:r>
            <a:r>
              <a:rPr lang="en-US" dirty="0" err="1"/>
              <a:t>que</a:t>
            </a:r>
            <a:r>
              <a:rPr lang="en-US" dirty="0">
                <a:latin typeface="Courier New" pitchFamily="49" charset="0"/>
              </a:rPr>
              <a:t> </a:t>
            </a:r>
            <a:r>
              <a:rPr lang="fr-FR" dirty="0" err="1">
                <a:latin typeface="Courier New" pitchFamily="49" charset="0"/>
              </a:rPr>
              <a:t>tous_les_</a:t>
            </a:r>
            <a:r>
              <a:rPr lang="en-US" dirty="0">
                <a:latin typeface="Courier New" pitchFamily="49" charset="0"/>
              </a:rPr>
              <a:t>arc</a:t>
            </a:r>
            <a:r>
              <a:rPr lang="fr-FR" dirty="0">
                <a:latin typeface="Courier New" pitchFamily="49" charset="0"/>
              </a:rPr>
              <a:t>s</a:t>
            </a:r>
            <a:endParaRPr lang="en-US" dirty="0">
              <a:latin typeface="Courier New" pitchFamily="49" charset="0"/>
            </a:endParaRPr>
          </a:p>
          <a:p>
            <a:pPr marL="342900" indent="-342900">
              <a:spcBef>
                <a:spcPct val="20000"/>
              </a:spcBef>
              <a:buClr>
                <a:schemeClr val="accent2"/>
              </a:buClr>
              <a:buFont typeface="Monotype Sorts" charset="0"/>
              <a:buNone/>
            </a:pPr>
            <a:r>
              <a:rPr lang="fr-FR" dirty="0" err="1">
                <a:latin typeface="Courier New" pitchFamily="49" charset="0"/>
              </a:rPr>
              <a:t>tous_les_</a:t>
            </a:r>
            <a:r>
              <a:rPr lang="en-US" dirty="0">
                <a:latin typeface="Courier New" pitchFamily="49" charset="0"/>
              </a:rPr>
              <a:t>arc</a:t>
            </a:r>
            <a:r>
              <a:rPr lang="fr-FR" dirty="0">
                <a:latin typeface="Courier New" pitchFamily="49" charset="0"/>
              </a:rPr>
              <a:t>s</a:t>
            </a:r>
            <a:r>
              <a:rPr lang="en-US" dirty="0">
                <a:latin typeface="Courier New" pitchFamily="49" charset="0"/>
              </a:rPr>
              <a:t> </a:t>
            </a:r>
            <a:r>
              <a:rPr lang="en-US" dirty="0"/>
              <a:t>plus fort </a:t>
            </a:r>
            <a:r>
              <a:rPr lang="en-US" dirty="0" err="1"/>
              <a:t>que</a:t>
            </a:r>
            <a:r>
              <a:rPr lang="en-US" dirty="0">
                <a:latin typeface="Courier New" pitchFamily="49" charset="0"/>
              </a:rPr>
              <a:t> </a:t>
            </a:r>
            <a:r>
              <a:rPr lang="fr-FR" dirty="0" err="1">
                <a:latin typeface="Courier New" pitchFamily="49" charset="0"/>
              </a:rPr>
              <a:t>tou</a:t>
            </a:r>
            <a:r>
              <a:rPr lang="en-US" dirty="0" err="1">
                <a:latin typeface="Courier New" pitchFamily="49" charset="0"/>
              </a:rPr>
              <a:t>te</a:t>
            </a:r>
            <a:r>
              <a:rPr lang="fr-FR" dirty="0" err="1">
                <a:latin typeface="Courier New" pitchFamily="49" charset="0"/>
              </a:rPr>
              <a:t>s_les_s</a:t>
            </a:r>
            <a:r>
              <a:rPr lang="en-US" dirty="0" err="1">
                <a:latin typeface="Courier New" pitchFamily="49" charset="0"/>
              </a:rPr>
              <a:t>ommets</a:t>
            </a:r>
            <a:endParaRPr lang="fr-FR" dirty="0">
              <a:latin typeface="Courier New" pitchFamily="49" charset="0"/>
            </a:endParaRPr>
          </a:p>
        </p:txBody>
      </p:sp>
      <p:sp>
        <p:nvSpPr>
          <p:cNvPr id="109574" name="Line 4"/>
          <p:cNvSpPr>
            <a:spLocks noChangeShapeType="1"/>
          </p:cNvSpPr>
          <p:nvPr/>
        </p:nvSpPr>
        <p:spPr bwMode="auto">
          <a:xfrm flipV="1">
            <a:off x="6411913" y="2476512"/>
            <a:ext cx="0" cy="1600200"/>
          </a:xfrm>
          <a:prstGeom prst="line">
            <a:avLst/>
          </a:prstGeom>
          <a:noFill/>
          <a:ln w="12700">
            <a:solidFill>
              <a:schemeClr val="tx1"/>
            </a:solidFill>
            <a:round/>
            <a:headEnd/>
            <a:tailEnd/>
          </a:ln>
        </p:spPr>
        <p:txBody>
          <a:bodyPr/>
          <a:lstStyle/>
          <a:p>
            <a:endParaRPr lang="fr-FR"/>
          </a:p>
        </p:txBody>
      </p:sp>
      <p:grpSp>
        <p:nvGrpSpPr>
          <p:cNvPr id="109575" name="Group 9"/>
          <p:cNvGrpSpPr>
            <a:grpSpLocks/>
          </p:cNvGrpSpPr>
          <p:nvPr/>
        </p:nvGrpSpPr>
        <p:grpSpPr bwMode="auto">
          <a:xfrm>
            <a:off x="7537450" y="1104912"/>
            <a:ext cx="481013" cy="623888"/>
            <a:chOff x="4036" y="868"/>
            <a:chExt cx="328" cy="393"/>
          </a:xfrm>
        </p:grpSpPr>
        <p:sp>
          <p:nvSpPr>
            <p:cNvPr id="109601" name="Oval 10"/>
            <p:cNvSpPr>
              <a:spLocks noChangeArrowheads="1"/>
            </p:cNvSpPr>
            <p:nvPr/>
          </p:nvSpPr>
          <p:spPr bwMode="auto">
            <a:xfrm>
              <a:off x="4036" y="868"/>
              <a:ext cx="328" cy="376"/>
            </a:xfrm>
            <a:prstGeom prst="ellipse">
              <a:avLst/>
            </a:prstGeom>
            <a:noFill/>
            <a:ln w="12700">
              <a:solidFill>
                <a:schemeClr val="tx1"/>
              </a:solidFill>
              <a:round/>
              <a:headEnd/>
              <a:tailEnd/>
            </a:ln>
          </p:spPr>
          <p:txBody>
            <a:bodyPr wrap="none" anchor="ctr"/>
            <a:lstStyle/>
            <a:p>
              <a:endParaRPr lang="ar-DZ"/>
            </a:p>
          </p:txBody>
        </p:sp>
        <p:sp>
          <p:nvSpPr>
            <p:cNvPr id="109602" name="Rectangle 11"/>
            <p:cNvSpPr>
              <a:spLocks noChangeArrowheads="1"/>
            </p:cNvSpPr>
            <p:nvPr/>
          </p:nvSpPr>
          <p:spPr bwMode="auto">
            <a:xfrm>
              <a:off x="4071" y="894"/>
              <a:ext cx="265" cy="367"/>
            </a:xfrm>
            <a:prstGeom prst="rect">
              <a:avLst/>
            </a:prstGeom>
            <a:noFill/>
            <a:ln w="12700">
              <a:noFill/>
              <a:miter lim="800000"/>
              <a:headEnd/>
              <a:tailEnd/>
            </a:ln>
          </p:spPr>
          <p:txBody>
            <a:bodyPr wrap="none" lIns="90488" tIns="44450" rIns="90488" bIns="44450">
              <a:spAutoFit/>
            </a:bodyPr>
            <a:lstStyle/>
            <a:p>
              <a:r>
                <a:rPr lang="fr-FR" sz="3200" dirty="0"/>
                <a:t>a</a:t>
              </a:r>
            </a:p>
          </p:txBody>
        </p:sp>
      </p:grpSp>
      <p:grpSp>
        <p:nvGrpSpPr>
          <p:cNvPr id="109576" name="Group 12"/>
          <p:cNvGrpSpPr>
            <a:grpSpLocks/>
          </p:cNvGrpSpPr>
          <p:nvPr/>
        </p:nvGrpSpPr>
        <p:grpSpPr bwMode="auto">
          <a:xfrm>
            <a:off x="7467600" y="2171712"/>
            <a:ext cx="479425" cy="623888"/>
            <a:chOff x="4036" y="1492"/>
            <a:chExt cx="328" cy="393"/>
          </a:xfrm>
        </p:grpSpPr>
        <p:sp>
          <p:nvSpPr>
            <p:cNvPr id="109599" name="Oval 13"/>
            <p:cNvSpPr>
              <a:spLocks noChangeArrowheads="1"/>
            </p:cNvSpPr>
            <p:nvPr/>
          </p:nvSpPr>
          <p:spPr bwMode="auto">
            <a:xfrm>
              <a:off x="4036" y="1492"/>
              <a:ext cx="328" cy="376"/>
            </a:xfrm>
            <a:prstGeom prst="ellipse">
              <a:avLst/>
            </a:prstGeom>
            <a:noFill/>
            <a:ln w="12700">
              <a:solidFill>
                <a:schemeClr val="tx1"/>
              </a:solidFill>
              <a:round/>
              <a:headEnd/>
              <a:tailEnd/>
            </a:ln>
          </p:spPr>
          <p:txBody>
            <a:bodyPr wrap="none" anchor="ctr"/>
            <a:lstStyle/>
            <a:p>
              <a:endParaRPr lang="ar-DZ"/>
            </a:p>
          </p:txBody>
        </p:sp>
        <p:sp>
          <p:nvSpPr>
            <p:cNvPr id="109600" name="Rectangle 14"/>
            <p:cNvSpPr>
              <a:spLocks noChangeArrowheads="1"/>
            </p:cNvSpPr>
            <p:nvPr/>
          </p:nvSpPr>
          <p:spPr bwMode="auto">
            <a:xfrm>
              <a:off x="4071" y="1518"/>
              <a:ext cx="280" cy="367"/>
            </a:xfrm>
            <a:prstGeom prst="rect">
              <a:avLst/>
            </a:prstGeom>
            <a:noFill/>
            <a:ln w="12700">
              <a:noFill/>
              <a:miter lim="800000"/>
              <a:headEnd/>
              <a:tailEnd/>
            </a:ln>
          </p:spPr>
          <p:txBody>
            <a:bodyPr wrap="none" lIns="90488" tIns="44450" rIns="90488" bIns="44450">
              <a:spAutoFit/>
            </a:bodyPr>
            <a:lstStyle/>
            <a:p>
              <a:r>
                <a:rPr lang="fr-FR" sz="3200"/>
                <a:t>b</a:t>
              </a:r>
            </a:p>
          </p:txBody>
        </p:sp>
      </p:grpSp>
      <p:grpSp>
        <p:nvGrpSpPr>
          <p:cNvPr id="109577" name="Group 15"/>
          <p:cNvGrpSpPr>
            <a:grpSpLocks/>
          </p:cNvGrpSpPr>
          <p:nvPr/>
        </p:nvGrpSpPr>
        <p:grpSpPr bwMode="auto">
          <a:xfrm>
            <a:off x="7115175" y="3238512"/>
            <a:ext cx="481013" cy="623888"/>
            <a:chOff x="3844" y="2164"/>
            <a:chExt cx="328" cy="393"/>
          </a:xfrm>
        </p:grpSpPr>
        <p:sp>
          <p:nvSpPr>
            <p:cNvPr id="109597" name="Oval 16"/>
            <p:cNvSpPr>
              <a:spLocks noChangeArrowheads="1"/>
            </p:cNvSpPr>
            <p:nvPr/>
          </p:nvSpPr>
          <p:spPr bwMode="auto">
            <a:xfrm>
              <a:off x="3844" y="2164"/>
              <a:ext cx="328" cy="376"/>
            </a:xfrm>
            <a:prstGeom prst="ellipse">
              <a:avLst/>
            </a:prstGeom>
            <a:noFill/>
            <a:ln w="12700">
              <a:solidFill>
                <a:schemeClr val="tx1"/>
              </a:solidFill>
              <a:round/>
              <a:headEnd/>
              <a:tailEnd/>
            </a:ln>
          </p:spPr>
          <p:txBody>
            <a:bodyPr wrap="none" anchor="ctr"/>
            <a:lstStyle/>
            <a:p>
              <a:endParaRPr lang="ar-DZ"/>
            </a:p>
          </p:txBody>
        </p:sp>
        <p:sp>
          <p:nvSpPr>
            <p:cNvPr id="109598" name="Rectangle 17"/>
            <p:cNvSpPr>
              <a:spLocks noChangeArrowheads="1"/>
            </p:cNvSpPr>
            <p:nvPr/>
          </p:nvSpPr>
          <p:spPr bwMode="auto">
            <a:xfrm>
              <a:off x="3879" y="2190"/>
              <a:ext cx="249" cy="367"/>
            </a:xfrm>
            <a:prstGeom prst="rect">
              <a:avLst/>
            </a:prstGeom>
            <a:noFill/>
            <a:ln w="12700">
              <a:noFill/>
              <a:miter lim="800000"/>
              <a:headEnd/>
              <a:tailEnd/>
            </a:ln>
          </p:spPr>
          <p:txBody>
            <a:bodyPr wrap="none" lIns="90488" tIns="44450" rIns="90488" bIns="44450">
              <a:spAutoFit/>
            </a:bodyPr>
            <a:lstStyle/>
            <a:p>
              <a:r>
                <a:rPr lang="fr-FR" sz="3200"/>
                <a:t>c</a:t>
              </a:r>
            </a:p>
          </p:txBody>
        </p:sp>
      </p:grpSp>
      <p:grpSp>
        <p:nvGrpSpPr>
          <p:cNvPr id="109578" name="Group 18"/>
          <p:cNvGrpSpPr>
            <a:grpSpLocks/>
          </p:cNvGrpSpPr>
          <p:nvPr/>
        </p:nvGrpSpPr>
        <p:grpSpPr bwMode="auto">
          <a:xfrm>
            <a:off x="7537450" y="4076712"/>
            <a:ext cx="481013" cy="623888"/>
            <a:chOff x="4708" y="2164"/>
            <a:chExt cx="328" cy="393"/>
          </a:xfrm>
        </p:grpSpPr>
        <p:sp>
          <p:nvSpPr>
            <p:cNvPr id="109595" name="Oval 19"/>
            <p:cNvSpPr>
              <a:spLocks noChangeArrowheads="1"/>
            </p:cNvSpPr>
            <p:nvPr/>
          </p:nvSpPr>
          <p:spPr bwMode="auto">
            <a:xfrm>
              <a:off x="4708" y="2164"/>
              <a:ext cx="328" cy="376"/>
            </a:xfrm>
            <a:prstGeom prst="ellipse">
              <a:avLst/>
            </a:prstGeom>
            <a:noFill/>
            <a:ln w="12700">
              <a:solidFill>
                <a:schemeClr val="tx1"/>
              </a:solidFill>
              <a:round/>
              <a:headEnd/>
              <a:tailEnd/>
            </a:ln>
          </p:spPr>
          <p:txBody>
            <a:bodyPr wrap="none" anchor="ctr"/>
            <a:lstStyle/>
            <a:p>
              <a:endParaRPr lang="ar-DZ"/>
            </a:p>
          </p:txBody>
        </p:sp>
        <p:sp>
          <p:nvSpPr>
            <p:cNvPr id="109596" name="Rectangle 20"/>
            <p:cNvSpPr>
              <a:spLocks noChangeArrowheads="1"/>
            </p:cNvSpPr>
            <p:nvPr/>
          </p:nvSpPr>
          <p:spPr bwMode="auto">
            <a:xfrm>
              <a:off x="4743" y="2190"/>
              <a:ext cx="280" cy="367"/>
            </a:xfrm>
            <a:prstGeom prst="rect">
              <a:avLst/>
            </a:prstGeom>
            <a:noFill/>
            <a:ln w="12700">
              <a:noFill/>
              <a:miter lim="800000"/>
              <a:headEnd/>
              <a:tailEnd/>
            </a:ln>
          </p:spPr>
          <p:txBody>
            <a:bodyPr wrap="none" lIns="90488" tIns="44450" rIns="90488" bIns="44450">
              <a:spAutoFit/>
            </a:bodyPr>
            <a:lstStyle/>
            <a:p>
              <a:r>
                <a:rPr lang="fr-FR" sz="3200"/>
                <a:t>d</a:t>
              </a:r>
            </a:p>
          </p:txBody>
        </p:sp>
      </p:grpSp>
      <p:grpSp>
        <p:nvGrpSpPr>
          <p:cNvPr id="109579" name="Group 21"/>
          <p:cNvGrpSpPr>
            <a:grpSpLocks/>
          </p:cNvGrpSpPr>
          <p:nvPr/>
        </p:nvGrpSpPr>
        <p:grpSpPr bwMode="auto">
          <a:xfrm>
            <a:off x="8662988" y="5143512"/>
            <a:ext cx="481012" cy="623888"/>
            <a:chOff x="3892" y="2836"/>
            <a:chExt cx="328" cy="393"/>
          </a:xfrm>
        </p:grpSpPr>
        <p:sp>
          <p:nvSpPr>
            <p:cNvPr id="109593" name="Oval 22"/>
            <p:cNvSpPr>
              <a:spLocks noChangeArrowheads="1"/>
            </p:cNvSpPr>
            <p:nvPr/>
          </p:nvSpPr>
          <p:spPr bwMode="auto">
            <a:xfrm>
              <a:off x="3892" y="2836"/>
              <a:ext cx="328" cy="376"/>
            </a:xfrm>
            <a:prstGeom prst="ellipse">
              <a:avLst/>
            </a:prstGeom>
            <a:noFill/>
            <a:ln w="12700">
              <a:solidFill>
                <a:schemeClr val="tx1"/>
              </a:solidFill>
              <a:round/>
              <a:headEnd/>
              <a:tailEnd/>
            </a:ln>
          </p:spPr>
          <p:txBody>
            <a:bodyPr wrap="none" anchor="ctr"/>
            <a:lstStyle/>
            <a:p>
              <a:endParaRPr lang="ar-DZ"/>
            </a:p>
          </p:txBody>
        </p:sp>
        <p:sp>
          <p:nvSpPr>
            <p:cNvPr id="109594" name="Rectangle 23"/>
            <p:cNvSpPr>
              <a:spLocks noChangeArrowheads="1"/>
            </p:cNvSpPr>
            <p:nvPr/>
          </p:nvSpPr>
          <p:spPr bwMode="auto">
            <a:xfrm>
              <a:off x="3927" y="2862"/>
              <a:ext cx="249" cy="367"/>
            </a:xfrm>
            <a:prstGeom prst="rect">
              <a:avLst/>
            </a:prstGeom>
            <a:noFill/>
            <a:ln w="12700">
              <a:noFill/>
              <a:miter lim="800000"/>
              <a:headEnd/>
              <a:tailEnd/>
            </a:ln>
          </p:spPr>
          <p:txBody>
            <a:bodyPr wrap="none" lIns="90488" tIns="44450" rIns="90488" bIns="44450">
              <a:spAutoFit/>
            </a:bodyPr>
            <a:lstStyle/>
            <a:p>
              <a:r>
                <a:rPr lang="fr-FR" sz="3200"/>
                <a:t>e</a:t>
              </a:r>
            </a:p>
          </p:txBody>
        </p:sp>
      </p:grpSp>
      <p:grpSp>
        <p:nvGrpSpPr>
          <p:cNvPr id="109580" name="Group 24"/>
          <p:cNvGrpSpPr>
            <a:grpSpLocks/>
          </p:cNvGrpSpPr>
          <p:nvPr/>
        </p:nvGrpSpPr>
        <p:grpSpPr bwMode="auto">
          <a:xfrm>
            <a:off x="7537450" y="5981712"/>
            <a:ext cx="481013" cy="623888"/>
            <a:chOff x="4708" y="3364"/>
            <a:chExt cx="328" cy="393"/>
          </a:xfrm>
        </p:grpSpPr>
        <p:sp>
          <p:nvSpPr>
            <p:cNvPr id="109591" name="Oval 25"/>
            <p:cNvSpPr>
              <a:spLocks noChangeArrowheads="1"/>
            </p:cNvSpPr>
            <p:nvPr/>
          </p:nvSpPr>
          <p:spPr bwMode="auto">
            <a:xfrm>
              <a:off x="4708" y="3364"/>
              <a:ext cx="328" cy="376"/>
            </a:xfrm>
            <a:prstGeom prst="ellipse">
              <a:avLst/>
            </a:prstGeom>
            <a:noFill/>
            <a:ln w="12700">
              <a:solidFill>
                <a:schemeClr val="tx1"/>
              </a:solidFill>
              <a:round/>
              <a:headEnd/>
              <a:tailEnd/>
            </a:ln>
          </p:spPr>
          <p:txBody>
            <a:bodyPr wrap="none" anchor="ctr"/>
            <a:lstStyle/>
            <a:p>
              <a:endParaRPr lang="ar-DZ"/>
            </a:p>
          </p:txBody>
        </p:sp>
        <p:sp>
          <p:nvSpPr>
            <p:cNvPr id="109592" name="Rectangle 26"/>
            <p:cNvSpPr>
              <a:spLocks noChangeArrowheads="1"/>
            </p:cNvSpPr>
            <p:nvPr/>
          </p:nvSpPr>
          <p:spPr bwMode="auto">
            <a:xfrm>
              <a:off x="4743" y="3390"/>
              <a:ext cx="218" cy="367"/>
            </a:xfrm>
            <a:prstGeom prst="rect">
              <a:avLst/>
            </a:prstGeom>
            <a:noFill/>
            <a:ln w="12700">
              <a:noFill/>
              <a:miter lim="800000"/>
              <a:headEnd/>
              <a:tailEnd/>
            </a:ln>
          </p:spPr>
          <p:txBody>
            <a:bodyPr wrap="none" lIns="90488" tIns="44450" rIns="90488" bIns="44450">
              <a:spAutoFit/>
            </a:bodyPr>
            <a:lstStyle/>
            <a:p>
              <a:r>
                <a:rPr lang="fr-FR" sz="3200"/>
                <a:t>f</a:t>
              </a:r>
            </a:p>
          </p:txBody>
        </p:sp>
      </p:grpSp>
      <p:sp>
        <p:nvSpPr>
          <p:cNvPr id="109581" name="Line 27"/>
          <p:cNvSpPr>
            <a:spLocks noChangeShapeType="1"/>
          </p:cNvSpPr>
          <p:nvPr/>
        </p:nvSpPr>
        <p:spPr bwMode="auto">
          <a:xfrm>
            <a:off x="7748588" y="1714512"/>
            <a:ext cx="0" cy="457200"/>
          </a:xfrm>
          <a:prstGeom prst="line">
            <a:avLst/>
          </a:prstGeom>
          <a:noFill/>
          <a:ln w="12700">
            <a:solidFill>
              <a:schemeClr val="tx1"/>
            </a:solidFill>
            <a:round/>
            <a:headEnd/>
            <a:tailEnd type="triangle" w="med" len="med"/>
          </a:ln>
        </p:spPr>
        <p:txBody>
          <a:bodyPr/>
          <a:lstStyle/>
          <a:p>
            <a:endParaRPr lang="fr-FR"/>
          </a:p>
        </p:txBody>
      </p:sp>
      <p:sp>
        <p:nvSpPr>
          <p:cNvPr id="109582" name="Line 28"/>
          <p:cNvSpPr>
            <a:spLocks noChangeShapeType="1"/>
          </p:cNvSpPr>
          <p:nvPr/>
        </p:nvSpPr>
        <p:spPr bwMode="auto">
          <a:xfrm flipH="1">
            <a:off x="7396163" y="2705112"/>
            <a:ext cx="211137" cy="533400"/>
          </a:xfrm>
          <a:prstGeom prst="line">
            <a:avLst/>
          </a:prstGeom>
          <a:noFill/>
          <a:ln w="12700">
            <a:solidFill>
              <a:schemeClr val="tx1"/>
            </a:solidFill>
            <a:round/>
            <a:headEnd/>
            <a:tailEnd type="triangle" w="med" len="med"/>
          </a:ln>
        </p:spPr>
        <p:txBody>
          <a:bodyPr/>
          <a:lstStyle/>
          <a:p>
            <a:endParaRPr lang="fr-FR"/>
          </a:p>
        </p:txBody>
      </p:sp>
      <p:sp>
        <p:nvSpPr>
          <p:cNvPr id="109583" name="Line 29"/>
          <p:cNvSpPr>
            <a:spLocks noChangeShapeType="1"/>
          </p:cNvSpPr>
          <p:nvPr/>
        </p:nvSpPr>
        <p:spPr bwMode="auto">
          <a:xfrm>
            <a:off x="7748588" y="2781312"/>
            <a:ext cx="0" cy="1295400"/>
          </a:xfrm>
          <a:prstGeom prst="line">
            <a:avLst/>
          </a:prstGeom>
          <a:noFill/>
          <a:ln w="12700">
            <a:solidFill>
              <a:schemeClr val="tx1"/>
            </a:solidFill>
            <a:round/>
            <a:headEnd/>
            <a:tailEnd type="triangle" w="med" len="med"/>
          </a:ln>
        </p:spPr>
        <p:txBody>
          <a:bodyPr/>
          <a:lstStyle/>
          <a:p>
            <a:endParaRPr lang="fr-FR"/>
          </a:p>
        </p:txBody>
      </p:sp>
      <p:sp>
        <p:nvSpPr>
          <p:cNvPr id="109584" name="Line 30"/>
          <p:cNvSpPr>
            <a:spLocks noChangeShapeType="1"/>
          </p:cNvSpPr>
          <p:nvPr/>
        </p:nvSpPr>
        <p:spPr bwMode="auto">
          <a:xfrm>
            <a:off x="7959725" y="4610112"/>
            <a:ext cx="984250" cy="533400"/>
          </a:xfrm>
          <a:prstGeom prst="line">
            <a:avLst/>
          </a:prstGeom>
          <a:noFill/>
          <a:ln w="12700">
            <a:solidFill>
              <a:schemeClr val="tx1"/>
            </a:solidFill>
            <a:round/>
            <a:headEnd/>
            <a:tailEnd type="triangle" w="med" len="med"/>
          </a:ln>
        </p:spPr>
        <p:txBody>
          <a:bodyPr/>
          <a:lstStyle/>
          <a:p>
            <a:endParaRPr lang="fr-FR"/>
          </a:p>
        </p:txBody>
      </p:sp>
      <p:sp>
        <p:nvSpPr>
          <p:cNvPr id="109585" name="Line 31"/>
          <p:cNvSpPr>
            <a:spLocks noChangeShapeType="1"/>
          </p:cNvSpPr>
          <p:nvPr/>
        </p:nvSpPr>
        <p:spPr bwMode="auto">
          <a:xfrm>
            <a:off x="7818438" y="4686312"/>
            <a:ext cx="0" cy="1295400"/>
          </a:xfrm>
          <a:prstGeom prst="line">
            <a:avLst/>
          </a:prstGeom>
          <a:noFill/>
          <a:ln w="12700">
            <a:solidFill>
              <a:schemeClr val="tx1"/>
            </a:solidFill>
            <a:round/>
            <a:headEnd/>
            <a:tailEnd type="triangle" w="med" len="med"/>
          </a:ln>
        </p:spPr>
        <p:txBody>
          <a:bodyPr/>
          <a:lstStyle/>
          <a:p>
            <a:endParaRPr lang="fr-FR"/>
          </a:p>
        </p:txBody>
      </p:sp>
      <p:sp>
        <p:nvSpPr>
          <p:cNvPr id="109586" name="Line 32"/>
          <p:cNvSpPr>
            <a:spLocks noChangeShapeType="1"/>
          </p:cNvSpPr>
          <p:nvPr/>
        </p:nvSpPr>
        <p:spPr bwMode="auto">
          <a:xfrm flipH="1">
            <a:off x="8029575" y="5753112"/>
            <a:ext cx="914400" cy="381000"/>
          </a:xfrm>
          <a:prstGeom prst="line">
            <a:avLst/>
          </a:prstGeom>
          <a:noFill/>
          <a:ln w="12700">
            <a:solidFill>
              <a:schemeClr val="tx1"/>
            </a:solidFill>
            <a:round/>
            <a:headEnd/>
            <a:tailEnd type="triangle" w="med" len="med"/>
          </a:ln>
        </p:spPr>
        <p:txBody>
          <a:bodyPr/>
          <a:lstStyle/>
          <a:p>
            <a:endParaRPr lang="fr-FR"/>
          </a:p>
        </p:txBody>
      </p:sp>
      <p:sp>
        <p:nvSpPr>
          <p:cNvPr id="109587" name="Line 33"/>
          <p:cNvSpPr>
            <a:spLocks noChangeShapeType="1"/>
          </p:cNvSpPr>
          <p:nvPr/>
        </p:nvSpPr>
        <p:spPr bwMode="auto">
          <a:xfrm>
            <a:off x="6411913" y="2476512"/>
            <a:ext cx="1055687" cy="0"/>
          </a:xfrm>
          <a:prstGeom prst="line">
            <a:avLst/>
          </a:prstGeom>
          <a:noFill/>
          <a:ln w="12700">
            <a:solidFill>
              <a:schemeClr val="tx1"/>
            </a:solidFill>
            <a:round/>
            <a:headEnd/>
            <a:tailEnd type="triangle" w="med" len="med"/>
          </a:ln>
        </p:spPr>
        <p:txBody>
          <a:bodyPr/>
          <a:lstStyle/>
          <a:p>
            <a:endParaRPr lang="fr-FR"/>
          </a:p>
        </p:txBody>
      </p:sp>
      <p:sp>
        <p:nvSpPr>
          <p:cNvPr id="109588" name="Line 34"/>
          <p:cNvSpPr>
            <a:spLocks noChangeShapeType="1"/>
          </p:cNvSpPr>
          <p:nvPr/>
        </p:nvSpPr>
        <p:spPr bwMode="auto">
          <a:xfrm flipH="1">
            <a:off x="7256463" y="3848112"/>
            <a:ext cx="69850" cy="228600"/>
          </a:xfrm>
          <a:prstGeom prst="line">
            <a:avLst/>
          </a:prstGeom>
          <a:noFill/>
          <a:ln w="12700">
            <a:solidFill>
              <a:schemeClr val="tx1"/>
            </a:solidFill>
            <a:round/>
            <a:headEnd/>
            <a:tailEnd/>
          </a:ln>
        </p:spPr>
        <p:txBody>
          <a:bodyPr/>
          <a:lstStyle/>
          <a:p>
            <a:endParaRPr lang="fr-FR"/>
          </a:p>
        </p:txBody>
      </p:sp>
      <p:sp>
        <p:nvSpPr>
          <p:cNvPr id="109589" name="Line 35"/>
          <p:cNvSpPr>
            <a:spLocks noChangeShapeType="1"/>
          </p:cNvSpPr>
          <p:nvPr/>
        </p:nvSpPr>
        <p:spPr bwMode="auto">
          <a:xfrm flipH="1">
            <a:off x="6411913" y="4076712"/>
            <a:ext cx="844550" cy="0"/>
          </a:xfrm>
          <a:prstGeom prst="line">
            <a:avLst/>
          </a:prstGeom>
          <a:noFill/>
          <a:ln w="12700">
            <a:solidFill>
              <a:schemeClr val="tx1"/>
            </a:solidFill>
            <a:round/>
            <a:headEnd/>
            <a:tailEnd/>
          </a:ln>
        </p:spPr>
        <p:txBody>
          <a:bodyPr/>
          <a:lstStyle/>
          <a:p>
            <a:endParaRPr lang="fr-FR"/>
          </a:p>
        </p:txBody>
      </p:sp>
      <p:sp>
        <p:nvSpPr>
          <p:cNvPr id="109590" name="Rectangle 36"/>
          <p:cNvSpPr>
            <a:spLocks noChangeArrowheads="1"/>
          </p:cNvSpPr>
          <p:nvPr/>
        </p:nvSpPr>
        <p:spPr bwMode="auto">
          <a:xfrm>
            <a:off x="0" y="214290"/>
            <a:ext cx="7596188" cy="533400"/>
          </a:xfrm>
          <a:prstGeom prst="rect">
            <a:avLst/>
          </a:prstGeom>
          <a:noFill/>
          <a:ln w="12700">
            <a:noFill/>
            <a:miter lim="800000"/>
            <a:headEnd/>
            <a:tailEnd/>
          </a:ln>
        </p:spPr>
        <p:txBody>
          <a:bodyPr lIns="90488" tIns="44450" rIns="90488" bIns="44450" anchor="ctr"/>
          <a:lstStyle/>
          <a:p>
            <a:r>
              <a:rPr lang="fr-FR" sz="3200" dirty="0">
                <a:solidFill>
                  <a:schemeClr val="tx2"/>
                </a:solidFill>
                <a:latin typeface="Arial" charset="0"/>
              </a:rPr>
              <a:t>Critère structurel : </a:t>
            </a:r>
            <a:r>
              <a:rPr lang="fr-FR" sz="3200" dirty="0" err="1">
                <a:solidFill>
                  <a:schemeClr val="tx2"/>
                </a:solidFill>
                <a:latin typeface="Courier New" pitchFamily="49" charset="0"/>
              </a:rPr>
              <a:t>tous_les_chemins</a:t>
            </a:r>
            <a:endParaRPr lang="fr-FR" sz="2800" dirty="0">
              <a:solidFill>
                <a:schemeClr val="tx2"/>
              </a:solidFill>
              <a:latin typeface="Courier New" pitchFamily="49"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ZoneTexte 2"/>
          <p:cNvSpPr txBox="1">
            <a:spLocks noChangeArrowheads="1"/>
          </p:cNvSpPr>
          <p:nvPr/>
        </p:nvSpPr>
        <p:spPr bwMode="auto">
          <a:xfrm>
            <a:off x="714375" y="1357313"/>
            <a:ext cx="4429125" cy="4524375"/>
          </a:xfrm>
          <a:prstGeom prst="rect">
            <a:avLst/>
          </a:prstGeom>
          <a:noFill/>
          <a:ln w="9525">
            <a:noFill/>
            <a:miter lim="800000"/>
            <a:headEnd/>
            <a:tailEnd/>
          </a:ln>
        </p:spPr>
        <p:txBody>
          <a:bodyPr>
            <a:spAutoFit/>
          </a:bodyPr>
          <a:lstStyle/>
          <a:p>
            <a:pPr algn="just"/>
            <a:r>
              <a:rPr lang="fr-FR"/>
              <a:t>Chaque prédicat atomique apparait dans un jeu de test au moins une fois interprété à vrai et au moins une fois interprété à faux</a:t>
            </a:r>
            <a:endParaRPr lang="en-US"/>
          </a:p>
          <a:p>
            <a:endParaRPr lang="fr-FR"/>
          </a:p>
          <a:p>
            <a:r>
              <a:rPr lang="fr-FR"/>
              <a:t>Exemple dans l’exemple ci-dessus  </a:t>
            </a:r>
            <a:endParaRPr lang="en-US"/>
          </a:p>
          <a:p>
            <a:r>
              <a:rPr lang="fr-FR"/>
              <a:t>JT={(2,1,4,3),(3,2,5,7),(3,3,7,5)}</a:t>
            </a:r>
          </a:p>
          <a:p>
            <a:r>
              <a:rPr lang="fr-FR"/>
              <a:t> vérifie la couverture des condition</a:t>
            </a:r>
            <a:endParaRPr lang="en-US"/>
          </a:p>
          <a:p>
            <a:endParaRPr lang="ar-DZ"/>
          </a:p>
        </p:txBody>
      </p:sp>
      <p:sp>
        <p:nvSpPr>
          <p:cNvPr id="110595" name="ZoneTexte 3"/>
          <p:cNvSpPr txBox="1">
            <a:spLocks noChangeArrowheads="1"/>
          </p:cNvSpPr>
          <p:nvPr/>
        </p:nvSpPr>
        <p:spPr bwMode="auto">
          <a:xfrm>
            <a:off x="928662" y="500042"/>
            <a:ext cx="7358062" cy="523875"/>
          </a:xfrm>
          <a:prstGeom prst="rect">
            <a:avLst/>
          </a:prstGeom>
          <a:noFill/>
          <a:ln w="9525">
            <a:noFill/>
            <a:miter lim="800000"/>
            <a:headEnd/>
            <a:tailEnd/>
          </a:ln>
        </p:spPr>
        <p:txBody>
          <a:bodyPr>
            <a:spAutoFit/>
          </a:bodyPr>
          <a:lstStyle/>
          <a:p>
            <a:pPr algn="ctr"/>
            <a:r>
              <a:rPr lang="fr-FR" sz="2800" dirty="0"/>
              <a:t>Couverture des conditions</a:t>
            </a:r>
            <a:endParaRPr lang="en-US" sz="2800" dirty="0"/>
          </a:p>
        </p:txBody>
      </p:sp>
      <p:cxnSp>
        <p:nvCxnSpPr>
          <p:cNvPr id="110596" name="Connecteur droit 20"/>
          <p:cNvCxnSpPr>
            <a:cxnSpLocks noChangeShapeType="1"/>
            <a:stCxn id="110612" idx="1"/>
          </p:cNvCxnSpPr>
          <p:nvPr/>
        </p:nvCxnSpPr>
        <p:spPr bwMode="auto">
          <a:xfrm rot="10800000" flipV="1">
            <a:off x="5214938" y="2687638"/>
            <a:ext cx="703262" cy="26987"/>
          </a:xfrm>
          <a:prstGeom prst="line">
            <a:avLst/>
          </a:prstGeom>
          <a:noFill/>
          <a:ln w="12700" cap="sq" algn="ctr">
            <a:solidFill>
              <a:schemeClr val="tx1"/>
            </a:solidFill>
            <a:round/>
            <a:headEnd type="none" w="sm" len="sm"/>
            <a:tailEnd type="none" w="sm" len="sm"/>
          </a:ln>
        </p:spPr>
      </p:cxnSp>
      <p:grpSp>
        <p:nvGrpSpPr>
          <p:cNvPr id="110597" name="Groupe 34"/>
          <p:cNvGrpSpPr>
            <a:grpSpLocks/>
          </p:cNvGrpSpPr>
          <p:nvPr/>
        </p:nvGrpSpPr>
        <p:grpSpPr bwMode="auto">
          <a:xfrm>
            <a:off x="5072063" y="1285875"/>
            <a:ext cx="2930525" cy="2822575"/>
            <a:chOff x="2060784" y="3103088"/>
            <a:chExt cx="3215504" cy="2822272"/>
          </a:xfrm>
        </p:grpSpPr>
        <p:cxnSp>
          <p:nvCxnSpPr>
            <p:cNvPr id="110600" name="Connecteur droit avec flèche 10"/>
            <p:cNvCxnSpPr>
              <a:cxnSpLocks noChangeShapeType="1"/>
            </p:cNvCxnSpPr>
            <p:nvPr/>
          </p:nvCxnSpPr>
          <p:spPr bwMode="auto">
            <a:xfrm rot="5400000">
              <a:off x="2039794" y="4709649"/>
              <a:ext cx="357190" cy="1588"/>
            </a:xfrm>
            <a:prstGeom prst="straightConnector1">
              <a:avLst/>
            </a:prstGeom>
            <a:noFill/>
            <a:ln w="12700" cap="sq" algn="ctr">
              <a:solidFill>
                <a:schemeClr val="tx1"/>
              </a:solidFill>
              <a:round/>
              <a:headEnd type="none" w="sm" len="sm"/>
              <a:tailEnd type="arrow" w="med" len="med"/>
            </a:ln>
          </p:spPr>
        </p:cxnSp>
        <p:grpSp>
          <p:nvGrpSpPr>
            <p:cNvPr id="110601" name="Groupe 33"/>
            <p:cNvGrpSpPr>
              <a:grpSpLocks/>
            </p:cNvGrpSpPr>
            <p:nvPr/>
          </p:nvGrpSpPr>
          <p:grpSpPr bwMode="auto">
            <a:xfrm>
              <a:off x="2060784" y="3103088"/>
              <a:ext cx="3215504" cy="2822272"/>
              <a:chOff x="2071670" y="3103088"/>
              <a:chExt cx="3215504" cy="2822272"/>
            </a:xfrm>
          </p:grpSpPr>
          <p:sp>
            <p:nvSpPr>
              <p:cNvPr id="110602" name="ZoneTexte 11"/>
              <p:cNvSpPr txBox="1">
                <a:spLocks noChangeArrowheads="1"/>
              </p:cNvSpPr>
              <p:nvPr/>
            </p:nvSpPr>
            <p:spPr bwMode="auto">
              <a:xfrm>
                <a:off x="2071670" y="4874768"/>
                <a:ext cx="714380" cy="307777"/>
              </a:xfrm>
              <a:prstGeom prst="rect">
                <a:avLst/>
              </a:prstGeom>
              <a:noFill/>
              <a:ln w="9525">
                <a:solidFill>
                  <a:schemeClr val="tx1"/>
                </a:solidFill>
                <a:miter lim="800000"/>
                <a:headEnd/>
                <a:tailEnd/>
              </a:ln>
            </p:spPr>
            <p:txBody>
              <a:bodyPr>
                <a:spAutoFit/>
              </a:bodyPr>
              <a:lstStyle/>
              <a:p>
                <a:r>
                  <a:rPr lang="fr-FR" sz="1400"/>
                  <a:t>x=x-1</a:t>
                </a:r>
                <a:endParaRPr lang="ar-DZ" sz="1400"/>
              </a:p>
            </p:txBody>
          </p:sp>
          <p:cxnSp>
            <p:nvCxnSpPr>
              <p:cNvPr id="13" name="Connecteur droit avec flèche 12"/>
              <p:cNvCxnSpPr/>
              <p:nvPr/>
            </p:nvCxnSpPr>
            <p:spPr bwMode="auto">
              <a:xfrm rot="5400000">
                <a:off x="2050735" y="5352257"/>
                <a:ext cx="357149" cy="1741"/>
              </a:xfrm>
              <a:prstGeom prst="straightConnector1">
                <a:avLst/>
              </a:prstGeom>
              <a:ln>
                <a:headEnd type="none" w="sm" len="sm"/>
                <a:tailEnd type="none"/>
              </a:ln>
            </p:spPr>
            <p:style>
              <a:lnRef idx="1">
                <a:schemeClr val="dk1"/>
              </a:lnRef>
              <a:fillRef idx="0">
                <a:schemeClr val="dk1"/>
              </a:fillRef>
              <a:effectRef idx="0">
                <a:schemeClr val="dk1"/>
              </a:effectRef>
              <a:fontRef idx="minor">
                <a:schemeClr val="tx1"/>
              </a:fontRef>
            </p:style>
          </p:cxnSp>
          <p:grpSp>
            <p:nvGrpSpPr>
              <p:cNvPr id="110604" name="Groupe 32"/>
              <p:cNvGrpSpPr>
                <a:grpSpLocks/>
              </p:cNvGrpSpPr>
              <p:nvPr/>
            </p:nvGrpSpPr>
            <p:grpSpPr bwMode="auto">
              <a:xfrm>
                <a:off x="2228481" y="3103088"/>
                <a:ext cx="3058693" cy="2822272"/>
                <a:chOff x="2228481" y="3103088"/>
                <a:chExt cx="3058693" cy="2822272"/>
              </a:xfrm>
            </p:grpSpPr>
            <p:grpSp>
              <p:nvGrpSpPr>
                <p:cNvPr id="110605" name="Groupe 16"/>
                <p:cNvGrpSpPr>
                  <a:grpSpLocks/>
                </p:cNvGrpSpPr>
                <p:nvPr/>
              </p:nvGrpSpPr>
              <p:grpSpPr bwMode="auto">
                <a:xfrm>
                  <a:off x="3000364" y="3103088"/>
                  <a:ext cx="1427424" cy="1759436"/>
                  <a:chOff x="858560" y="3786190"/>
                  <a:chExt cx="1427424" cy="1759436"/>
                </a:xfrm>
              </p:grpSpPr>
              <p:sp>
                <p:nvSpPr>
                  <p:cNvPr id="110612" name="Losange 13"/>
                  <p:cNvSpPr>
                    <a:spLocks noChangeArrowheads="1"/>
                  </p:cNvSpPr>
                  <p:nvPr/>
                </p:nvSpPr>
                <p:spPr bwMode="auto">
                  <a:xfrm>
                    <a:off x="858560" y="4831246"/>
                    <a:ext cx="1285884" cy="714380"/>
                  </a:xfrm>
                  <a:prstGeom prst="diamond">
                    <a:avLst/>
                  </a:prstGeom>
                  <a:solidFill>
                    <a:schemeClr val="accent1"/>
                  </a:solidFill>
                  <a:ln w="12700" cap="sq" algn="ctr">
                    <a:solidFill>
                      <a:schemeClr val="tx1"/>
                    </a:solidFill>
                    <a:round/>
                    <a:headEnd type="none" w="sm" len="sm"/>
                    <a:tailEnd type="none" w="sm" len="sm"/>
                  </a:ln>
                </p:spPr>
                <p:txBody>
                  <a:bodyPr/>
                  <a:lstStyle/>
                  <a:p>
                    <a:endParaRPr lang="ar-DZ"/>
                  </a:p>
                </p:txBody>
              </p:sp>
              <p:grpSp>
                <p:nvGrpSpPr>
                  <p:cNvPr id="110613" name="Groupe 15"/>
                  <p:cNvGrpSpPr>
                    <a:grpSpLocks/>
                  </p:cNvGrpSpPr>
                  <p:nvPr/>
                </p:nvGrpSpPr>
                <p:grpSpPr bwMode="auto">
                  <a:xfrm>
                    <a:off x="928662" y="3786190"/>
                    <a:ext cx="1357322" cy="1562883"/>
                    <a:chOff x="928662" y="3786190"/>
                    <a:chExt cx="1357322" cy="1562883"/>
                  </a:xfrm>
                </p:grpSpPr>
                <p:grpSp>
                  <p:nvGrpSpPr>
                    <p:cNvPr id="110614" name="Groupe 9"/>
                    <p:cNvGrpSpPr>
                      <a:grpSpLocks/>
                    </p:cNvGrpSpPr>
                    <p:nvPr/>
                  </p:nvGrpSpPr>
                  <p:grpSpPr bwMode="auto">
                    <a:xfrm>
                      <a:off x="1147740" y="3786190"/>
                      <a:ext cx="899079" cy="1071570"/>
                      <a:chOff x="1147740" y="3786190"/>
                      <a:chExt cx="899079" cy="1071570"/>
                    </a:xfrm>
                  </p:grpSpPr>
                  <p:cxnSp>
                    <p:nvCxnSpPr>
                      <p:cNvPr id="110616" name="Connecteur droit avec flèche 6"/>
                      <p:cNvCxnSpPr>
                        <a:cxnSpLocks noChangeShapeType="1"/>
                      </p:cNvCxnSpPr>
                      <p:nvPr/>
                    </p:nvCxnSpPr>
                    <p:spPr bwMode="auto">
                      <a:xfrm rot="5400000">
                        <a:off x="1321571" y="3963991"/>
                        <a:ext cx="357190" cy="1588"/>
                      </a:xfrm>
                      <a:prstGeom prst="straightConnector1">
                        <a:avLst/>
                      </a:prstGeom>
                      <a:noFill/>
                      <a:ln w="12700" cap="sq" algn="ctr">
                        <a:solidFill>
                          <a:schemeClr val="tx1"/>
                        </a:solidFill>
                        <a:round/>
                        <a:headEnd type="none" w="sm" len="sm"/>
                        <a:tailEnd type="arrow" w="med" len="med"/>
                      </a:ln>
                    </p:spPr>
                  </p:cxnSp>
                  <p:sp>
                    <p:nvSpPr>
                      <p:cNvPr id="110617" name="ZoneTexte 7"/>
                      <p:cNvSpPr txBox="1">
                        <a:spLocks noChangeArrowheads="1"/>
                      </p:cNvSpPr>
                      <p:nvPr/>
                    </p:nvSpPr>
                    <p:spPr bwMode="auto">
                      <a:xfrm>
                        <a:off x="1147740" y="4160388"/>
                        <a:ext cx="899079" cy="307777"/>
                      </a:xfrm>
                      <a:prstGeom prst="rect">
                        <a:avLst/>
                      </a:prstGeom>
                      <a:noFill/>
                      <a:ln w="9525">
                        <a:solidFill>
                          <a:schemeClr val="tx1"/>
                        </a:solidFill>
                        <a:miter lim="800000"/>
                        <a:headEnd/>
                        <a:tailEnd/>
                      </a:ln>
                    </p:spPr>
                    <p:txBody>
                      <a:bodyPr>
                        <a:spAutoFit/>
                      </a:bodyPr>
                      <a:lstStyle/>
                      <a:p>
                        <a:r>
                          <a:rPr lang="fr-FR" sz="1400"/>
                          <a:t>y=y+1</a:t>
                        </a:r>
                        <a:endParaRPr lang="ar-DZ" sz="1400"/>
                      </a:p>
                    </p:txBody>
                  </p:sp>
                  <p:cxnSp>
                    <p:nvCxnSpPr>
                      <p:cNvPr id="110618" name="Connecteur droit avec flèche 8"/>
                      <p:cNvCxnSpPr>
                        <a:cxnSpLocks noChangeShapeType="1"/>
                      </p:cNvCxnSpPr>
                      <p:nvPr/>
                    </p:nvCxnSpPr>
                    <p:spPr bwMode="auto">
                      <a:xfrm rot="5400000">
                        <a:off x="1320777" y="4678371"/>
                        <a:ext cx="357190" cy="1588"/>
                      </a:xfrm>
                      <a:prstGeom prst="straightConnector1">
                        <a:avLst/>
                      </a:prstGeom>
                      <a:noFill/>
                      <a:ln w="12700" cap="sq" algn="ctr">
                        <a:solidFill>
                          <a:schemeClr val="tx1"/>
                        </a:solidFill>
                        <a:round/>
                        <a:headEnd type="none" w="sm" len="sm"/>
                        <a:tailEnd type="arrow" w="med" len="med"/>
                      </a:ln>
                    </p:spPr>
                  </p:cxnSp>
                </p:grpSp>
                <p:sp>
                  <p:nvSpPr>
                    <p:cNvPr id="110615" name="ZoneTexte 14"/>
                    <p:cNvSpPr txBox="1">
                      <a:spLocks noChangeArrowheads="1"/>
                    </p:cNvSpPr>
                    <p:nvPr/>
                  </p:nvSpPr>
                  <p:spPr bwMode="auto">
                    <a:xfrm>
                      <a:off x="928662" y="5072074"/>
                      <a:ext cx="1357322" cy="276999"/>
                    </a:xfrm>
                    <a:prstGeom prst="rect">
                      <a:avLst/>
                    </a:prstGeom>
                    <a:noFill/>
                    <a:ln w="9525">
                      <a:noFill/>
                      <a:miter lim="800000"/>
                      <a:headEnd/>
                      <a:tailEnd/>
                    </a:ln>
                  </p:spPr>
                  <p:txBody>
                    <a:bodyPr>
                      <a:spAutoFit/>
                    </a:bodyPr>
                    <a:lstStyle/>
                    <a:p>
                      <a:r>
                        <a:rPr lang="fr-FR" sz="1200"/>
                        <a:t>X==y &amp;&amp; z&gt;w</a:t>
                      </a:r>
                      <a:endParaRPr lang="ar-DZ" sz="1200"/>
                    </a:p>
                  </p:txBody>
                </p:sp>
              </p:grpSp>
            </p:grpSp>
            <p:grpSp>
              <p:nvGrpSpPr>
                <p:cNvPr id="110606" name="Groupe 31"/>
                <p:cNvGrpSpPr>
                  <a:grpSpLocks/>
                </p:cNvGrpSpPr>
                <p:nvPr/>
              </p:nvGrpSpPr>
              <p:grpSpPr bwMode="auto">
                <a:xfrm>
                  <a:off x="2228481" y="4528464"/>
                  <a:ext cx="3058693" cy="1396896"/>
                  <a:chOff x="2228481" y="4528464"/>
                  <a:chExt cx="3058693" cy="1396896"/>
                </a:xfrm>
              </p:grpSpPr>
              <p:cxnSp>
                <p:nvCxnSpPr>
                  <p:cNvPr id="110607" name="Connecteur droit 22"/>
                  <p:cNvCxnSpPr>
                    <a:cxnSpLocks noChangeShapeType="1"/>
                  </p:cNvCxnSpPr>
                  <p:nvPr/>
                </p:nvCxnSpPr>
                <p:spPr bwMode="auto">
                  <a:xfrm>
                    <a:off x="2228481" y="5531980"/>
                    <a:ext cx="2915024" cy="41748"/>
                  </a:xfrm>
                  <a:prstGeom prst="line">
                    <a:avLst/>
                  </a:prstGeom>
                  <a:noFill/>
                  <a:ln w="12700" cap="sq" algn="ctr">
                    <a:solidFill>
                      <a:schemeClr val="tx1"/>
                    </a:solidFill>
                    <a:round/>
                    <a:headEnd type="none" w="sm" len="sm"/>
                    <a:tailEnd type="none" w="sm" len="sm"/>
                  </a:ln>
                </p:spPr>
              </p:cxnSp>
              <p:cxnSp>
                <p:nvCxnSpPr>
                  <p:cNvPr id="110608" name="Connecteur droit 24"/>
                  <p:cNvCxnSpPr>
                    <a:cxnSpLocks noChangeShapeType="1"/>
                  </p:cNvCxnSpPr>
                  <p:nvPr/>
                </p:nvCxnSpPr>
                <p:spPr bwMode="auto">
                  <a:xfrm>
                    <a:off x="4286248" y="4528464"/>
                    <a:ext cx="1000132" cy="1588"/>
                  </a:xfrm>
                  <a:prstGeom prst="line">
                    <a:avLst/>
                  </a:prstGeom>
                  <a:noFill/>
                  <a:ln w="12700" cap="sq" algn="ctr">
                    <a:solidFill>
                      <a:schemeClr val="tx1"/>
                    </a:solidFill>
                    <a:round/>
                    <a:headEnd type="none" w="sm" len="sm"/>
                    <a:tailEnd type="none" w="sm" len="sm"/>
                  </a:ln>
                </p:spPr>
              </p:cxnSp>
              <p:cxnSp>
                <p:nvCxnSpPr>
                  <p:cNvPr id="110609" name="Connecteur droit 26"/>
                  <p:cNvCxnSpPr>
                    <a:cxnSpLocks noChangeShapeType="1"/>
                  </p:cNvCxnSpPr>
                  <p:nvPr/>
                </p:nvCxnSpPr>
                <p:spPr bwMode="auto">
                  <a:xfrm rot="5400000">
                    <a:off x="4786314" y="5072074"/>
                    <a:ext cx="1000132" cy="1588"/>
                  </a:xfrm>
                  <a:prstGeom prst="line">
                    <a:avLst/>
                  </a:prstGeom>
                  <a:noFill/>
                  <a:ln w="12700" cap="sq" algn="ctr">
                    <a:solidFill>
                      <a:schemeClr val="tx1"/>
                    </a:solidFill>
                    <a:round/>
                    <a:headEnd type="none" w="sm" len="sm"/>
                    <a:tailEnd type="none" w="sm" len="sm"/>
                  </a:ln>
                </p:spPr>
              </p:cxnSp>
              <p:cxnSp>
                <p:nvCxnSpPr>
                  <p:cNvPr id="110610" name="Connecteur droit 28"/>
                  <p:cNvCxnSpPr>
                    <a:cxnSpLocks noChangeShapeType="1"/>
                  </p:cNvCxnSpPr>
                  <p:nvPr/>
                </p:nvCxnSpPr>
                <p:spPr bwMode="auto">
                  <a:xfrm rot="10800000">
                    <a:off x="5143504" y="5572140"/>
                    <a:ext cx="142876" cy="1588"/>
                  </a:xfrm>
                  <a:prstGeom prst="line">
                    <a:avLst/>
                  </a:prstGeom>
                  <a:noFill/>
                  <a:ln w="12700" cap="sq" algn="ctr">
                    <a:solidFill>
                      <a:schemeClr val="tx1"/>
                    </a:solidFill>
                    <a:round/>
                    <a:headEnd type="none" w="sm" len="sm"/>
                    <a:tailEnd type="none" w="sm" len="sm"/>
                  </a:ln>
                </p:spPr>
              </p:cxnSp>
              <p:cxnSp>
                <p:nvCxnSpPr>
                  <p:cNvPr id="110611" name="Connecteur droit avec flèche 30"/>
                  <p:cNvCxnSpPr>
                    <a:cxnSpLocks noChangeShapeType="1"/>
                  </p:cNvCxnSpPr>
                  <p:nvPr/>
                </p:nvCxnSpPr>
                <p:spPr bwMode="auto">
                  <a:xfrm rot="5400000">
                    <a:off x="3750463" y="5745971"/>
                    <a:ext cx="357190" cy="1588"/>
                  </a:xfrm>
                  <a:prstGeom prst="straightConnector1">
                    <a:avLst/>
                  </a:prstGeom>
                  <a:noFill/>
                  <a:ln w="12700" cap="sq" algn="ctr">
                    <a:solidFill>
                      <a:schemeClr val="tx1"/>
                    </a:solidFill>
                    <a:round/>
                    <a:headEnd type="none" w="sm" len="sm"/>
                    <a:tailEnd type="arrow" w="med" len="med"/>
                  </a:ln>
                </p:spPr>
              </p:cxnSp>
            </p:grpSp>
          </p:grpSp>
        </p:grpSp>
      </p:grpSp>
      <p:sp>
        <p:nvSpPr>
          <p:cNvPr id="39" name="Espace réservé du pied de page 38"/>
          <p:cNvSpPr>
            <a:spLocks noGrp="1"/>
          </p:cNvSpPr>
          <p:nvPr>
            <p:ph type="ftr" sz="quarter" idx="11"/>
          </p:nvPr>
        </p:nvSpPr>
        <p:spPr/>
        <p:txBody>
          <a:bodyPr/>
          <a:lstStyle/>
          <a:p>
            <a:pPr>
              <a:defRPr/>
            </a:pPr>
            <a:r>
              <a:rPr lang="fr-FR"/>
              <a:t>Dr Maamri Ramdane</a:t>
            </a:r>
            <a:endParaRPr lang="en-US"/>
          </a:p>
        </p:txBody>
      </p:sp>
      <p:sp>
        <p:nvSpPr>
          <p:cNvPr id="38" name="Espace réservé du numéro de diapositive 37"/>
          <p:cNvSpPr>
            <a:spLocks noGrp="1"/>
          </p:cNvSpPr>
          <p:nvPr>
            <p:ph type="sldNum" sz="quarter" idx="12"/>
          </p:nvPr>
        </p:nvSpPr>
        <p:spPr/>
        <p:txBody>
          <a:bodyPr/>
          <a:lstStyle/>
          <a:p>
            <a:pPr>
              <a:defRPr/>
            </a:pPr>
            <a:fld id="{DA95C229-A25F-4879-BE82-3B2D8ACC1452}" type="slidenum">
              <a:rPr lang="en-US"/>
              <a:pPr>
                <a:defRPr/>
              </a:pPr>
              <a:t>95</a:t>
            </a:fld>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ZoneTexte 2"/>
          <p:cNvSpPr txBox="1">
            <a:spLocks noChangeArrowheads="1"/>
          </p:cNvSpPr>
          <p:nvPr/>
        </p:nvSpPr>
        <p:spPr bwMode="auto">
          <a:xfrm>
            <a:off x="714348" y="2071678"/>
            <a:ext cx="7572375" cy="3231654"/>
          </a:xfrm>
          <a:prstGeom prst="rect">
            <a:avLst/>
          </a:prstGeom>
          <a:noFill/>
          <a:ln w="9525">
            <a:noFill/>
            <a:miter lim="800000"/>
            <a:headEnd/>
            <a:tailEnd/>
          </a:ln>
        </p:spPr>
        <p:txBody>
          <a:bodyPr>
            <a:spAutoFit/>
          </a:bodyPr>
          <a:lstStyle/>
          <a:p>
            <a:r>
              <a:rPr lang="fr-FR" sz="3600" b="0" dirty="0"/>
              <a:t>Il est à remarquer que cette suite de jeux de test ne couvre pas le cas où le prédicat global est interprété à vrai et ne test donc pas l’instruction de décrémentation.</a:t>
            </a:r>
            <a:endParaRPr lang="en-US" sz="3600" b="0" dirty="0"/>
          </a:p>
          <a:p>
            <a:endParaRPr lang="ar-DZ" dirty="0"/>
          </a:p>
        </p:txBody>
      </p:sp>
      <p:sp>
        <p:nvSpPr>
          <p:cNvPr id="111619" name="ZoneTexte 3"/>
          <p:cNvSpPr txBox="1">
            <a:spLocks noChangeArrowheads="1"/>
          </p:cNvSpPr>
          <p:nvPr/>
        </p:nvSpPr>
        <p:spPr bwMode="auto">
          <a:xfrm>
            <a:off x="928662" y="642918"/>
            <a:ext cx="7358062" cy="646331"/>
          </a:xfrm>
          <a:prstGeom prst="rect">
            <a:avLst/>
          </a:prstGeom>
          <a:noFill/>
          <a:ln w="9525">
            <a:noFill/>
            <a:miter lim="800000"/>
            <a:headEnd/>
            <a:tailEnd/>
          </a:ln>
        </p:spPr>
        <p:txBody>
          <a:bodyPr>
            <a:spAutoFit/>
          </a:bodyPr>
          <a:lstStyle/>
          <a:p>
            <a:pPr algn="ctr"/>
            <a:r>
              <a:rPr lang="fr-FR" sz="3600" dirty="0"/>
              <a:t>Couverture des conditions</a:t>
            </a:r>
            <a:endParaRPr lang="en-US" sz="3600" dirty="0"/>
          </a:p>
        </p:txBody>
      </p:sp>
      <p:sp>
        <p:nvSpPr>
          <p:cNvPr id="6" name="Espace réservé du pied de page 5"/>
          <p:cNvSpPr>
            <a:spLocks noGrp="1"/>
          </p:cNvSpPr>
          <p:nvPr>
            <p:ph type="ftr" sz="quarter" idx="11"/>
          </p:nvPr>
        </p:nvSpPr>
        <p:spPr/>
        <p:txBody>
          <a:bodyPr/>
          <a:lstStyle/>
          <a:p>
            <a:pPr>
              <a:defRPr/>
            </a:pPr>
            <a:r>
              <a:rPr lang="fr-FR"/>
              <a:t>Dr Maamri Ramdane</a:t>
            </a:r>
            <a:endParaRPr lang="en-US"/>
          </a:p>
        </p:txBody>
      </p:sp>
      <p:sp>
        <p:nvSpPr>
          <p:cNvPr id="5" name="Espace réservé du numéro de diapositive 4"/>
          <p:cNvSpPr>
            <a:spLocks noGrp="1"/>
          </p:cNvSpPr>
          <p:nvPr>
            <p:ph type="sldNum" sz="quarter" idx="12"/>
          </p:nvPr>
        </p:nvSpPr>
        <p:spPr/>
        <p:txBody>
          <a:bodyPr/>
          <a:lstStyle/>
          <a:p>
            <a:pPr>
              <a:defRPr/>
            </a:pPr>
            <a:fld id="{FB6212A2-DA89-41C7-A176-F6B524BC70AD}" type="slidenum">
              <a:rPr lang="en-US"/>
              <a:pPr>
                <a:defRPr/>
              </a:pPr>
              <a:t>96</a:t>
            </a:fld>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ZoneTexte 2"/>
          <p:cNvSpPr txBox="1">
            <a:spLocks noChangeArrowheads="1"/>
          </p:cNvSpPr>
          <p:nvPr/>
        </p:nvSpPr>
        <p:spPr bwMode="auto">
          <a:xfrm>
            <a:off x="928688" y="2071688"/>
            <a:ext cx="7429500" cy="2308225"/>
          </a:xfrm>
          <a:prstGeom prst="rect">
            <a:avLst/>
          </a:prstGeom>
          <a:noFill/>
          <a:ln w="9525">
            <a:noFill/>
            <a:miter lim="800000"/>
            <a:headEnd/>
            <a:tailEnd/>
          </a:ln>
        </p:spPr>
        <p:txBody>
          <a:bodyPr>
            <a:spAutoFit/>
          </a:bodyPr>
          <a:lstStyle/>
          <a:p>
            <a:r>
              <a:rPr lang="fr-FR"/>
              <a:t>Ce critère requiert la couverture des arcs et des conditions</a:t>
            </a:r>
            <a:endParaRPr lang="en-US"/>
          </a:p>
          <a:p>
            <a:r>
              <a:rPr lang="fr-FR"/>
              <a:t>Dans l’exemple précédent, La suite de test JT={(1,2,4,3),(3,2,5,7),(3,3,7,5)}</a:t>
            </a:r>
          </a:p>
          <a:p>
            <a:r>
              <a:rPr lang="fr-FR"/>
              <a:t>Couvre ce critère</a:t>
            </a:r>
            <a:endParaRPr lang="en-US"/>
          </a:p>
          <a:p>
            <a:endParaRPr lang="ar-DZ"/>
          </a:p>
        </p:txBody>
      </p:sp>
      <p:sp>
        <p:nvSpPr>
          <p:cNvPr id="112643" name="ZoneTexte 4"/>
          <p:cNvSpPr txBox="1">
            <a:spLocks noChangeArrowheads="1"/>
          </p:cNvSpPr>
          <p:nvPr/>
        </p:nvSpPr>
        <p:spPr bwMode="auto">
          <a:xfrm>
            <a:off x="1000125" y="0"/>
            <a:ext cx="7143750" cy="954107"/>
          </a:xfrm>
          <a:prstGeom prst="rect">
            <a:avLst/>
          </a:prstGeom>
          <a:noFill/>
          <a:ln w="9525">
            <a:noFill/>
            <a:miter lim="800000"/>
            <a:headEnd/>
            <a:tailEnd/>
          </a:ln>
        </p:spPr>
        <p:txBody>
          <a:bodyPr>
            <a:spAutoFit/>
          </a:bodyPr>
          <a:lstStyle/>
          <a:p>
            <a:pPr algn="ctr"/>
            <a:endParaRPr lang="fr-FR" sz="2800" dirty="0" smtClean="0"/>
          </a:p>
          <a:p>
            <a:pPr algn="ctr"/>
            <a:r>
              <a:rPr lang="fr-FR" sz="2800" dirty="0" smtClean="0"/>
              <a:t>Couverture </a:t>
            </a:r>
            <a:r>
              <a:rPr lang="fr-FR" sz="2800" dirty="0"/>
              <a:t>des arcs et des conditions</a:t>
            </a:r>
            <a:endParaRPr lang="en-US" sz="2800" dirty="0"/>
          </a:p>
        </p:txBody>
      </p:sp>
      <p:sp>
        <p:nvSpPr>
          <p:cNvPr id="7" name="Espace réservé du pied de page 6"/>
          <p:cNvSpPr>
            <a:spLocks noGrp="1"/>
          </p:cNvSpPr>
          <p:nvPr>
            <p:ph type="ftr" sz="quarter" idx="11"/>
          </p:nvPr>
        </p:nvSpPr>
        <p:spPr/>
        <p:txBody>
          <a:bodyPr/>
          <a:lstStyle/>
          <a:p>
            <a:pPr>
              <a:defRPr/>
            </a:pPr>
            <a:r>
              <a:rPr lang="fr-FR"/>
              <a:t>Dr Maamri Ramdane</a:t>
            </a:r>
            <a:endParaRPr lang="en-US"/>
          </a:p>
        </p:txBody>
      </p:sp>
      <p:sp>
        <p:nvSpPr>
          <p:cNvPr id="6" name="Espace réservé du numéro de diapositive 5"/>
          <p:cNvSpPr>
            <a:spLocks noGrp="1"/>
          </p:cNvSpPr>
          <p:nvPr>
            <p:ph type="sldNum" sz="quarter" idx="12"/>
          </p:nvPr>
        </p:nvSpPr>
        <p:spPr/>
        <p:txBody>
          <a:bodyPr/>
          <a:lstStyle/>
          <a:p>
            <a:pPr>
              <a:defRPr/>
            </a:pPr>
            <a:fld id="{F1DA86EA-597C-4BEA-A7C4-22C7B5DE8D1D}" type="slidenum">
              <a:rPr lang="en-US"/>
              <a:pPr>
                <a:defRPr/>
              </a:pPr>
              <a:t>97</a:t>
            </a:fld>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ZoneTexte 2"/>
          <p:cNvSpPr txBox="1">
            <a:spLocks noChangeArrowheads="1"/>
          </p:cNvSpPr>
          <p:nvPr/>
        </p:nvSpPr>
        <p:spPr bwMode="auto">
          <a:xfrm>
            <a:off x="928688" y="1714500"/>
            <a:ext cx="6858000" cy="4154488"/>
          </a:xfrm>
          <a:prstGeom prst="rect">
            <a:avLst/>
          </a:prstGeom>
          <a:noFill/>
          <a:ln w="9525">
            <a:noFill/>
            <a:miter lim="800000"/>
            <a:headEnd/>
            <a:tailEnd/>
          </a:ln>
        </p:spPr>
        <p:txBody>
          <a:bodyPr>
            <a:spAutoFit/>
          </a:bodyPr>
          <a:lstStyle/>
          <a:p>
            <a:pPr algn="just"/>
            <a:r>
              <a:rPr lang="fr-FR"/>
              <a:t>Ce critère est similaire au critère de couverture des conditions sauf que cette fois, il est requis de couvrir toutes les combinaisons booléenne des prédicat atomiques interprétés à vrai et à faux.</a:t>
            </a:r>
            <a:endParaRPr lang="en-US"/>
          </a:p>
          <a:p>
            <a:pPr algn="just"/>
            <a:endParaRPr lang="fr-FR"/>
          </a:p>
          <a:p>
            <a:pPr algn="just"/>
            <a:r>
              <a:rPr lang="fr-FR"/>
              <a:t>Par conséquent, si un prédicat est de la forme :</a:t>
            </a:r>
          </a:p>
          <a:p>
            <a:pPr algn="just"/>
            <a:r>
              <a:rPr lang="fr-FR"/>
              <a:t>		A et (B ou C) </a:t>
            </a:r>
          </a:p>
          <a:p>
            <a:pPr algn="just"/>
            <a:r>
              <a:rPr lang="fr-FR"/>
              <a:t>et que chacun des prédicats atomiques A , B et C peuvent calculés séparément les des autres à vrai et à faux</a:t>
            </a:r>
            <a:r>
              <a:rPr lang="fr-FR">
                <a:sym typeface="Wingdings" pitchFamily="2" charset="2"/>
              </a:rPr>
              <a:t> on doit vérifier 2</a:t>
            </a:r>
            <a:r>
              <a:rPr lang="fr-FR" baseline="30000">
                <a:sym typeface="Wingdings" pitchFamily="2" charset="2"/>
              </a:rPr>
              <a:t>3</a:t>
            </a:r>
            <a:r>
              <a:rPr lang="fr-FR">
                <a:sym typeface="Wingdings" pitchFamily="2" charset="2"/>
              </a:rPr>
              <a:t>=8</a:t>
            </a:r>
            <a:r>
              <a:rPr lang="fr-FR"/>
              <a:t> </a:t>
            </a:r>
            <a:endParaRPr lang="en-US"/>
          </a:p>
          <a:p>
            <a:endParaRPr lang="ar-DZ"/>
          </a:p>
        </p:txBody>
      </p:sp>
      <p:sp>
        <p:nvSpPr>
          <p:cNvPr id="113667" name="ZoneTexte 3"/>
          <p:cNvSpPr txBox="1">
            <a:spLocks noChangeArrowheads="1"/>
          </p:cNvSpPr>
          <p:nvPr/>
        </p:nvSpPr>
        <p:spPr bwMode="auto">
          <a:xfrm>
            <a:off x="1071563" y="-3175"/>
            <a:ext cx="6786562" cy="954107"/>
          </a:xfrm>
          <a:prstGeom prst="rect">
            <a:avLst/>
          </a:prstGeom>
          <a:noFill/>
          <a:ln w="9525">
            <a:noFill/>
            <a:miter lim="800000"/>
            <a:headEnd/>
            <a:tailEnd/>
          </a:ln>
        </p:spPr>
        <p:txBody>
          <a:bodyPr>
            <a:spAutoFit/>
          </a:bodyPr>
          <a:lstStyle/>
          <a:p>
            <a:endParaRPr lang="fr-FR" sz="2800" dirty="0" smtClean="0"/>
          </a:p>
          <a:p>
            <a:r>
              <a:rPr lang="fr-FR" sz="2800" dirty="0" smtClean="0"/>
              <a:t>Couverture </a:t>
            </a:r>
            <a:r>
              <a:rPr lang="fr-FR" sz="2800" dirty="0"/>
              <a:t>des conditions combinées</a:t>
            </a:r>
            <a:endParaRPr lang="en-US" sz="2800" dirty="0"/>
          </a:p>
        </p:txBody>
      </p:sp>
      <p:sp>
        <p:nvSpPr>
          <p:cNvPr id="6" name="Espace réservé du pied de page 5"/>
          <p:cNvSpPr>
            <a:spLocks noGrp="1"/>
          </p:cNvSpPr>
          <p:nvPr>
            <p:ph type="ftr" sz="quarter" idx="11"/>
          </p:nvPr>
        </p:nvSpPr>
        <p:spPr/>
        <p:txBody>
          <a:bodyPr/>
          <a:lstStyle/>
          <a:p>
            <a:pPr>
              <a:defRPr/>
            </a:pPr>
            <a:r>
              <a:rPr lang="fr-FR"/>
              <a:t>Dr Maamri Ramdane</a:t>
            </a:r>
            <a:endParaRPr lang="en-US"/>
          </a:p>
        </p:txBody>
      </p:sp>
      <p:sp>
        <p:nvSpPr>
          <p:cNvPr id="5" name="Espace réservé du numéro de diapositive 4"/>
          <p:cNvSpPr>
            <a:spLocks noGrp="1"/>
          </p:cNvSpPr>
          <p:nvPr>
            <p:ph type="sldNum" sz="quarter" idx="12"/>
          </p:nvPr>
        </p:nvSpPr>
        <p:spPr/>
        <p:txBody>
          <a:bodyPr/>
          <a:lstStyle/>
          <a:p>
            <a:pPr>
              <a:defRPr/>
            </a:pPr>
            <a:fld id="{2209BEB3-CDB7-4539-A947-22C39227B01D}" type="slidenum">
              <a:rPr lang="en-US"/>
              <a:pPr>
                <a:defRPr/>
              </a:pPr>
              <a:t>98</a:t>
            </a:fld>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pPr>
              <a:defRPr/>
            </a:pPr>
            <a:r>
              <a:rPr lang="fr-FR"/>
              <a:t>Dr Maamri Ramdane</a:t>
            </a:r>
            <a:endParaRPr lang="en-US"/>
          </a:p>
        </p:txBody>
      </p:sp>
      <p:sp>
        <p:nvSpPr>
          <p:cNvPr id="2" name="Espace réservé du numéro de diapositive 1"/>
          <p:cNvSpPr>
            <a:spLocks noGrp="1"/>
          </p:cNvSpPr>
          <p:nvPr>
            <p:ph type="sldNum" sz="quarter" idx="12"/>
          </p:nvPr>
        </p:nvSpPr>
        <p:spPr/>
        <p:txBody>
          <a:bodyPr/>
          <a:lstStyle/>
          <a:p>
            <a:pPr>
              <a:defRPr/>
            </a:pPr>
            <a:fld id="{254107B9-CC90-4310-95B9-8458AA3270FE}" type="slidenum">
              <a:rPr lang="en-US"/>
              <a:pPr>
                <a:defRPr/>
              </a:pPr>
              <a:t>99</a:t>
            </a:fld>
            <a:endParaRPr lang="en-US"/>
          </a:p>
        </p:txBody>
      </p:sp>
      <p:pic>
        <p:nvPicPr>
          <p:cNvPr id="114692" name="Picture 2"/>
          <p:cNvPicPr>
            <a:picLocks noChangeAspect="1" noChangeArrowheads="1"/>
          </p:cNvPicPr>
          <p:nvPr/>
        </p:nvPicPr>
        <p:blipFill>
          <a:blip r:embed="rId2"/>
          <a:srcRect/>
          <a:stretch>
            <a:fillRect/>
          </a:stretch>
        </p:blipFill>
        <p:spPr bwMode="auto">
          <a:xfrm>
            <a:off x="142875" y="571500"/>
            <a:ext cx="4276725" cy="4133850"/>
          </a:xfrm>
          <a:prstGeom prst="rect">
            <a:avLst/>
          </a:prstGeom>
          <a:noFill/>
          <a:ln w="12700" cap="sq">
            <a:noFill/>
            <a:miter lim="800000"/>
            <a:headEnd type="none" w="sm" len="sm"/>
            <a:tailEnd type="none" w="sm" len="sm"/>
          </a:ln>
        </p:spPr>
      </p:pic>
      <p:pic>
        <p:nvPicPr>
          <p:cNvPr id="114693" name="Picture 3"/>
          <p:cNvPicPr>
            <a:picLocks noChangeAspect="1" noChangeArrowheads="1"/>
          </p:cNvPicPr>
          <p:nvPr/>
        </p:nvPicPr>
        <p:blipFill>
          <a:blip r:embed="rId3"/>
          <a:srcRect/>
          <a:stretch>
            <a:fillRect/>
          </a:stretch>
        </p:blipFill>
        <p:spPr bwMode="auto">
          <a:xfrm>
            <a:off x="5214938" y="1857375"/>
            <a:ext cx="3086100" cy="428625"/>
          </a:xfrm>
          <a:prstGeom prst="rect">
            <a:avLst/>
          </a:prstGeom>
          <a:noFill/>
          <a:ln w="12700" cap="sq">
            <a:noFill/>
            <a:miter lim="800000"/>
            <a:headEnd type="none" w="sm" len="sm"/>
            <a:tailEnd type="none" w="sm" len="sm"/>
          </a:ln>
        </p:spPr>
      </p:pic>
      <p:pic>
        <p:nvPicPr>
          <p:cNvPr id="114694" name="Picture 4"/>
          <p:cNvPicPr>
            <a:picLocks noChangeAspect="1" noChangeArrowheads="1"/>
          </p:cNvPicPr>
          <p:nvPr/>
        </p:nvPicPr>
        <p:blipFill>
          <a:blip r:embed="rId4"/>
          <a:srcRect/>
          <a:stretch>
            <a:fillRect/>
          </a:stretch>
        </p:blipFill>
        <p:spPr bwMode="auto">
          <a:xfrm>
            <a:off x="5143500" y="1571625"/>
            <a:ext cx="3000375" cy="352425"/>
          </a:xfrm>
          <a:prstGeom prst="rect">
            <a:avLst/>
          </a:prstGeom>
          <a:noFill/>
          <a:ln w="12700" cap="sq">
            <a:noFill/>
            <a:miter lim="800000"/>
            <a:headEnd type="none" w="sm" len="sm"/>
            <a:tailEnd type="none" w="sm" len="sm"/>
          </a:ln>
        </p:spPr>
      </p:pic>
      <p:pic>
        <p:nvPicPr>
          <p:cNvPr id="114695" name="Picture 5"/>
          <p:cNvPicPr>
            <a:picLocks noChangeAspect="1" noChangeArrowheads="1"/>
          </p:cNvPicPr>
          <p:nvPr/>
        </p:nvPicPr>
        <p:blipFill>
          <a:blip r:embed="rId5"/>
          <a:srcRect/>
          <a:stretch>
            <a:fillRect/>
          </a:stretch>
        </p:blipFill>
        <p:spPr bwMode="auto">
          <a:xfrm>
            <a:off x="5000625" y="2214563"/>
            <a:ext cx="3171825" cy="619125"/>
          </a:xfrm>
          <a:prstGeom prst="rect">
            <a:avLst/>
          </a:prstGeom>
          <a:noFill/>
          <a:ln w="12700" cap="sq">
            <a:noFill/>
            <a:miter lim="800000"/>
            <a:headEnd type="none" w="sm" len="sm"/>
            <a:tailEnd type="none" w="sm" len="sm"/>
          </a:ln>
        </p:spPr>
      </p:pic>
      <p:pic>
        <p:nvPicPr>
          <p:cNvPr id="114696" name="Picture 6"/>
          <p:cNvPicPr>
            <a:picLocks noChangeAspect="1" noChangeArrowheads="1"/>
          </p:cNvPicPr>
          <p:nvPr/>
        </p:nvPicPr>
        <p:blipFill>
          <a:blip r:embed="rId6"/>
          <a:srcRect/>
          <a:stretch>
            <a:fillRect/>
          </a:stretch>
        </p:blipFill>
        <p:spPr bwMode="auto">
          <a:xfrm>
            <a:off x="5143500" y="2714625"/>
            <a:ext cx="3200400" cy="409575"/>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7.0&quot;&gt;&lt;object type=&quot;1&quot; unique_id=&quot;10001&quot;&gt;&lt;object type=&quot;2&quot; unique_id=&quot;10169&quot;&gt;&lt;object type=&quot;3&quot; unique_id=&quot;10170&quot;&gt;&lt;property id=&quot;20148&quot; value=&quot;5&quot;/&gt;&lt;property id=&quot;20300&quot; value=&quot;Diapositive 1 - &amp;quot;Module Test et Qualité de logiciel&amp;quot;&quot;/&gt;&lt;property id=&quot;20307&quot; value=&quot;269&quot;/&gt;&lt;/object&gt;&lt;object type=&quot;3&quot; unique_id=&quot;10171&quot;&gt;&lt;property id=&quot;20148&quot; value=&quot;5&quot;/&gt;&lt;property id=&quot;20300&quot; value=&quot;Diapositive 2 - &amp;quot;Plan du cours&amp;quot;&quot;/&gt;&lt;property id=&quot;20307&quot; value=&quot;354&quot;/&gt;&lt;/object&gt;&lt;object type=&quot;3&quot; unique_id=&quot;10172&quot;&gt;&lt;property id=&quot;20148&quot; value=&quot;5&quot;/&gt;&lt;property id=&quot;20300&quot; value=&quot;Diapositive 3&quot;/&gt;&lt;property id=&quot;20307&quot; value=&quot;355&quot;/&gt;&lt;/object&gt;&lt;object type=&quot;3&quot; unique_id=&quot;10173&quot;&gt;&lt;property id=&quot;20148&quot; value=&quot;5&quot;/&gt;&lt;property id=&quot;20300&quot; value=&quot;Diapositive 4 - &amp;quot;Concepts fondamentaux de génie logiciel&amp;#x0D;&amp;#x0A;&amp;quot;&quot;/&gt;&lt;property id=&quot;20307&quot; value=&quot;356&quot;/&gt;&lt;/object&gt;&lt;object type=&quot;3&quot; unique_id=&quot;10174&quot;&gt;&lt;property id=&quot;20148&quot; value=&quot;5&quot;/&gt;&lt;property id=&quot;20300&quot; value=&quot;Diapositive 5 - &amp;quot; Caractéristiques du logiciel&amp;quot;&quot;/&gt;&lt;property id=&quot;20307&quot; value=&quot;357&quot;/&gt;&lt;/object&gt;&lt;object type=&quot;3&quot; unique_id=&quot;10175&quot;&gt;&lt;property id=&quot;20148&quot; value=&quot;5&quot;/&gt;&lt;property id=&quot;20300&quot; value=&quot;Diapositive 6 - &amp;quot;Constats&amp;quot;&quot;/&gt;&lt;property id=&quot;20307&quot; value=&quot;358&quot;/&gt;&lt;/object&gt;&lt;object type=&quot;3&quot; unique_id=&quot;10176&quot;&gt;&lt;property id=&quot;20148&quot; value=&quot;5&quot;/&gt;&lt;property id=&quot;20300&quot; value=&quot;Diapositive 7 - &amp;quot;Les plaintes classiques des clients&amp;quot;&quot;/&gt;&lt;property id=&quot;20307&quot; value=&quot;359&quot;/&gt;&lt;/object&gt;&lt;object type=&quot;3&quot; unique_id=&quot;10177&quot;&gt;&lt;property id=&quot;20148&quot; value=&quot;5&quot;/&gt;&lt;property id=&quot;20300&quot; value=&quot;Diapositive 8 - &amp;quot;Génie logiciel&amp;quot;&quot;/&gt;&lt;property id=&quot;20307&quot; value=&quot;360&quot;/&gt;&lt;/object&gt;&lt;object type=&quot;3&quot; unique_id=&quot;10178&quot;&gt;&lt;property id=&quot;20148&quot; value=&quot;5&quot;/&gt;&lt;property id=&quot;20300&quot; value=&quot;Diapositive 9 - &amp;quot;Développement d’un logiciel&amp;#x0D;&amp;#x0A;&amp;quot;&quot;/&gt;&lt;property id=&quot;20307&quot; value=&quot;362&quot;/&gt;&lt;/object&gt;&lt;object type=&quot;3&quot; unique_id=&quot;10179&quot;&gt;&lt;property id=&quot;20148&quot; value=&quot;5&quot;/&gt;&lt;property id=&quot;20300&quot; value=&quot;Diapositive 10 - &amp;quot;Etapes de développement&amp;#x0D;&amp;#x0A;&amp;quot;&quot;/&gt;&lt;property id=&quot;20307&quot; value=&quot;363&quot;/&gt;&lt;/object&gt;&lt;object type=&quot;3&quot; unique_id=&quot;10180&quot;&gt;&lt;property id=&quot;20148&quot; value=&quot;5&quot;/&gt;&lt;property id=&quot;20300&quot; value=&quot;Diapositive 11 - &amp;quot;Activités du développement de logiciels&amp;quot;&quot;/&gt;&lt;property id=&quot;20307&quot; value=&quot;364&quot;/&gt;&lt;/object&gt;&lt;object type=&quot;3&quot; unique_id=&quot;10181&quot;&gt;&lt;property id=&quot;20148&quot; value=&quot;5&quot;/&gt;&lt;property id=&quot;20300&quot; value=&quot;Diapositive 12 - &amp;quot;Validation du logiciel&amp;quot;&quot;/&gt;&lt;property id=&quot;20307&quot; value=&quot;365&quot;/&gt;&lt;/object&gt;&lt;object type=&quot;3&quot; unique_id=&quot;10182&quot;&gt;&lt;property id=&quot;20148&quot; value=&quot;5&quot;/&gt;&lt;property id=&quot;20300&quot; value=&quot;Diapositive 13 - &amp;quot;Comparaison des moyens&amp;#x0D;&amp;#x0A;de validation&amp;quot;&quot;/&gt;&lt;property id=&quot;20307&quot; value=&quot;366&quot;/&gt;&lt;/object&gt;&lt;object type=&quot;3&quot; unique_id=&quot;10183&quot;&gt;&lt;property id=&quot;20148&quot; value=&quot;5&quot;/&gt;&lt;property id=&quot;20300&quot; value=&quot;Diapositive 14 - &amp;quot;Le « cycle de vie » du logiciel&amp;#x0D;&amp;#x0A;&amp;quot;&quot;/&gt;&lt;property id=&quot;20307&quot; value=&quot;367&quot;/&gt;&lt;/object&gt;&lt;object type=&quot;3&quot; unique_id=&quot;10184&quot;&gt;&lt;property id=&quot;20148&quot; value=&quot;5&quot;/&gt;&lt;property id=&quot;20300&quot; value=&quot;Diapositive 15 - &amp;quot;1. Le modèle en tunnel&amp;quot;&quot;/&gt;&lt;property id=&quot;20307&quot; value=&quot;368&quot;/&gt;&lt;/object&gt;&lt;object type=&quot;3&quot; unique_id=&quot;10185&quot;&gt;&lt;property id=&quot;20148&quot; value=&quot;5&quot;/&gt;&lt;property id=&quot;20300&quot; value=&quot;Diapositive 16 - &amp;quot;2. Le modèle en cascade&amp;quot;&quot;/&gt;&lt;property id=&quot;20307&quot; value=&quot;369&quot;/&gt;&lt;/object&gt;&lt;object type=&quot;3&quot; unique_id=&quot;10186&quot;&gt;&lt;property id=&quot;20148&quot; value=&quot;5&quot;/&gt;&lt;property id=&quot;20300&quot; value=&quot;Diapositive 17 - &amp;quot;3. Le modèle en V&amp;quot;&quot;/&gt;&lt;property id=&quot;20307&quot; value=&quot;370&quot;/&gt;&lt;/object&gt;&lt;object type=&quot;3&quot; unique_id=&quot;10187&quot;&gt;&lt;property id=&quot;20148&quot; value=&quot;5&quot;/&gt;&lt;property id=&quot;20300&quot; value=&quot;Diapositive 18 - &amp;quot;4. Le modèle itératif&amp;quot;&quot;/&gt;&lt;property id=&quot;20307&quot; value=&quot;371&quot;/&gt;&lt;/object&gt;&lt;object type=&quot;3&quot; unique_id=&quot;10188&quot;&gt;&lt;property id=&quot;20148&quot; value=&quot;5&quot;/&gt;&lt;property id=&quot;20300&quot; value=&quot;Diapositive 19 - &amp;quot;4 bis. Le modèle en spirale&amp;quot;&quot;/&gt;&lt;property id=&quot;20307&quot; value=&quot;372&quot;/&gt;&lt;/object&gt;&lt;object type=&quot;3&quot; unique_id=&quot;10189&quot;&gt;&lt;property id=&quot;20148&quot; value=&quot;5&quot;/&gt;&lt;property id=&quot;20300&quot; value=&quot;Diapositive 20 - &amp;quot;Modèle en spirale  Prototype incrémental&amp;quot;&quot;/&gt;&lt;property id=&quot;20307&quot; value=&quot;373&quot;/&gt;&lt;/object&gt;&lt;object type=&quot;3&quot; unique_id=&quot;10190&quot;&gt;&lt;property id=&quot;20148&quot; value=&quot;5&quot;/&gt;&lt;property id=&quot;20300&quot; value=&quot;Diapositive 21 - &amp;quot;Introduction au qualité de logiciel&amp;quot;&quot;/&gt;&lt;property id=&quot;20307&quot; value=&quot;374&quot;/&gt;&lt;/object&gt;&lt;object type=&quot;3&quot; unique_id=&quot;10191&quot;&gt;&lt;property id=&quot;20148&quot; value=&quot;5&quot;/&gt;&lt;property id=&quot;20300&quot; value=&quot;Diapositive 22 - &amp;quot;La qualité&amp;#x0D;&amp;#x0A;&amp;quot;&quot;/&gt;&lt;property id=&quot;20307&quot; value=&quot;375&quot;/&gt;&lt;/object&gt;&lt;object type=&quot;3&quot; unique_id=&quot;10192&quot;&gt;&lt;property id=&quot;20148&quot; value=&quot;5&quot;/&gt;&lt;property id=&quot;20300&quot; value=&quot;Diapositive 23&quot;/&gt;&lt;property id=&quot;20307&quot; value=&quot;376&quot;/&gt;&lt;/object&gt;&lt;object type=&quot;3&quot; unique_id=&quot;10193&quot;&gt;&lt;property id=&quot;20148&quot; value=&quot;5&quot;/&gt;&lt;property id=&quot;20300&quot; value=&quot;Diapositive 24&quot;/&gt;&lt;property id=&quot;20307&quot; value=&quot;377&quot;/&gt;&lt;/object&gt;&lt;object type=&quot;3&quot; unique_id=&quot;10194&quot;&gt;&lt;property id=&quot;20148&quot; value=&quot;5&quot;/&gt;&lt;property id=&quot;20300&quot; value=&quot;Diapositive 25&quot;/&gt;&lt;property id=&quot;20307&quot; value=&quot;378&quot;/&gt;&lt;/object&gt;&lt;object type=&quot;3&quot; unique_id=&quot;10195&quot;&gt;&lt;property id=&quot;20148&quot; value=&quot;5&quot;/&gt;&lt;property id=&quot;20300&quot; value=&quot;Diapositive 26&quot;/&gt;&lt;property id=&quot;20307&quot; value=&quot;379&quot;/&gt;&lt;/object&gt;&lt;object type=&quot;3&quot; unique_id=&quot;10196&quot;&gt;&lt;property id=&quot;20148&quot; value=&quot;5&quot;/&gt;&lt;property id=&quot;20300&quot; value=&quot;Diapositive 27 - &amp;quot;Importance de la qualité du logiciel&amp;quot;&quot;/&gt;&lt;property id=&quot;20307&quot; value=&quot;380&quot;/&gt;&lt;/object&gt;&lt;object type=&quot;3&quot; unique_id=&quot;10197&quot;&gt;&lt;property id=&quot;20148&quot; value=&quot;5&quot;/&gt;&lt;property id=&quot;20300&quot; value=&quot;Diapositive 28&quot;/&gt;&lt;property id=&quot;20307&quot; value=&quot;459&quot;/&gt;&lt;/object&gt;&lt;object type=&quot;3&quot; unique_id=&quot;10198&quot;&gt;&lt;property id=&quot;20148&quot; value=&quot;5&quot;/&gt;&lt;property id=&quot;20300&quot; value=&quot;Diapositive 29&quot;/&gt;&lt;property id=&quot;20307&quot; value=&quot;381&quot;/&gt;&lt;/object&gt;&lt;object type=&quot;3&quot; unique_id=&quot;10199&quot;&gt;&lt;property id=&quot;20148&quot; value=&quot;5&quot;/&gt;&lt;property id=&quot;20300&quot; value=&quot;Diapositive 30&quot;/&gt;&lt;property id=&quot;20307&quot; value=&quot;382&quot;/&gt;&lt;/object&gt;&lt;object type=&quot;3&quot; unique_id=&quot;10200&quot;&gt;&lt;property id=&quot;20148&quot; value=&quot;5&quot;/&gt;&lt;property id=&quot;20300&quot; value=&quot;Diapositive 31&quot;/&gt;&lt;property id=&quot;20307&quot; value=&quot;383&quot;/&gt;&lt;/object&gt;&lt;object type=&quot;3&quot; unique_id=&quot;10201&quot;&gt;&lt;property id=&quot;20148&quot; value=&quot;5&quot;/&gt;&lt;property id=&quot;20300&quot; value=&quot;Diapositive 32&quot;/&gt;&lt;property id=&quot;20307&quot; value=&quot;422&quot;/&gt;&lt;/object&gt;&lt;object type=&quot;3&quot; unique_id=&quot;10202&quot;&gt;&lt;property id=&quot;20148&quot; value=&quot;5&quot;/&gt;&lt;property id=&quot;20300&quot; value=&quot;Diapositive 33&quot;/&gt;&lt;property id=&quot;20307&quot; value=&quot;384&quot;/&gt;&lt;/object&gt;&lt;object type=&quot;3&quot; unique_id=&quot;10203&quot;&gt;&lt;property id=&quot;20148&quot; value=&quot;5&quot;/&gt;&lt;property id=&quot;20300&quot; value=&quot;Diapositive 34&quot;/&gt;&lt;property id=&quot;20307&quot; value=&quot;385&quot;/&gt;&lt;/object&gt;&lt;object type=&quot;3&quot; unique_id=&quot;10204&quot;&gt;&lt;property id=&quot;20148&quot; value=&quot;5&quot;/&gt;&lt;property id=&quot;20300&quot; value=&quot;Diapositive 35&quot;/&gt;&lt;property id=&quot;20307&quot; value=&quot;386&quot;/&gt;&lt;/object&gt;&lt;object type=&quot;3&quot; unique_id=&quot;10205&quot;&gt;&lt;property id=&quot;20148&quot; value=&quot;5&quot;/&gt;&lt;property id=&quot;20300&quot; value=&quot;Diapositive 36&quot;/&gt;&lt;property id=&quot;20307&quot; value=&quot;387&quot;/&gt;&lt;/object&gt;&lt;object type=&quot;3&quot; unique_id=&quot;10206&quot;&gt;&lt;property id=&quot;20148&quot; value=&quot;5&quot;/&gt;&lt;property id=&quot;20300&quot; value=&quot;Diapositive 37&quot;/&gt;&lt;property id=&quot;20307&quot; value=&quot;388&quot;/&gt;&lt;/object&gt;&lt;object type=&quot;3&quot; unique_id=&quot;10207&quot;&gt;&lt;property id=&quot;20148&quot; value=&quot;5&quot;/&gt;&lt;property id=&quot;20300&quot; value=&quot;Diapositive 38&quot;/&gt;&lt;property id=&quot;20307&quot; value=&quot;389&quot;/&gt;&lt;/object&gt;&lt;object type=&quot;3&quot; unique_id=&quot;10208&quot;&gt;&lt;property id=&quot;20148&quot; value=&quot;5&quot;/&gt;&lt;property id=&quot;20300&quot; value=&quot;Diapositive 39 - &amp;quot;Pourqoi est-ce que la qualité est important?&amp;quot;&quot;/&gt;&lt;property id=&quot;20307&quot; value=&quot;390&quot;/&gt;&lt;/object&gt;&lt;object type=&quot;3&quot; unique_id=&quot;10209&quot;&gt;&lt;property id=&quot;20148&quot; value=&quot;5&quot;/&gt;&lt;property id=&quot;20300&quot; value=&quot;Diapositive 40 - &amp;quot;Facteurs de Qualité Logicielle&amp;quot;&quot;/&gt;&lt;property id=&quot;20307&quot; value=&quot;391&quot;/&gt;&lt;/object&gt;&lt;object type=&quot;3&quot; unique_id=&quot;10210&quot;&gt;&lt;property id=&quot;20148&quot; value=&quot;5&quot;/&gt;&lt;property id=&quot;20300&quot; value=&quot;Diapositive 41 - &amp;quot;Les facteurs de la qualité&amp;quot;&quot;/&gt;&lt;property id=&quot;20307&quot; value=&quot;392&quot;/&gt;&lt;/object&gt;&lt;object type=&quot;3&quot; unique_id=&quot;10211&quot;&gt;&lt;property id=&quot;20148&quot; value=&quot;5&quot;/&gt;&lt;property id=&quot;20300&quot; value=&quot;Diapositive 42 - &amp;quot;Les facteurs de la qualité&amp;quot;&quot;/&gt;&lt;property id=&quot;20307&quot; value=&quot;393&quot;/&gt;&lt;/object&gt;&lt;object type=&quot;3&quot; unique_id=&quot;10212&quot;&gt;&lt;property id=&quot;20148&quot; value=&quot;5&quot;/&gt;&lt;property id=&quot;20300&quot; value=&quot;Diapositive 43 - &amp;quot;Les facteurs de la qualité&amp;quot;&quot;/&gt;&lt;property id=&quot;20307&quot; value=&quot;394&quot;/&gt;&lt;/object&gt;&lt;object type=&quot;3&quot; unique_id=&quot;10213&quot;&gt;&lt;property id=&quot;20148&quot; value=&quot;5&quot;/&gt;&lt;property id=&quot;20300&quot; value=&quot;Diapositive 44 - &amp;quot;Facteurs de Qualité Logicielle&amp;quot;&quot;/&gt;&lt;property id=&quot;20307&quot; value=&quot;395&quot;/&gt;&lt;/object&gt;&lt;object type=&quot;3&quot; unique_id=&quot;10214&quot;&gt;&lt;property id=&quot;20148&quot; value=&quot;5&quot;/&gt;&lt;property id=&quot;20300&quot; value=&quot;Diapositive 45&quot;/&gt;&lt;property id=&quot;20307&quot; value=&quot;423&quot;/&gt;&lt;/object&gt;&lt;object type=&quot;3&quot; unique_id=&quot;10215&quot;&gt;&lt;property id=&quot;20148&quot; value=&quot;5&quot;/&gt;&lt;property id=&quot;20300&quot; value=&quot;Diapositive 46 - &amp;quot;Facteurs de Qualité Logicielle&amp;quot;&quot;/&gt;&lt;property id=&quot;20307&quot; value=&quot;396&quot;/&gt;&lt;/object&gt;&lt;object type=&quot;3&quot; unique_id=&quot;10216&quot;&gt;&lt;property id=&quot;20148&quot; value=&quot;5&quot;/&gt;&lt;property id=&quot;20300&quot; value=&quot;Diapositive 47 - &amp;quot;Facteurs de Qualité Logicielle&amp;quot;&quot;/&gt;&lt;property id=&quot;20307&quot; value=&quot;397&quot;/&gt;&lt;/object&gt;&lt;object type=&quot;3&quot; unique_id=&quot;10217&quot;&gt;&lt;property id=&quot;20148&quot; value=&quot;5&quot;/&gt;&lt;property id=&quot;20300&quot; value=&quot;Diapositive 48 - &amp;quot;Critères de qualité d’un logiciel&amp;quot;&quot;/&gt;&lt;property id=&quot;20307&quot; value=&quot;398&quot;/&gt;&lt;/object&gt;&lt;object type=&quot;3&quot; unique_id=&quot;10218&quot;&gt;&lt;property id=&quot;20148&quot; value=&quot;5&quot;/&gt;&lt;property id=&quot;20300&quot; value=&quot;Diapositive 49 - &amp;quot;Critères de qualité d’un logiciel&amp;#x0D;&amp;#x0A;Relations entre facteurs et critères&amp;#x0D;&amp;#x0A;&amp;quot;&quot;/&gt;&lt;property id=&quot;20307&quot; value=&quot;399&quot;/&gt;&lt;/object&gt;&lt;object type=&quot;3&quot; unique_id=&quot;10219&quot;&gt;&lt;property id=&quot;20148&quot; value=&quot;5&quot;/&gt;&lt;property id=&quot;20300&quot; value=&quot;Diapositive 50 - &amp;quot;Critères de qualité d’un logiciel&amp;#x0D;&amp;#x0A;Relations entre facteurs et critères&amp;#x0D;&amp;#x0A;&amp;quot;&quot;/&gt;&lt;property id=&quot;20307&quot; value=&quot;400&quot;/&gt;&lt;/object&gt;&lt;object type=&quot;3&quot; unique_id=&quot;10220&quot;&gt;&lt;property id=&quot;20148&quot; value=&quot;5&quot;/&gt;&lt;property id=&quot;20300&quot; value=&quot;Diapositive 51 - &amp;quot;L ’assurance qualité en génie logiciel &amp;#x0D;&amp;#x0A;&amp;quot;&quot;/&gt;&lt;property id=&quot;20307&quot; value=&quot;401&quot;/&gt;&lt;/object&gt;&lt;object type=&quot;3&quot; unique_id=&quot;10221&quot;&gt;&lt;property id=&quot;20148&quot; value=&quot;5&quot;/&gt;&lt;property id=&quot;20300&quot; value=&quot;Diapositive 52&quot;/&gt;&lt;property id=&quot;20307&quot; value=&quot;402&quot;/&gt;&lt;/object&gt;&lt;object type=&quot;3&quot; unique_id=&quot;10222&quot;&gt;&lt;property id=&quot;20148&quot; value=&quot;5&quot;/&gt;&lt;property id=&quot;20300&quot; value=&quot;Diapositive 53 - &amp;quot;Objectifs de l'AQL dans le développement&amp;quot;&quot;/&gt;&lt;property id=&quot;20307&quot; value=&quot;403&quot;/&gt;&lt;/object&gt;&lt;object type=&quot;3&quot; unique_id=&quot;10223&quot;&gt;&lt;property id=&quot;20148&quot; value=&quot;5&quot;/&gt;&lt;property id=&quot;20300&quot; value=&quot;Diapositive 54 - &amp;quot;Trois principes généraux de l'AQL&amp;quot;&quot;/&gt;&lt;property id=&quot;20307&quot; value=&quot;405&quot;/&gt;&lt;/object&gt;&lt;object type=&quot;3&quot; unique_id=&quot;10224&quot;&gt;&lt;property id=&quot;20148&quot; value=&quot;5&quot;/&gt;&lt;property id=&quot;20300&quot; value=&quot;Diapositive 55 - &amp;quot;Trois principes généraux de l'AQL&amp;quot;&quot;/&gt;&lt;property id=&quot;20307&quot; value=&quot;406&quot;/&gt;&lt;/object&gt;&lt;object type=&quot;3&quot; unique_id=&quot;10225&quot;&gt;&lt;property id=&quot;20148&quot; value=&quot;5&quot;/&gt;&lt;property id=&quot;20300&quot; value=&quot;Diapositive 56 - &amp;quot;Trois principes généraux de l'AQL&amp;quot;&quot;/&gt;&lt;property id=&quot;20307&quot; value=&quot;407&quot;/&gt;&lt;/object&gt;&lt;object type=&quot;3&quot; unique_id=&quot;10226&quot;&gt;&lt;property id=&quot;20148&quot; value=&quot;5&quot;/&gt;&lt;property id=&quot;20300&quot; value=&quot;Diapositive 57 - &amp;quot;Trois principes généraux de l'AQL&amp;quot;&quot;/&gt;&lt;property id=&quot;20307&quot; value=&quot;408&quot;/&gt;&lt;/object&gt;&lt;object type=&quot;3&quot; unique_id=&quot;10227&quot;&gt;&lt;property id=&quot;20148&quot; value=&quot;5&quot;/&gt;&lt;property id=&quot;20300&quot; value=&quot;Diapositive 58&quot;/&gt;&lt;property id=&quot;20307&quot; value=&quot;424&quot;/&gt;&lt;/object&gt;&lt;object type=&quot;3&quot; unique_id=&quot;10228&quot;&gt;&lt;property id=&quot;20148&quot; value=&quot;5&quot;/&gt;&lt;property id=&quot;20300&quot; value=&quot;Diapositive 59 - &amp;quot;Assurance de Qualité Logicielle&amp;quot;&quot;/&gt;&lt;property id=&quot;20307&quot; value=&quot;409&quot;/&gt;&lt;/object&gt;&lt;object type=&quot;3&quot; unique_id=&quot;10229&quot;&gt;&lt;property id=&quot;20148&quot; value=&quot;5&quot;/&gt;&lt;property id=&quot;20300&quot; value=&quot;Diapositive 60&quot;/&gt;&lt;property id=&quot;20307&quot; value=&quot;425&quot;/&gt;&lt;/object&gt;&lt;object type=&quot;3&quot; unique_id=&quot;10230&quot;&gt;&lt;property id=&quot;20148&quot; value=&quot;5&quot;/&gt;&lt;property id=&quot;20300&quot; value=&quot;Diapositive 61 - &amp;quot;AQL&amp;quot;&quot;/&gt;&lt;property id=&quot;20307&quot; value=&quot;410&quot;/&gt;&lt;/object&gt;&lt;object type=&quot;3&quot; unique_id=&quot;10231&quot;&gt;&lt;property id=&quot;20148&quot; value=&quot;5&quot;/&gt;&lt;property id=&quot;20300&quot; value=&quot;Diapositive 62 - &amp;quot;AQL&amp;quot;&quot;/&gt;&lt;property id=&quot;20307&quot; value=&quot;411&quot;/&gt;&lt;/object&gt;&lt;object type=&quot;3&quot; unique_id=&quot;10232&quot;&gt;&lt;property id=&quot;20148&quot; value=&quot;5&quot;/&gt;&lt;property id=&quot;20300&quot; value=&quot;Diapositive 63 - &amp;quot;AQL&amp;quot;&quot;/&gt;&lt;property id=&quot;20307&quot; value=&quot;412&quot;/&gt;&lt;/object&gt;&lt;object type=&quot;3&quot; unique_id=&quot;10233&quot;&gt;&lt;property id=&quot;20148&quot; value=&quot;5&quot;/&gt;&lt;property id=&quot;20300&quot; value=&quot;Diapositive 64 - &amp;quot;Critères de qualité d’un logiciel&amp;#x0D;&amp;#x0A; Mesure&amp;quot;&quot;/&gt;&lt;property id=&quot;20307&quot; value=&quot;413&quot;/&gt;&lt;/object&gt;&lt;object type=&quot;3&quot; unique_id=&quot;10234&quot;&gt;&lt;property id=&quot;20148&quot; value=&quot;5&quot;/&gt;&lt;property id=&quot;20300&quot; value=&quot;Diapositive 65 - &amp;quot;Critères de qualité d’un logiciel&amp;#x0D;&amp;#x0A; Mesure&amp;quot;&quot;/&gt;&lt;property id=&quot;20307&quot; value=&quot;414&quot;/&gt;&lt;/object&gt;&lt;object type=&quot;3&quot; unique_id=&quot;10235&quot;&gt;&lt;property id=&quot;20148&quot; value=&quot;5&quot;/&gt;&lt;property id=&quot;20300&quot; value=&quot;Diapositive 66 - &amp;quot;Mise en place de la qualité&amp;#x0D;&amp;#x0A;&amp;quot;&quot;/&gt;&lt;property id=&quot;20307&quot; value=&quot;415&quot;/&gt;&lt;/object&gt;&lt;object type=&quot;3&quot; unique_id=&quot;10236&quot;&gt;&lt;property id=&quot;20148&quot; value=&quot;5&quot;/&gt;&lt;property id=&quot;20300&quot; value=&quot;Diapositive 67 - &amp;quot;Vérification statique de code : la revue&amp;#x0D;&amp;#x0A;&amp;quot;&quot;/&gt;&lt;property id=&quot;20307&quot; value=&quot;416&quot;/&gt;&lt;/object&gt;&lt;object type=&quot;3&quot; unique_id=&quot;10237&quot;&gt;&lt;property id=&quot;20148&quot; value=&quot;5&quot;/&gt;&lt;property id=&quot;20300&quot; value=&quot;Diapositive 68 - &amp;quot;Vérification statique de code : la revue&amp;quot;&quot;/&gt;&lt;property id=&quot;20307&quot; value=&quot;417&quot;/&gt;&lt;/object&gt;&lt;object type=&quot;3&quot; unique_id=&quot;10238&quot;&gt;&lt;property id=&quot;20148&quot; value=&quot;5&quot;/&gt;&lt;property id=&quot;20300&quot; value=&quot;Diapositive 69 - &amp;quot;Vérification statique de code : l’inspection&amp;#x0D;&amp;#x0A;&amp;quot;&quot;/&gt;&lt;property id=&quot;20307&quot; value=&quot;418&quot;/&gt;&lt;/object&gt;&lt;object type=&quot;3&quot; unique_id=&quot;10239&quot;&gt;&lt;property id=&quot;20148&quot; value=&quot;5&quot;/&gt;&lt;property id=&quot;20300&quot; value=&quot;Diapositive 70 - &amp;quot;Vérification statique de code : l’audit&amp;#x0D;&amp;#x0A;&amp;quot;&quot;/&gt;&lt;property id=&quot;20307&quot; value=&quot;419&quot;/&gt;&lt;/object&gt;&lt;object type=&quot;3&quot; unique_id=&quot;10240&quot;&gt;&lt;property id=&quot;20148&quot; value=&quot;5&quot;/&gt;&lt;property id=&quot;20300&quot; value=&quot;Diapositive 71 - &amp;quot;Test&amp;quot;&quot;/&gt;&lt;property id=&quot;20307&quot; value=&quot;420&quot;/&gt;&lt;/object&gt;&lt;object type=&quot;3&quot; unique_id=&quot;10241&quot;&gt;&lt;property id=&quot;20148&quot; value=&quot;5&quot;/&gt;&lt;property id=&quot;20300&quot; value=&quot;Diapositive 72 - &amp;quot;Définition de test&amp;#x0D;&amp;#x0A;&amp;quot;&quot;/&gt;&lt;property id=&quot;20307&quot; value=&quot;318&quot;/&gt;&lt;/object&gt;&lt;object type=&quot;3&quot; unique_id=&quot;10242&quot;&gt;&lt;property id=&quot;20148&quot; value=&quot;5&quot;/&gt;&lt;property id=&quot;20300&quot; value=&quot;Diapositive 73 - &amp;quot;Définitions&amp;quot;&quot;/&gt;&lt;property id=&quot;20307&quot; value=&quot;319&quot;/&gt;&lt;/object&gt;&lt;object type=&quot;3&quot; unique_id=&quot;10243&quot;&gt;&lt;property id=&quot;20148&quot; value=&quot;5&quot;/&gt;&lt;property id=&quot;20300&quot; value=&quot;Diapositive 74&quot;/&gt;&lt;property id=&quot;20307&quot; value=&quot;320&quot;/&gt;&lt;/object&gt;&lt;object type=&quot;3&quot; unique_id=&quot;10244&quot;&gt;&lt;property id=&quot;20148&quot; value=&quot;5&quot;/&gt;&lt;property id=&quot;20300&quot; value=&quot;Diapositive 75&quot;/&gt;&lt;property id=&quot;20307&quot; value=&quot;321&quot;/&gt;&lt;/object&gt;&lt;object type=&quot;3&quot; unique_id=&quot;10245&quot;&gt;&lt;property id=&quot;20148&quot; value=&quot;5&quot;/&gt;&lt;property id=&quot;20300&quot; value=&quot;Diapositive 76 - &amp;quot;Méthodes de test structurel&amp;quot;&quot;/&gt;&lt;property id=&quot;20307&quot; value=&quot;270&quot;/&gt;&lt;/object&gt;&lt;object type=&quot;3&quot; unique_id=&quot;10246&quot;&gt;&lt;property id=&quot;20148&quot; value=&quot;5&quot;/&gt;&lt;property id=&quot;20300&quot; value=&quot;Diapositive 77 - &amp;quot;Le graphe de flot de controle&amp;quot;&quot;/&gt;&lt;property id=&quot;20307&quot; value=&quot;271&quot;/&gt;&lt;/object&gt;&lt;object type=&quot;3&quot; unique_id=&quot;10247&quot;&gt;&lt;property id=&quot;20148&quot; value=&quot;5&quot;/&gt;&lt;property id=&quot;20300&quot; value=&quot;Diapositive 78 - &amp;quot;GFC : le si instruction&amp;quot;&quot;/&gt;&lt;property id=&quot;20307&quot; value=&quot;272&quot;/&gt;&lt;/object&gt;&lt;object type=&quot;3&quot; unique_id=&quot;10248&quot;&gt;&lt;property id=&quot;20148&quot; value=&quot;5&quot;/&gt;&lt;property id=&quot;20300&quot; value=&quot;Diapositive 79 - &amp;quot;GFC : le return instruction&amp;quot;&quot;/&gt;&lt;property id=&quot;20307&quot; value=&quot;273&quot;/&gt;&lt;/object&gt;&lt;object type=&quot;3&quot; unique_id=&quot;10249&quot;&gt;&lt;property id=&quot;20148&quot; value=&quot;5&quot;/&gt;&lt;property id=&quot;20300&quot; value=&quot;Diapositive 80 - &amp;quot;Loops&amp;quot;&quot;/&gt;&lt;property id=&quot;20307&quot; value=&quot;274&quot;/&gt;&lt;/object&gt;&lt;object type=&quot;3&quot; unique_id=&quot;10250&quot;&gt;&lt;property id=&quot;20148&quot; value=&quot;5&quot;/&gt;&lt;property id=&quot;20300&quot; value=&quot;Diapositive 81 - &amp;quot;GFC : les boucles while  &amp;quot;&quot;/&gt;&lt;property id=&quot;20307&quot; value=&quot;275&quot;/&gt;&lt;/object&gt;&lt;object type=&quot;3&quot; unique_id=&quot;10251&quot;&gt;&lt;property id=&quot;20148&quot; value=&quot;5&quot;/&gt;&lt;property id=&quot;20300&quot; value=&quot;Diapositive 82 - &amp;quot;GFC : les boucles  for &amp;quot;&quot;/&gt;&lt;property id=&quot;20307&quot; value=&quot;279&quot;/&gt;&lt;/object&gt;&lt;object type=&quot;3&quot; unique_id=&quot;10252&quot;&gt;&lt;property id=&quot;20148&quot; value=&quot;5&quot;/&gt;&lt;property id=&quot;20300&quot; value=&quot;Diapositive 83 - &amp;quot;GFC : la structure case (switch) &amp;quot;&quot;/&gt;&lt;property id=&quot;20307&quot; value=&quot;276&quot;/&gt;&lt;/object&gt;&lt;object type=&quot;3&quot; unique_id=&quot;10253&quot;&gt;&lt;property id=&quot;20148&quot; value=&quot;5&quot;/&gt;&lt;property id=&quot;20300&quot; value=&quot;Diapositive 84 - &amp;quot;Exemple de GFC – Stats&amp;quot;&quot;/&gt;&lt;property id=&quot;20307&quot; value=&quot;277&quot;/&gt;&lt;/object&gt;&lt;object type=&quot;3&quot; unique_id=&quot;10254&quot;&gt;&lt;property id=&quot;20148&quot; value=&quot;5&quot;/&gt;&lt;property id=&quot;20300&quot; value=&quot;Diapositive 85 - &amp;quot;Graphe de flot de controle pour Stats&amp;quot;&quot;/&gt;&lt;property id=&quot;20307&quot; value=&quot;278&quot;/&gt;&lt;/object&gt;&lt;object type=&quot;3&quot; unique_id=&quot;10255&quot;&gt;&lt;property id=&quot;20148&quot; value=&quot;5&quot;/&gt;&lt;property id=&quot;20300&quot; value=&quot;Diapositive 86&quot;/&gt;&lt;property id=&quot;20307&quot; value=&quot;280&quot;/&gt;&lt;/object&gt;&lt;object type=&quot;3&quot; unique_id=&quot;10256&quot;&gt;&lt;property id=&quot;20148&quot; value=&quot;5&quot;/&gt;&lt;property id=&quot;20300&quot; value=&quot;Diapositive 87&quot;/&gt;&lt;property id=&quot;20307&quot; value=&quot;283&quot;/&gt;&lt;/object&gt;&lt;object type=&quot;3&quot; unique_id=&quot;10257&quot;&gt;&lt;property id=&quot;20148&quot; value=&quot;5&quot;/&gt;&lt;property id=&quot;20300&quot; value=&quot;Diapositive 88&quot;/&gt;&lt;property id=&quot;20307&quot; value=&quot;284&quot;/&gt;&lt;/object&gt;&lt;object type=&quot;3&quot; unique_id=&quot;10258&quot;&gt;&lt;property id=&quot;20148&quot; value=&quot;5&quot;/&gt;&lt;property id=&quot;20300&quot; value=&quot;Diapositive 89&quot;/&gt;&lt;property id=&quot;20307&quot; value=&quot;285&quot;/&gt;&lt;/object&gt;&lt;object type=&quot;3&quot; unique_id=&quot;10259&quot;&gt;&lt;property id=&quot;20148&quot; value=&quot;5&quot;/&gt;&lt;property id=&quot;20300&quot; value=&quot;Diapositive 90&quot;/&gt;&lt;property id=&quot;20307&quot; value=&quot;288&quot;/&gt;&lt;/object&gt;&lt;object type=&quot;3&quot; unique_id=&quot;10260&quot;&gt;&lt;property id=&quot;20148&quot; value=&quot;5&quot;/&gt;&lt;property id=&quot;20300&quot; value=&quot;Diapositive 91&quot;/&gt;&lt;property id=&quot;20307&quot; value=&quot;286&quot;/&gt;&lt;/object&gt;&lt;object type=&quot;3&quot; unique_id=&quot;10261&quot;&gt;&lt;property id=&quot;20148&quot; value=&quot;5&quot;/&gt;&lt;property id=&quot;20300&quot; value=&quot;Diapositive 92 - &amp;quot;Exemple de test unitaire structurel&amp;quot;&quot;/&gt;&lt;property id=&quot;20307&quot; value=&quot;457&quot;/&gt;&lt;/object&gt;&lt;object type=&quot;3&quot; unique_id=&quot;10262&quot;&gt;&lt;property id=&quot;20148&quot; value=&quot;5&quot;/&gt;&lt;property id=&quot;20300&quot; value=&quot;Diapositive 93 - &amp;quot;Exemple de test unitaire structurel&amp;quot;&quot;/&gt;&lt;property id=&quot;20307&quot; value=&quot;458&quot;/&gt;&lt;/object&gt;&lt;object type=&quot;3&quot; unique_id=&quot;10263&quot;&gt;&lt;property id=&quot;20148&quot; value=&quot;5&quot;/&gt;&lt;property id=&quot;20300&quot; value=&quot;Diapositive 94&quot;/&gt;&lt;property id=&quot;20307&quot; value=&quot;287&quot;/&gt;&lt;/object&gt;&lt;object type=&quot;3&quot; unique_id=&quot;10264&quot;&gt;&lt;property id=&quot;20148&quot; value=&quot;5&quot;/&gt;&lt;property id=&quot;20300&quot; value=&quot;Diapositive 95&quot;/&gt;&lt;property id=&quot;20307&quot; value=&quot;289&quot;/&gt;&lt;/object&gt;&lt;object type=&quot;3&quot; unique_id=&quot;10265&quot;&gt;&lt;property id=&quot;20148&quot; value=&quot;5&quot;/&gt;&lt;property id=&quot;20300&quot; value=&quot;Diapositive 96&quot;/&gt;&lt;property id=&quot;20307&quot; value=&quot;293&quot;/&gt;&lt;/object&gt;&lt;object type=&quot;3&quot; unique_id=&quot;10266&quot;&gt;&lt;property id=&quot;20148&quot; value=&quot;5&quot;/&gt;&lt;property id=&quot;20300&quot; value=&quot;Diapositive 97&quot;/&gt;&lt;property id=&quot;20307&quot; value=&quot;290&quot;/&gt;&lt;/object&gt;&lt;object type=&quot;3&quot; unique_id=&quot;10267&quot;&gt;&lt;property id=&quot;20148&quot; value=&quot;5&quot;/&gt;&lt;property id=&quot;20300&quot; value=&quot;Diapositive 98&quot;/&gt;&lt;property id=&quot;20307&quot; value=&quot;291&quot;/&gt;&lt;/object&gt;&lt;object type=&quot;3&quot; unique_id=&quot;10268&quot;&gt;&lt;property id=&quot;20148&quot; value=&quot;5&quot;/&gt;&lt;property id=&quot;20300&quot; value=&quot;Diapositive 99&quot;/&gt;&lt;property id=&quot;20307&quot; value=&quot;421&quot;/&gt;&lt;/object&gt;&lt;object type=&quot;3&quot; unique_id=&quot;10269&quot;&gt;&lt;property id=&quot;20148&quot; value=&quot;5&quot;/&gt;&lt;property id=&quot;20300&quot; value=&quot;Diapositive 100 - &amp;quot;Couverture des PLCS (Portion Linéaire de Code Suivie d'un Saut)&amp;quot;&quot;/&gt;&lt;property id=&quot;20307&quot; value=&quot;296&quot;/&gt;&lt;/object&gt;&lt;object type=&quot;3&quot; unique_id=&quot;10270&quot;&gt;&lt;property id=&quot;20148&quot; value=&quot;5&quot;/&gt;&lt;property id=&quot;20300&quot; value=&quot;Diapositive 101&quot;/&gt;&lt;property id=&quot;20307&quot; value=&quot;297&quot;/&gt;&lt;/object&gt;&lt;object type=&quot;3&quot; unique_id=&quot;10271&quot;&gt;&lt;property id=&quot;20148&quot; value=&quot;5&quot;/&gt;&lt;property id=&quot;20300&quot; value=&quot;Diapositive 102&quot;/&gt;&lt;property id=&quot;20307&quot; value=&quot;298&quot;/&gt;&lt;/object&gt;&lt;object type=&quot;3&quot; unique_id=&quot;10272&quot;&gt;&lt;property id=&quot;20148&quot; value=&quot;5&quot;/&gt;&lt;property id=&quot;20300&quot; value=&quot;Diapositive 103&quot;/&gt;&lt;property id=&quot;20307&quot; value=&quot;299&quot;/&gt;&lt;/object&gt;&lt;object type=&quot;3&quot; unique_id=&quot;10273&quot;&gt;&lt;property id=&quot;20148&quot; value=&quot;5&quot;/&gt;&lt;property id=&quot;20300&quot; value=&quot;Diapositive 104 - &amp;quot;Nb cyclomatique&amp;quot;&quot;/&gt;&lt;property id=&quot;20307&quot; value=&quot;488&quot;/&gt;&lt;/object&gt;&lt;object type=&quot;3&quot; unique_id=&quot;10274&quot;&gt;&lt;property id=&quot;20148&quot; value=&quot;5&quot;/&gt;&lt;property id=&quot;20300&quot; value=&quot;Diapositive 105 - &amp;quot;Nombre cyclomatique&amp;quot;&quot;/&gt;&lt;property id=&quot;20307&quot; value=&quot;489&quot;/&gt;&lt;/object&gt;&lt;object type=&quot;3&quot; unique_id=&quot;10275&quot;&gt;&lt;property id=&quot;20148&quot; value=&quot;5&quot;/&gt;&lt;property id=&quot;20300&quot; value=&quot;Diapositive 106 - &amp;quot;Le nombre cyclomatique&amp;quot;&quot;/&gt;&lt;property id=&quot;20307&quot; value=&quot;490&quot;/&gt;&lt;/object&gt;&lt;object type=&quot;3&quot; unique_id=&quot;10276&quot;&gt;&lt;property id=&quot;20148&quot; value=&quot;5&quot;/&gt;&lt;property id=&quot;20300&quot; value=&quot;Diapositive 107 - &amp;quot;Nbre cyclomatique&amp;quot;&quot;/&gt;&lt;property id=&quot;20307&quot; value=&quot;491&quot;/&gt;&lt;/object&gt;&lt;object type=&quot;3&quot; unique_id=&quot;10277&quot;&gt;&lt;property id=&quot;20148&quot; value=&quot;5&quot;/&gt;&lt;property id=&quot;20300&quot; value=&quot;Diapositive 108 - &amp;quot;Cas de test basés sur les chemins indépendants&amp;quot;&quot;/&gt;&lt;property id=&quot;20307&quot; value=&quot;460&quot;/&gt;&lt;/object&gt;&lt;object type=&quot;3&quot; unique_id=&quot;10278&quot;&gt;&lt;property id=&quot;20148&quot; value=&quot;5&quot;/&gt;&lt;property id=&quot;20300&quot; value=&quot;Diapositive 109 - &amp;quot;Circuits linéairt indépendants&amp;quot;&quot;/&gt;&lt;property id=&quot;20307&quot; value=&quot;431&quot;/&gt;&lt;/object&gt;&lt;object type=&quot;3&quot; unique_id=&quot;10279&quot;&gt;&lt;property id=&quot;20148&quot; value=&quot;5&quot;/&gt;&lt;property id=&quot;20300&quot; value=&quot;Diapositive 110 - &amp;quot;Circuits linéairt- indépendants&amp;quot;&quot;/&gt;&lt;property id=&quot;20307&quot; value=&quot;432&quot;/&gt;&lt;/object&gt;&lt;object type=&quot;3&quot; unique_id=&quot;10280&quot;&gt;&lt;property id=&quot;20148&quot; value=&quot;5&quot;/&gt;&lt;property id=&quot;20300&quot; value=&quot;Diapositive 111 - &amp;quot;Critique &amp;quot;&quot;/&gt;&lt;property id=&quot;20307&quot; value=&quot;433&quot;/&gt;&lt;/object&gt;&lt;object type=&quot;3&quot; unique_id=&quot;10281&quot;&gt;&lt;property id=&quot;20148&quot; value=&quot;5&quot;/&gt;&lt;property id=&quot;20300&quot; value=&quot;Diapositive 112 - &amp;quot;Exemple d’identification des chemins indépendants&amp;quot;&quot;/&gt;&lt;property id=&quot;20307&quot; value=&quot;462&quot;/&gt;&lt;/object&gt;&lt;object type=&quot;3&quot; unique_id=&quot;10282&quot;&gt;&lt;property id=&quot;20148&quot; value=&quot;5&quot;/&gt;&lt;property id=&quot;20300&quot; value=&quot;Diapositive 113&quot;/&gt;&lt;property id=&quot;20307&quot; value=&quot;463&quot;/&gt;&lt;/object&gt;&lt;object type=&quot;3&quot; unique_id=&quot;10283&quot;&gt;&lt;property id=&quot;20148&quot; value=&quot;5&quot;/&gt;&lt;property id=&quot;20300&quot; value=&quot;Diapositive 114&quot;/&gt;&lt;property id=&quot;20307&quot; value=&quot;464&quot;/&gt;&lt;/object&gt;&lt;object type=&quot;3&quot; unique_id=&quot;10284&quot;&gt;&lt;property id=&quot;20148&quot; value=&quot;5&quot;/&gt;&lt;property id=&quot;20300&quot; value=&quot;Diapositive 115 - &amp;quot;Un ensemble de chemins indépendants&amp;quot;&quot;/&gt;&lt;property id=&quot;20307&quot; value=&quot;465&quot;/&gt;&lt;/object&gt;&lt;object type=&quot;3&quot; unique_id=&quot;10285&quot;&gt;&lt;property id=&quot;20148&quot; value=&quot;5&quot;/&gt;&lt;property id=&quot;20300&quot; value=&quot;Diapositive 116 - &amp;quot;Cas de test du chemin 1&amp;quot;&quot;/&gt;&lt;property id=&quot;20307&quot; value=&quot;469&quot;/&gt;&lt;/object&gt;&lt;object type=&quot;3&quot; unique_id=&quot;10286&quot;&gt;&lt;property id=&quot;20148&quot; value=&quot;5&quot;/&gt;&lt;property id=&quot;20300&quot; value=&quot;Diapositive 117 - &amp;quot;Cas de test du chemin 2&amp;quot;&quot;/&gt;&lt;property id=&quot;20307&quot; value=&quot;470&quot;/&gt;&lt;/object&gt;&lt;object type=&quot;3&quot; unique_id=&quot;10287&quot;&gt;&lt;property id=&quot;20148&quot; value=&quot;5&quot;/&gt;&lt;property id=&quot;20300&quot; value=&quot;Diapositive 118 - &amp;quot;Cas de test du chemin 3&amp;quot;&quot;/&gt;&lt;property id=&quot;20307&quot; value=&quot;471&quot;/&gt;&lt;/object&gt;&lt;object type=&quot;3&quot; unique_id=&quot;10288&quot;&gt;&lt;property id=&quot;20148&quot; value=&quot;5&quot;/&gt;&lt;property id=&quot;20300&quot; value=&quot;Diapositive 119 - &amp;quot;Cas de test du chemin 4&amp;quot;&quot;/&gt;&lt;property id=&quot;20307&quot; value=&quot;466&quot;/&gt;&lt;/object&gt;&lt;object type=&quot;3&quot; unique_id=&quot;10289&quot;&gt;&lt;property id=&quot;20148&quot; value=&quot;5&quot;/&gt;&lt;property id=&quot;20300&quot; value=&quot;Diapositive 120 - &amp;quot;Cas de test du chemin 5&amp;quot;&quot;/&gt;&lt;property id=&quot;20307&quot; value=&quot;467&quot;/&gt;&lt;/object&gt;&lt;object type=&quot;3&quot; unique_id=&quot;10290&quot;&gt;&lt;property id=&quot;20148&quot; value=&quot;5&quot;/&gt;&lt;property id=&quot;20300&quot; value=&quot;Diapositive 121 - &amp;quot;Cas de test du chemin 6&amp;quot;&quot;/&gt;&lt;property id=&quot;20307&quot; value=&quot;468&quot;/&gt;&lt;/object&gt;&lt;object type=&quot;3&quot; unique_id=&quot;10291&quot;&gt;&lt;property id=&quot;20148&quot; value=&quot;5&quot;/&gt;&lt;property id=&quot;20300&quot; value=&quot;Diapositive 122 - &amp;quot;La hiérarchie des critères de couverture&amp;quot;&quot;/&gt;&lt;property id=&quot;20307&quot; value=&quot;303&quot;/&gt;&lt;/object&gt;&lt;object type=&quot;3&quot; unique_id=&quot;10292&quot;&gt;&lt;property id=&quot;20148&quot; value=&quot;5&quot;/&gt;&lt;property id=&quot;20300&quot; value=&quot;Diapositive 123 - &amp;quot;Le Graphe flot de donnée &amp;quot;&quot;/&gt;&lt;property id=&quot;20307&quot; value=&quot;300&quot;/&gt;&lt;/object&gt;&lt;object type=&quot;3&quot; unique_id=&quot;10293&quot;&gt;&lt;property id=&quot;20148&quot; value=&quot;5&quot;/&gt;&lt;property id=&quot;20300&quot; value=&quot;Diapositive 124 - &amp;quot;Exemple flot de donnée  – Stats&amp;quot;&quot;/&gt;&lt;property id=&quot;20307&quot; value=&quot;301&quot;/&gt;&lt;/object&gt;&lt;object type=&quot;3&quot; unique_id=&quot;10294&quot;&gt;&lt;property id=&quot;20148&quot; value=&quot;5&quot;/&gt;&lt;property id=&quot;20300&quot; value=&quot;Diapositive 125 - &amp;quot;Le graphe de flot de donnée&amp;quot;&quot;/&gt;&lt;property id=&quot;20307&quot; value=&quot;304&quot;/&gt;&lt;/object&gt;&lt;object type=&quot;3&quot; unique_id=&quot;10295&quot;&gt;&lt;property id=&quot;20148&quot; value=&quot;5&quot;/&gt;&lt;property id=&quot;20300&quot; value=&quot;Diapositive 126&quot;/&gt;&lt;property id=&quot;20307&quot; value=&quot;306&quot;/&gt;&lt;/object&gt;&lt;object type=&quot;3&quot; unique_id=&quot;10296&quot;&gt;&lt;property id=&quot;20148&quot; value=&quot;5&quot;/&gt;&lt;property id=&quot;20300&quot; value=&quot;Diapositive 127&quot;/&gt;&lt;property id=&quot;20307&quot; value=&quot;307&quot;/&gt;&lt;/object&gt;&lt;object type=&quot;3&quot; unique_id=&quot;10297&quot;&gt;&lt;property id=&quot;20148&quot; value=&quot;5&quot;/&gt;&lt;property id=&quot;20300&quot; value=&quot;Diapositive 128&quot;/&gt;&lt;property id=&quot;20307&quot; value=&quot;308&quot;/&gt;&lt;/object&gt;&lt;object type=&quot;3&quot; unique_id=&quot;10298&quot;&gt;&lt;property id=&quot;20148&quot; value=&quot;5&quot;/&gt;&lt;property id=&quot;20300&quot; value=&quot;Diapositive 129&quot;/&gt;&lt;property id=&quot;20307&quot; value=&quot;309&quot;/&gt;&lt;/object&gt;&lt;object type=&quot;3&quot; unique_id=&quot;10299&quot;&gt;&lt;property id=&quot;20148&quot; value=&quot;5&quot;/&gt;&lt;property id=&quot;20300&quot; value=&quot;Diapositive 130&quot;/&gt;&lt;property id=&quot;20307&quot; value=&quot;311&quot;/&gt;&lt;/object&gt;&lt;object type=&quot;3&quot; unique_id=&quot;10300&quot;&gt;&lt;property id=&quot;20148&quot; value=&quot;5&quot;/&gt;&lt;property id=&quot;20300&quot; value=&quot;Diapositive 131&quot;/&gt;&lt;property id=&quot;20307&quot; value=&quot;310&quot;/&gt;&lt;/object&gt;&lt;object type=&quot;3&quot; unique_id=&quot;10301&quot;&gt;&lt;property id=&quot;20148&quot; value=&quot;5&quot;/&gt;&lt;property id=&quot;20300&quot; value=&quot;Diapositive 132&quot;/&gt;&lt;property id=&quot;20307&quot; value=&quot;312&quot;/&gt;&lt;/object&gt;&lt;object type=&quot;3&quot; unique_id=&quot;10302&quot;&gt;&lt;property id=&quot;20148&quot; value=&quot;5&quot;/&gt;&lt;property id=&quot;20300&quot; value=&quot;Diapositive 133&quot;/&gt;&lt;property id=&quot;20307&quot; value=&quot;313&quot;/&gt;&lt;/object&gt;&lt;object type=&quot;3&quot; unique_id=&quot;10303&quot;&gt;&lt;property id=&quot;20148&quot; value=&quot;5&quot;/&gt;&lt;property id=&quot;20300&quot; value=&quot;Diapositive 134&quot;/&gt;&lt;property id=&quot;20307&quot; value=&quot;314&quot;/&gt;&lt;/object&gt;&lt;object type=&quot;3&quot; unique_id=&quot;10304&quot;&gt;&lt;property id=&quot;20148&quot; value=&quot;5&quot;/&gt;&lt;property id=&quot;20300&quot; value=&quot;Diapositive 135&quot;/&gt;&lt;property id=&quot;20307&quot; value=&quot;315&quot;/&gt;&lt;/object&gt;&lt;object type=&quot;3&quot; unique_id=&quot;10305&quot;&gt;&lt;property id=&quot;20148&quot; value=&quot;5&quot;/&gt;&lt;property id=&quot;20300&quot; value=&quot;Diapositive 136&quot;/&gt;&lt;property id=&quot;20307&quot; value=&quot;316&quot;/&gt;&lt;/object&gt;&lt;object type=&quot;3&quot; unique_id=&quot;10306&quot;&gt;&lt;property id=&quot;20148&quot; value=&quot;5&quot;/&gt;&lt;property id=&quot;20300&quot; value=&quot;Diapositive 137&quot;/&gt;&lt;property id=&quot;20307&quot; value=&quot;317&quot;/&gt;&lt;/object&gt;&lt;object type=&quot;3&quot; unique_id=&quot;10307&quot;&gt;&lt;property id=&quot;20148&quot; value=&quot;5&quot;/&gt;&lt;property id=&quot;20300&quot; value=&quot;Diapositive 138 - &amp;quot;&amp;#x0D;&amp;#x0A;Test fonctionnel&amp;quot;&quot;/&gt;&lt;property id=&quot;20307&quot; value=&quot;322&quot;/&gt;&lt;/object&gt;&lt;object type=&quot;3&quot; unique_id=&quot;10308&quot;&gt;&lt;property id=&quot;20148&quot; value=&quot;5&quot;/&gt;&lt;property id=&quot;20300&quot; value=&quot;Diapositive 139 - &amp;quot;Test fonctionnel&amp;quot;&quot;/&gt;&lt;property id=&quot;20307&quot; value=&quot;337&quot;/&gt;&lt;/object&gt;&lt;object type=&quot;3&quot; unique_id=&quot;10309&quot;&gt;&lt;property id=&quot;20148&quot; value=&quot;5&quot;/&gt;&lt;property id=&quot;20300&quot; value=&quot;Diapositive 140 - &amp;quot;Test fonctionnel&amp;quot;&quot;/&gt;&lt;property id=&quot;20307&quot; value=&quot;338&quot;/&gt;&lt;/object&gt;&lt;object type=&quot;3&quot; unique_id=&quot;10310&quot;&gt;&lt;property id=&quot;20148&quot; value=&quot;5&quot;/&gt;&lt;property id=&quot;20300&quot; value=&quot;Diapositive 141 - &amp;quot;Partition des entrées : principe&amp;quot;&quot;/&gt;&lt;property id=&quot;20307&quot; value=&quot;323&quot;/&gt;&lt;/object&gt;&lt;object type=&quot;3&quot; unique_id=&quot;10311&quot;&gt;&lt;property id=&quot;20148&quot; value=&quot;5&quot;/&gt;&lt;property id=&quot;20300&quot; value=&quot;Diapositive 142 - &amp;quot;L’analyse partitionnelle&amp;quot;&quot;/&gt;&lt;property id=&quot;20307&quot; value=&quot;346&quot;/&gt;&lt;/object&gt;&lt;object type=&quot;3&quot; unique_id=&quot;10312&quot;&gt;&lt;property id=&quot;20148&quot; value=&quot;5&quot;/&gt;&lt;property id=&quot;20300&quot; value=&quot;Diapositive 143 - &amp;quot;L’analyse partitionnelle&amp;quot;&quot;/&gt;&lt;property id=&quot;20307&quot; value=&quot;347&quot;/&gt;&lt;/object&gt;&lt;object type=&quot;3&quot; unique_id=&quot;10313&quot;&gt;&lt;property id=&quot;20148&quot; value=&quot;5&quot;/&gt;&lt;property id=&quot;20300&quot; value=&quot;Diapositive 144 - &amp;quot;L’analyse partitionnelle - Exemples&amp;quot;&quot;/&gt;&lt;property id=&quot;20307&quot; value=&quot;348&quot;/&gt;&lt;/object&gt;&lt;object type=&quot;3&quot; unique_id=&quot;10314&quot;&gt;&lt;property id=&quot;20148&quot; value=&quot;5&quot;/&gt;&lt;property id=&quot;20300&quot; value=&quot;Diapositive 145 - &amp;quot;L’analyse partitionnelle - Exemple&amp;quot;&quot;/&gt;&lt;property id=&quot;20307&quot; value=&quot;349&quot;/&gt;&lt;/object&gt;&lt;object type=&quot;3&quot; unique_id=&quot;10315&quot;&gt;&lt;property id=&quot;20148&quot; value=&quot;5&quot;/&gt;&lt;property id=&quot;20300&quot; value=&quot;Diapositive 146 - &amp;quot;L’analyse partitionnelle - Exemple&amp;quot;&quot;/&gt;&lt;property id=&quot;20307&quot; value=&quot;350&quot;/&gt;&lt;/object&gt;&lt;object type=&quot;3&quot; unique_id=&quot;10316&quot;&gt;&lt;property id=&quot;20148&quot; value=&quot;5&quot;/&gt;&lt;property id=&quot;20300&quot; value=&quot;Diapositive 147 - &amp;quot;L’analyse partitionnelle - Exemple&amp;quot;&quot;/&gt;&lt;property id=&quot;20307&quot; value=&quot;351&quot;/&gt;&lt;/object&gt;&lt;object type=&quot;3&quot; unique_id=&quot;10317&quot;&gt;&lt;property id=&quot;20148&quot; value=&quot;5&quot;/&gt;&lt;property id=&quot;20300&quot; value=&quot;Diapositive 148 - &amp;quot;L’analyse partitionnelle - Exemple&amp;quot;&quot;/&gt;&lt;property id=&quot;20307&quot; value=&quot;352&quot;/&gt;&lt;/object&gt;&lt;object type=&quot;3&quot; unique_id=&quot;10318&quot;&gt;&lt;property id=&quot;20148&quot; value=&quot;5&quot;/&gt;&lt;property id=&quot;20300&quot; value=&quot;Diapositive 149 - &amp;quot;Exemple 1 : Valeur absolue&amp;quot;&quot;/&gt;&lt;property id=&quot;20307&quot; value=&quot;324&quot;/&gt;&lt;/object&gt;&lt;object type=&quot;3&quot; unique_id=&quot;10319&quot;&gt;&lt;property id=&quot;20148&quot; value=&quot;5&quot;/&gt;&lt;property id=&quot;20300&quot; value=&quot;Diapositive 150 - &amp;quot;Exemple 2 : Calcul somme max&amp;quot;&quot;/&gt;&lt;property id=&quot;20307&quot; value=&quot;325&quot;/&gt;&lt;/object&gt;&lt;object type=&quot;3&quot; unique_id=&quot;10320&quot;&gt;&lt;property id=&quot;20148&quot; value=&quot;5&quot;/&gt;&lt;property id=&quot;20300&quot; value=&quot;Diapositive 151 - &amp;quot;Test des partitions et multi-variables&amp;quot;&quot;/&gt;&lt;property id=&quot;20307&quot; value=&quot;326&quot;/&gt;&lt;/object&gt;&lt;object type=&quot;3&quot; unique_id=&quot;10321&quot;&gt;&lt;property id=&quot;20148&quot; value=&quot;5&quot;/&gt;&lt;property id=&quot;20300&quot; value=&quot;Diapositive 152 - &amp;quot;Test des partitions et multi-variables (2)&amp;quot;&quot;/&gt;&lt;property id=&quot;20307&quot; value=&quot;327&quot;/&gt;&lt;/object&gt;&lt;object type=&quot;3&quot; unique_id=&quot;10322&quot;&gt;&lt;property id=&quot;20148&quot; value=&quot;5&quot;/&gt;&lt;property id=&quot;20300&quot; value=&quot;Diapositive 153 - &amp;quot;Test des partitions et multi-variables (3)&amp;quot;&quot;/&gt;&lt;property id=&quot;20307&quot; value=&quot;328&quot;/&gt;&lt;/object&gt;&lt;object type=&quot;3&quot; unique_id=&quot;10323&quot;&gt;&lt;property id=&quot;20148&quot; value=&quot;5&quot;/&gt;&lt;property id=&quot;20300&quot; value=&quot;Diapositive 154 - &amp;quot;Test des partitions et multi-variables (4)&amp;quot;&quot;/&gt;&lt;property id=&quot;20307&quot; value=&quot;329&quot;/&gt;&lt;/object&gt;&lt;object type=&quot;3&quot; unique_id=&quot;10324&quot;&gt;&lt;property id=&quot;20148&quot; value=&quot;5&quot;/&gt;&lt;property id=&quot;20300&quot; value=&quot;Diapositive 155 - &amp;quot;Test des partitions et multi-variables (5)&amp;quot;&quot;/&gt;&lt;property id=&quot;20307&quot; value=&quot;330&quot;/&gt;&lt;/object&gt;&lt;object type=&quot;3&quot; unique_id=&quot;10325&quot;&gt;&lt;property id=&quot;20148&quot; value=&quot;5&quot;/&gt;&lt;property id=&quot;20300&quot; value=&quot;Diapositive 156 - &amp;quot;Tests des conditions limites&amp;quot;&quot;/&gt;&lt;property id=&quot;20307&quot; value=&quot;437&quot;/&gt;&lt;/object&gt;&lt;object type=&quot;3&quot; unique_id=&quot;10326&quot;&gt;&lt;property id=&quot;20148&quot; value=&quot;5&quot;/&gt;&lt;property id=&quot;20300&quot; value=&quot;Diapositive 157 - &amp;quot;Tests des conditions limites&amp;quot;&quot;/&gt;&lt;property id=&quot;20307&quot; value=&quot;438&quot;/&gt;&lt;/object&gt;&lt;object type=&quot;3&quot; unique_id=&quot;10327&quot;&gt;&lt;property id=&quot;20148&quot; value=&quot;5&quot;/&gt;&lt;property id=&quot;20300&quot; value=&quot;Diapositive 158 - &amp;quot;Analyse des valeurs limites&amp;quot;&quot;/&gt;&lt;property id=&quot;20307&quot; value=&quot;332&quot;/&gt;&lt;/object&gt;&lt;object type=&quot;3&quot; unique_id=&quot;10328&quot;&gt;&lt;property id=&quot;20148&quot; value=&quot;5&quot;/&gt;&lt;property id=&quot;20300&quot; value=&quot;Diapositive 159 - &amp;quot;Graphes de cause-effet (1)&amp;quot;&quot;/&gt;&lt;property id=&quot;20307&quot; value=&quot;334&quot;/&gt;&lt;/object&gt;&lt;object type=&quot;3&quot; unique_id=&quot;10329&quot;&gt;&lt;property id=&quot;20148&quot; value=&quot;5&quot;/&gt;&lt;property id=&quot;20300&quot; value=&quot;Diapositive 160 - &amp;quot;GRAPHE CAUSE/EFFET&amp;quot;&quot;/&gt;&lt;property id=&quot;20307&quot; value=&quot;474&quot;/&gt;&lt;/object&gt;&lt;object type=&quot;3&quot; unique_id=&quot;10330&quot;&gt;&lt;property id=&quot;20148&quot; value=&quot;5&quot;/&gt;&lt;property id=&quot;20300&quot; value=&quot;Diapositive 161 - &amp;quot;Graphes de cause-effet (2)&amp;quot;&quot;/&gt;&lt;property id=&quot;20307&quot; value=&quot;335&quot;/&gt;&lt;/object&gt;&lt;object type=&quot;3&quot; unique_id=&quot;10331&quot;&gt;&lt;property id=&quot;20148&quot; value=&quot;5&quot;/&gt;&lt;property id=&quot;20300&quot; value=&quot;Diapositive 162 - &amp;quot;GRAPHE CAUSE/EFFET&amp;quot;&quot;/&gt;&lt;property id=&quot;20307&quot; value=&quot;475&quot;/&gt;&lt;/object&gt;&lt;object type=&quot;3&quot; unique_id=&quot;10332&quot;&gt;&lt;property id=&quot;20148&quot; value=&quot;5&quot;/&gt;&lt;property id=&quot;20300&quot; value=&quot;Diapositive 163 - &amp;quot;GRAPHE CAUSE/EFFET&amp;quot;&quot;/&gt;&lt;property id=&quot;20307&quot; value=&quot;476&quot;/&gt;&lt;/object&gt;&lt;object type=&quot;3&quot; unique_id=&quot;10333&quot;&gt;&lt;property id=&quot;20148&quot; value=&quot;5&quot;/&gt;&lt;property id=&quot;20300&quot; value=&quot;Diapositive 164 - &amp;quot;SYMBOLES DE BASE&amp;quot;&quot;/&gt;&lt;property id=&quot;20307&quot; value=&quot;477&quot;/&gt;&lt;/object&gt;&lt;object type=&quot;3&quot; unique_id=&quot;10334&quot;&gt;&lt;property id=&quot;20148&quot; value=&quot;5&quot;/&gt;&lt;property id=&quot;20300&quot; value=&quot;Diapositive 165 - &amp;quot;Contraintes de causes&amp;quot;&quot;/&gt;&lt;property id=&quot;20307&quot; value=&quot;486&quot;/&gt;&lt;/object&gt;&lt;object type=&quot;3&quot; unique_id=&quot;10335&quot;&gt;&lt;property id=&quot;20148&quot; value=&quot;5&quot;/&gt;&lt;property id=&quot;20300&quot; value=&quot;Diapositive 166 - &amp;quot;SYMBOLES DE CONTRAINTE&amp;quot;&quot;/&gt;&lt;property id=&quot;20307&quot; value=&quot;478&quot;/&gt;&lt;/object&gt;&lt;object type=&quot;3&quot; unique_id=&quot;10336&quot;&gt;&lt;property id=&quot;20148&quot; value=&quot;5&quot;/&gt;&lt;property id=&quot;20300&quot; value=&quot;Diapositive 167 - &amp;quot;Exemple Graphes cause-effet&amp;quot;&quot;/&gt;&lt;property id=&quot;20307&quot; value=&quot;483&quot;/&gt;&lt;/object&gt;&lt;object type=&quot;3&quot; unique_id=&quot;10337&quot;&gt;&lt;property id=&quot;20148&quot; value=&quot;5&quot;/&gt;&lt;property id=&quot;20300&quot; value=&quot;Diapositive 168 - &amp;quot;Exemple Graphes cause-effet &amp;quot;&quot;/&gt;&lt;property id=&quot;20307&quot; value=&quot;484&quot;/&gt;&lt;/object&gt;&lt;object type=&quot;3&quot; unique_id=&quot;10338&quot;&gt;&lt;property id=&quot;20148&quot; value=&quot;5&quot;/&gt;&lt;property id=&quot;20300&quot; value=&quot;Diapositive 169 - &amp;quot;Exemple Graphes cause-effet&amp;quot;&quot;/&gt;&lt;property id=&quot;20307&quot; value=&quot;485&quot;/&gt;&lt;/object&gt;&lt;object type=&quot;3&quot; unique_id=&quot;10339&quot;&gt;&lt;property id=&quot;20148&quot; value=&quot;5&quot;/&gt;&lt;property id=&quot;20300&quot; value=&quot;Diapositive 170&quot;/&gt;&lt;property id=&quot;20307&quot; value=&quot;487&quot;/&gt;&lt;/object&gt;&lt;object type=&quot;3&quot; unique_id=&quot;10340&quot;&gt;&lt;property id=&quot;20148&quot; value=&quot;5&quot;/&gt;&lt;property id=&quot;20300&quot; value=&quot;Diapositive 171 - &amp;quot;EXPLOITER LE GRAPHE&amp;quot;&quot;/&gt;&lt;property id=&quot;20307&quot; value=&quot;479&quot;/&gt;&lt;/object&gt;&lt;object type=&quot;3&quot; unique_id=&quot;10341&quot;&gt;&lt;property id=&quot;20148&quot; value=&quot;5&quot;/&gt;&lt;property id=&quot;20300&quot; value=&quot;Diapositive 172 - &amp;quot;EXPLOITER LE GRAPHE&amp;quot;&quot;/&gt;&lt;property id=&quot;20307&quot; value=&quot;480&quot;/&gt;&lt;/object&gt;&lt;object type=&quot;3&quot; unique_id=&quot;10342&quot;&gt;&lt;property id=&quot;20148&quot; value=&quot;5&quot;/&gt;&lt;property id=&quot;20300&quot; value=&quot;Diapositive 173 - &amp;quot;EXPLOITER LE GRAPHE&amp;quot;&quot;/&gt;&lt;property id=&quot;20307&quot; value=&quot;481&quot;/&gt;&lt;/object&gt;&lt;object type=&quot;3&quot; unique_id=&quot;10343&quot;&gt;&lt;property id=&quot;20148&quot; value=&quot;5&quot;/&gt;&lt;property id=&quot;20300&quot; value=&quot;Diapositive 174 - &amp;quot;REMPLIR LA TABLE DES TESTS&amp;quot;&quot;/&gt;&lt;property id=&quot;20307&quot; value=&quot;482&quot;/&gt;&lt;/object&gt;&lt;object type=&quot;3&quot; unique_id=&quot;10344&quot;&gt;&lt;property id=&quot;20148&quot; value=&quot;5&quot;/&gt;&lt;property id=&quot;20300&quot; value=&quot;Diapositive 175 - &amp;quot;Graphes de cause-effet (3)&amp;quot;&quot;/&gt;&lt;property id=&quot;20307&quot; value=&quot;336&quot;/&gt;&lt;/object&gt;&lt;object type=&quot;3&quot; unique_id=&quot;10345&quot;&gt;&lt;property id=&quot;20148&quot; value=&quot;5&quot;/&gt;&lt;property id=&quot;20300&quot; value=&quot;Diapositive 176 - &amp;quot;Réduction&amp;quot;&quot;/&gt;&lt;property id=&quot;20307&quot; value=&quot;343&quot;/&gt;&lt;/object&gt;&lt;object type=&quot;3&quot; unique_id=&quot;10346&quot;&gt;&lt;property id=&quot;20148&quot; value=&quot;5&quot;/&gt;&lt;property id=&quot;20300&quot; value=&quot;Diapositive 177&quot;/&gt;&lt;property id=&quot;20307&quot; value=&quot;344&quot;/&gt;&lt;/object&gt;&lt;object type=&quot;3&quot; unique_id=&quot;10347&quot;&gt;&lt;property id=&quot;20148&quot; value=&quot;5&quot;/&gt;&lt;property id=&quot;20300&quot; value=&quot;Diapositive 178 - &amp;quot;Tests basés sur &amp;#x0D;&amp;#x0A;les pré/post-conditions&amp;quot;&quot;/&gt;&lt;property id=&quot;20307&quot; value=&quot;455&quot;/&gt;&lt;/object&gt;&lt;object type=&quot;3&quot; unique_id=&quot;10348&quot;&gt;&lt;property id=&quot;20148&quot; value=&quot;5&quot;/&gt;&lt;property id=&quot;20300&quot; value=&quot;Diapositive 179 - &amp;quot;Exemple de cas de tests basés sur les pré/post-conditions&amp;quot;&quot;/&gt;&lt;property id=&quot;20307&quot; value=&quot;453&quot;/&gt;&lt;/object&gt;&lt;object type=&quot;3&quot; unique_id=&quot;10349&quot;&gt;&lt;property id=&quot;20148&quot; value=&quot;5&quot;/&gt;&lt;property id=&quot;20300&quot; value=&quot;Diapositive 180 - &amp;quot;Exemple de cas de tests basés sur les pré/post-conditions&amp;quot;&quot;/&gt;&lt;property id=&quot;20307&quot; value=&quot;454&quot;/&gt;&lt;/object&gt;&lt;object type=&quot;3&quot; unique_id=&quot;10350&quot;&gt;&lt;property id=&quot;20148&quot; value=&quot;5&quot;/&gt;&lt;property id=&quot;20300&quot; value=&quot;Diapositive 181 - &amp;quot;Structurel/fonctionnel: conclusion&amp;quot;&quot;/&gt;&lt;property id=&quot;20307&quot; value=&quot;439&quot;/&gt;&lt;/object&gt;&lt;object type=&quot;3&quot; unique_id=&quot;10351&quot;&gt;&lt;property id=&quot;20148&quot; value=&quot;5&quot;/&gt;&lt;property id=&quot;20300&quot; value=&quot;Diapositive 182 - &amp;quot;Oracle&amp;quot;&quot;/&gt;&lt;property id=&quot;20307&quot; value=&quot;440&quot;/&gt;&lt;/object&gt;&lt;object type=&quot;3&quot; unique_id=&quot;10352&quot;&gt;&lt;property id=&quot;20148&quot; value=&quot;5&quot;/&gt;&lt;property id=&quot;20300&quot; value=&quot;Diapositive 183 - &amp;quot;Oracle&amp;quot;&quot;/&gt;&lt;property id=&quot;20307&quot; value=&quot;441&quot;/&gt;&lt;/object&gt;&lt;object type=&quot;3&quot; unique_id=&quot;10353&quot;&gt;&lt;property id=&quot;20148&quot; value=&quot;5&quot;/&gt;&lt;property id=&quot;20300&quot; value=&quot;Diapositive 184 - &amp;quot;Le test d’intégration&amp;quot;&quot;/&gt;&lt;property id=&quot;20307&quot; value=&quot;442&quot;/&gt;&lt;/object&gt;&lt;object type=&quot;3&quot; unique_id=&quot;10354&quot;&gt;&lt;property id=&quot;20148&quot; value=&quot;5&quot;/&gt;&lt;property id=&quot;20300&quot; value=&quot;Diapositive 185 - &amp;quot;Le test d’intégration&amp;quot;&quot;/&gt;&lt;property id=&quot;20307&quot; value=&quot;443&quot;/&gt;&lt;/object&gt;&lt;object type=&quot;3&quot; unique_id=&quot;10355&quot;&gt;&lt;property id=&quot;20148&quot; value=&quot;5&quot;/&gt;&lt;property id=&quot;20300&quot; value=&quot;Diapositive 186 - &amp;quot;Le test d’intégration&amp;quot;&quot;/&gt;&lt;property id=&quot;20307&quot; value=&quot;444&quot;/&gt;&lt;/object&gt;&lt;object type=&quot;3&quot; unique_id=&quot;10356&quot;&gt;&lt;property id=&quot;20148&quot; value=&quot;5&quot;/&gt;&lt;property id=&quot;20300&quot; value=&quot;Diapositive 187 - &amp;quot;Le test d’intégration&amp;quot;&quot;/&gt;&lt;property id=&quot;20307&quot; value=&quot;445&quot;/&gt;&lt;/object&gt;&lt;object type=&quot;3&quot; unique_id=&quot;10357&quot;&gt;&lt;property id=&quot;20148&quot; value=&quot;5&quot;/&gt;&lt;property id=&quot;20300&quot; value=&quot;Diapositive 188 - &amp;quot;Le test d’intégration&amp;quot;&quot;/&gt;&lt;property id=&quot;20307&quot; value=&quot;446&quot;/&gt;&lt;/object&gt;&lt;object type=&quot;3&quot; unique_id=&quot;10358&quot;&gt;&lt;property id=&quot;20148&quot; value=&quot;5&quot;/&gt;&lt;property id=&quot;20300&quot; value=&quot;Diapositive 189 - &amp;quot;Le test d’intégration&amp;quot;&quot;/&gt;&lt;property id=&quot;20307&quot; value=&quot;447&quot;/&gt;&lt;/object&gt;&lt;object type=&quot;3&quot; unique_id=&quot;10359&quot;&gt;&lt;property id=&quot;20148&quot; value=&quot;5&quot;/&gt;&lt;property id=&quot;20300&quot; value=&quot;Diapositive 190 - &amp;quot;Le test d’intégration&amp;quot;&quot;/&gt;&lt;property id=&quot;20307&quot; value=&quot;448&quot;/&gt;&lt;/object&gt;&lt;object type=&quot;3&quot; unique_id=&quot;10360&quot;&gt;&lt;property id=&quot;20148&quot; value=&quot;5&quot;/&gt;&lt;property id=&quot;20300&quot; value=&quot;Diapositive 191 - &amp;quot;Le test d’intégration&amp;quot;&quot;/&gt;&lt;property id=&quot;20307&quot; value=&quot;449&quot;/&gt;&lt;/object&gt;&lt;object type=&quot;3&quot; unique_id=&quot;10361&quot;&gt;&lt;property id=&quot;20148&quot; value=&quot;5&quot;/&gt;&lt;property id=&quot;20300&quot; value=&quot;Diapositive 192 - &amp;quot;Le test d’intégration&amp;quot;&quot;/&gt;&lt;property id=&quot;20307&quot; value=&quot;450&quot;/&gt;&lt;/object&gt;&lt;object type=&quot;3&quot; unique_id=&quot;10362&quot;&gt;&lt;property id=&quot;20148&quot; value=&quot;5&quot;/&gt;&lt;property id=&quot;20300&quot; value=&quot;Diapositive 193 - &amp;quot;Le test d’intégration&amp;quot;&quot;/&gt;&lt;property id=&quot;20307&quot; value=&quot;451&quot;/&gt;&lt;/object&gt;&lt;object type=&quot;3&quot; unique_id=&quot;10363&quot;&gt;&lt;property id=&quot;20148&quot; value=&quot;5&quot;/&gt;&lt;property id=&quot;20300&quot; value=&quot;Diapositive 194 - &amp;quot;Le test d’intégration&amp;quot;&quot;/&gt;&lt;property id=&quot;20307&quot; value=&quot;452&quot;/&gt;&lt;/object&gt;&lt;/object&gt;&lt;object type=&quot;8&quot; unique_id=&quot;10559&quot;&gt;&lt;/object&gt;&lt;/object&gt;&lt;/database&gt;"/>
  <p:tag name="MMPROD_NEXTUNIQUEID" val="10010"/>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omenade">
  <a:themeElements>
    <a:clrScheme name="Promenad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Promenade">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Promenade">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omenad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764</TotalTime>
  <Words>9331</Words>
  <Application>Microsoft Office PowerPoint</Application>
  <PresentationFormat>Affichage à l'écran (4:3)</PresentationFormat>
  <Paragraphs>2246</Paragraphs>
  <Slides>195</Slides>
  <Notes>12</Notes>
  <HiddenSlides>6</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195</vt:i4>
      </vt:variant>
    </vt:vector>
  </HeadingPairs>
  <TitlesOfParts>
    <vt:vector size="197" baseType="lpstr">
      <vt:lpstr>Promenade</vt:lpstr>
      <vt:lpstr>Microsoft Draw</vt:lpstr>
      <vt:lpstr>Module Test et Qualité de logiciel</vt:lpstr>
      <vt:lpstr>Plan du cours</vt:lpstr>
      <vt:lpstr>Diapositive 3</vt:lpstr>
      <vt:lpstr>Concepts fondamentaux de génie logiciel </vt:lpstr>
      <vt:lpstr> Caractéristiques du logiciel</vt:lpstr>
      <vt:lpstr>Constats</vt:lpstr>
      <vt:lpstr>Les plaintes classiques des clients</vt:lpstr>
      <vt:lpstr>Génie logiciel</vt:lpstr>
      <vt:lpstr>Développement d’un logiciel </vt:lpstr>
      <vt:lpstr>Etapes de développement </vt:lpstr>
      <vt:lpstr>Activités du développement de logiciels</vt:lpstr>
      <vt:lpstr>Validation du logiciel</vt:lpstr>
      <vt:lpstr>Comparaison des moyens de validation</vt:lpstr>
      <vt:lpstr>Le « cycle de vie » du logiciel </vt:lpstr>
      <vt:lpstr>1. Le modèle en tunnel</vt:lpstr>
      <vt:lpstr>2. Le modèle en cascade</vt:lpstr>
      <vt:lpstr>3. Le modèle en V</vt:lpstr>
      <vt:lpstr>4. Le modèle itératif</vt:lpstr>
      <vt:lpstr>4 bis. Le modèle en spirale</vt:lpstr>
      <vt:lpstr>Modèle en spirale  Prototype incrémental</vt:lpstr>
      <vt:lpstr>Introduction au qualité de logiciel</vt:lpstr>
      <vt:lpstr>La qualité </vt:lpstr>
      <vt:lpstr>Diapositive 23</vt:lpstr>
      <vt:lpstr>Diapositive 24</vt:lpstr>
      <vt:lpstr>Diapositive 25</vt:lpstr>
      <vt:lpstr>Diapositive 26</vt:lpstr>
      <vt:lpstr>Importance de la qualité du logiciel</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Pourqoi est-ce que la qualité est important?</vt:lpstr>
      <vt:lpstr>Facteurs de Qualité Logicielle</vt:lpstr>
      <vt:lpstr>Les facteurs de la qualité</vt:lpstr>
      <vt:lpstr>Les facteurs de la qualité</vt:lpstr>
      <vt:lpstr>Les facteurs de la qualité</vt:lpstr>
      <vt:lpstr>Facteurs de Qualité Logicielle</vt:lpstr>
      <vt:lpstr>Diapositive 45</vt:lpstr>
      <vt:lpstr>Facteurs de Qualité Logicielle</vt:lpstr>
      <vt:lpstr>Facteurs de Qualité Logicielle</vt:lpstr>
      <vt:lpstr>Critères de qualité d’un logiciel</vt:lpstr>
      <vt:lpstr>Critères de qualité d’un logiciel Relations entre facteurs et critères </vt:lpstr>
      <vt:lpstr>Critères de qualité d’un logiciel Relations entre facteurs et critères </vt:lpstr>
      <vt:lpstr>L ’assurance qualité en génie logiciel  </vt:lpstr>
      <vt:lpstr>Diapositive 52</vt:lpstr>
      <vt:lpstr>Objectifs de l'AQL dans le développement</vt:lpstr>
      <vt:lpstr>Trois principes généraux de l'AQL</vt:lpstr>
      <vt:lpstr>Trois principes généraux de l'AQL</vt:lpstr>
      <vt:lpstr>Trois principes généraux de l'AQL</vt:lpstr>
      <vt:lpstr>Trois principes généraux de l'AQL</vt:lpstr>
      <vt:lpstr>Diapositive 58</vt:lpstr>
      <vt:lpstr>Assurance de Qualité Logicielle</vt:lpstr>
      <vt:lpstr>Diapositive 60</vt:lpstr>
      <vt:lpstr>AQL</vt:lpstr>
      <vt:lpstr>AQL</vt:lpstr>
      <vt:lpstr>AQL</vt:lpstr>
      <vt:lpstr>Critères de qualité d’un logiciel  Mesure</vt:lpstr>
      <vt:lpstr>Critères de qualité d’un logiciel  Mesure</vt:lpstr>
      <vt:lpstr>Mise en place de la qualité </vt:lpstr>
      <vt:lpstr>Vérification statique de code : la revue </vt:lpstr>
      <vt:lpstr>Vérification statique de code : la revue</vt:lpstr>
      <vt:lpstr>Vérification statique de code : l’inspection </vt:lpstr>
      <vt:lpstr>Vérification statique de code : l’audit </vt:lpstr>
      <vt:lpstr>Test</vt:lpstr>
      <vt:lpstr>Définition de test</vt:lpstr>
      <vt:lpstr>Définitions</vt:lpstr>
      <vt:lpstr>Diapositive 74</vt:lpstr>
      <vt:lpstr>Diapositive 75</vt:lpstr>
      <vt:lpstr>Méthodes de test structurel</vt:lpstr>
      <vt:lpstr>Le graphe de flot de controle</vt:lpstr>
      <vt:lpstr>GFC : le si instruction</vt:lpstr>
      <vt:lpstr>GFC : le return instruction</vt:lpstr>
      <vt:lpstr>Loops</vt:lpstr>
      <vt:lpstr>GFC : les boucles while  </vt:lpstr>
      <vt:lpstr>GFC : les boucles  for </vt:lpstr>
      <vt:lpstr>GFC : la structure case (switch) </vt:lpstr>
      <vt:lpstr>Exemple de GFC – Stats</vt:lpstr>
      <vt:lpstr>Graphe de flot de controle pour Stats</vt:lpstr>
      <vt:lpstr>Diapositive 86</vt:lpstr>
      <vt:lpstr>Diapositive 87</vt:lpstr>
      <vt:lpstr>Diapositive 88</vt:lpstr>
      <vt:lpstr>Diapositive 89</vt:lpstr>
      <vt:lpstr>Diapositive 90</vt:lpstr>
      <vt:lpstr>Diapositive 91</vt:lpstr>
      <vt:lpstr>Exemple de test unitaire structurel</vt:lpstr>
      <vt:lpstr>Exemple de test unitaire structurel</vt:lpstr>
      <vt:lpstr>Diapositive 94</vt:lpstr>
      <vt:lpstr>Diapositive 95</vt:lpstr>
      <vt:lpstr>Diapositive 96</vt:lpstr>
      <vt:lpstr>Diapositive 97</vt:lpstr>
      <vt:lpstr>Diapositive 98</vt:lpstr>
      <vt:lpstr>Diapositive 99</vt:lpstr>
      <vt:lpstr>Couverture des PLCS  (Portion Linéaire de Code Suivie d'un Saut)</vt:lpstr>
      <vt:lpstr>Diapositive 101</vt:lpstr>
      <vt:lpstr>Diapositive 102</vt:lpstr>
      <vt:lpstr>Diapositive 103</vt:lpstr>
      <vt:lpstr>Diapositive 104</vt:lpstr>
      <vt:lpstr>Nb cyclomatique</vt:lpstr>
      <vt:lpstr>Nombre cyclomatique</vt:lpstr>
      <vt:lpstr>Le nombre cyclomatique</vt:lpstr>
      <vt:lpstr>Nbre cyclomatique</vt:lpstr>
      <vt:lpstr>Cas de test basés sur les chemins indépendants</vt:lpstr>
      <vt:lpstr>Circuits linéairt indépendants</vt:lpstr>
      <vt:lpstr>Circuits linéairt- indépendants</vt:lpstr>
      <vt:lpstr>Critique </vt:lpstr>
      <vt:lpstr>Exemple d’identification des chemins indépendants</vt:lpstr>
      <vt:lpstr>Diapositive 114</vt:lpstr>
      <vt:lpstr>Diapositive 115</vt:lpstr>
      <vt:lpstr>Un ensemble de chemins indépendants</vt:lpstr>
      <vt:lpstr>Cas de test du chemin 1</vt:lpstr>
      <vt:lpstr>Cas de test du chemin 2</vt:lpstr>
      <vt:lpstr>Cas de test du chemin 3</vt:lpstr>
      <vt:lpstr>Cas de test du chemin 4</vt:lpstr>
      <vt:lpstr>Cas de test du chemin 5</vt:lpstr>
      <vt:lpstr>Cas de test du chemin 6</vt:lpstr>
      <vt:lpstr>La hiérarchie des critères de couverture</vt:lpstr>
      <vt:lpstr>Le Graphe flot de donnée </vt:lpstr>
      <vt:lpstr>Exemple flot de donnée  – Stats</vt:lpstr>
      <vt:lpstr>Le graphe de flot de donnée</vt:lpstr>
      <vt:lpstr>Diapositive 127</vt:lpstr>
      <vt:lpstr>Diapositive 128</vt:lpstr>
      <vt:lpstr>Diapositive 129</vt:lpstr>
      <vt:lpstr>Diapositive 130</vt:lpstr>
      <vt:lpstr>Diapositive 131</vt:lpstr>
      <vt:lpstr>Diapositive 132</vt:lpstr>
      <vt:lpstr>Diapositive 133</vt:lpstr>
      <vt:lpstr>Diapositive 134</vt:lpstr>
      <vt:lpstr>Diapositive 135</vt:lpstr>
      <vt:lpstr>Diapositive 136</vt:lpstr>
      <vt:lpstr>Diapositive 137</vt:lpstr>
      <vt:lpstr>Diapositive 138</vt:lpstr>
      <vt:lpstr> Test fonctionnel</vt:lpstr>
      <vt:lpstr>Test fonctionnel</vt:lpstr>
      <vt:lpstr>Test fonctionnel</vt:lpstr>
      <vt:lpstr>Partition des entrées : principe</vt:lpstr>
      <vt:lpstr>L’analyse partitionnelle</vt:lpstr>
      <vt:lpstr>L’analyse partitionnelle</vt:lpstr>
      <vt:lpstr>L’analyse partitionnelle - Exemples</vt:lpstr>
      <vt:lpstr>L’analyse partitionnelle - Exemple</vt:lpstr>
      <vt:lpstr>L’analyse partitionnelle - Exemple</vt:lpstr>
      <vt:lpstr>L’analyse partitionnelle - Exemple</vt:lpstr>
      <vt:lpstr>L’analyse partitionnelle - Exemple</vt:lpstr>
      <vt:lpstr>Exemple 1 : Valeur absolue</vt:lpstr>
      <vt:lpstr>Exemple 2 : Calcul somme max</vt:lpstr>
      <vt:lpstr>Test des partitions et multi-variables</vt:lpstr>
      <vt:lpstr>Test des partitions et multi-variables (2)</vt:lpstr>
      <vt:lpstr>Test des partitions et multi-variables (3)</vt:lpstr>
      <vt:lpstr>Test des partitions et multi-variables (4)</vt:lpstr>
      <vt:lpstr>Test des partitions et multi-variables (5)</vt:lpstr>
      <vt:lpstr>Tests des conditions limites</vt:lpstr>
      <vt:lpstr>Tests des conditions limites</vt:lpstr>
      <vt:lpstr>Analyse des valeurs limites</vt:lpstr>
      <vt:lpstr>Graphes de cause-effet (1)</vt:lpstr>
      <vt:lpstr>GRAPHE CAUSE/EFFET</vt:lpstr>
      <vt:lpstr>Graphes de cause-effet (2)</vt:lpstr>
      <vt:lpstr>GRAPHE CAUSE/EFFET</vt:lpstr>
      <vt:lpstr>GRAPHE CAUSE/EFFET</vt:lpstr>
      <vt:lpstr>SYMBOLES DE BASE</vt:lpstr>
      <vt:lpstr>Contraintes de causes</vt:lpstr>
      <vt:lpstr>SYMBOLES DE CONTRAINTE</vt:lpstr>
      <vt:lpstr>Exemple Graphes cause-effet</vt:lpstr>
      <vt:lpstr>Exemple Graphes cause-effet </vt:lpstr>
      <vt:lpstr>Exemple Graphes cause-effet</vt:lpstr>
      <vt:lpstr>Diapositive 171</vt:lpstr>
      <vt:lpstr>EXPLOITER LE GRAPHE</vt:lpstr>
      <vt:lpstr>EXPLOITER LE GRAPHE</vt:lpstr>
      <vt:lpstr>EXPLOITER LE GRAPHE</vt:lpstr>
      <vt:lpstr>REMPLIR LA TABLE DES TESTS</vt:lpstr>
      <vt:lpstr>Graphes de cause-effet (3)</vt:lpstr>
      <vt:lpstr>Réduction</vt:lpstr>
      <vt:lpstr>Diapositive 178</vt:lpstr>
      <vt:lpstr>Tests basés sur  les pré/post-conditions</vt:lpstr>
      <vt:lpstr>Exemple de cas de tests basés sur les pré/post-conditions</vt:lpstr>
      <vt:lpstr>Exemple de cas de tests basés sur les pré/post-conditions</vt:lpstr>
      <vt:lpstr>Structurel/fonctionnel: conclusion</vt:lpstr>
      <vt:lpstr>Oracle</vt:lpstr>
      <vt:lpstr>Oracle</vt:lpstr>
      <vt:lpstr>Le test d’intégration</vt:lpstr>
      <vt:lpstr>Le test d’intégration</vt:lpstr>
      <vt:lpstr>Le test d’intégration</vt:lpstr>
      <vt:lpstr>Le test d’intégration</vt:lpstr>
      <vt:lpstr>Le test d’intégration</vt:lpstr>
      <vt:lpstr>Le test d’intégration</vt:lpstr>
      <vt:lpstr>Le test d’intégration</vt:lpstr>
      <vt:lpstr>Le test d’intégration</vt:lpstr>
      <vt:lpstr>Le test d’intégration</vt:lpstr>
      <vt:lpstr>Le test d’intégration</vt:lpstr>
      <vt:lpstr>Le test d’intégration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Bienvenue !</dc:title>
  <dc:creator>Utilisateur Windows</dc:creator>
  <cp:lastModifiedBy>PC</cp:lastModifiedBy>
  <cp:revision>80</cp:revision>
  <cp:lastPrinted>1996-03-19T21:02:48Z</cp:lastPrinted>
  <dcterms:created xsi:type="dcterms:W3CDTF">2009-05-16T18:26:24Z</dcterms:created>
  <dcterms:modified xsi:type="dcterms:W3CDTF">2011-02-02T17:53:08Z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TC010183871036</vt:lpwstr>
  </property>
</Properties>
</file>